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86" r:id="rId7"/>
    <p:sldId id="276" r:id="rId8"/>
    <p:sldId id="303" r:id="rId9"/>
    <p:sldId id="284" r:id="rId10"/>
    <p:sldId id="297" r:id="rId11"/>
    <p:sldId id="302" r:id="rId12"/>
    <p:sldId id="295" r:id="rId13"/>
    <p:sldId id="301" r:id="rId14"/>
    <p:sldId id="294" r:id="rId15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E4B0D56-A9D5-13C5-C959-1A017C26422E}" name="Arnoldine PETERS" initials="AP" userId="S::arnoldine.peters@cvovolt.be::888905a0-f319-4427-9438-8f93f515611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CF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F10262-9F7D-74DC-F7EC-9D2EC8411397}" v="496" dt="2022-06-07T09:40:10.685"/>
    <p1510:client id="{266BFDB9-0B47-E739-9217-A9233A011D7A}" v="1" dt="2022-10-10T11:58:11.205"/>
    <p1510:client id="{2F7A5AC0-7094-335E-037D-377FB597918F}" v="423" dt="2022-06-06T08:41:29.094"/>
    <p1510:client id="{4A51ADEF-12E2-FA6B-FA6A-4C59F01EE826}" v="53" dt="2023-09-21T12:41:59.330"/>
    <p1510:client id="{7886B7A9-5D04-C867-7B12-DBA74AEDA164}" v="40" dt="2022-06-20T10:05:07.720"/>
    <p1510:client id="{7C92A5EF-257C-45D8-95E6-105DEBC26EA1}" v="16" dt="2022-09-22T11:28:35.297"/>
    <p1510:client id="{89EF0B21-5C3B-D313-38A8-3AAFEB406531}" v="319" dt="2022-09-22T09:53:47.325"/>
    <p1510:client id="{9B241AB2-4E07-22C6-B66D-13CF0B7CECA4}" v="21" dt="2022-11-28T19:30:06.837"/>
    <p1510:client id="{9FCEE047-61E5-239D-743B-448EB9AFE116}" v="37" dt="2022-11-29T09:25:00.993"/>
    <p1510:client id="{AB618A40-C4DF-17FB-DC92-329647309489}" v="16" dt="2022-10-13T09:14:03.215"/>
    <p1510:client id="{C54066F7-62B8-FA0F-FAC0-A0BE9A6A3E12}" v="194" dt="2023-09-21T12:33:40.541"/>
    <p1510:client id="{CF04B1F8-180D-D5DD-48FA-039F7828953A}" v="92" dt="2022-10-10T11:57:10.334"/>
    <p1510:client id="{D50BE875-E4B1-CC3F-101E-ABA7651323D8}" v="15" dt="2022-06-14T12:59:51.243"/>
    <p1510:client id="{DED41DF9-03E5-240F-59A7-BA347ADD600E}" v="2" dt="2022-09-22T14:23:19.554"/>
    <p1510:client id="{E9BBCF96-B899-AB86-8E83-7A32A74C3272}" v="476" dt="2022-11-28T13:28:00.1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eter WAEYENBERGH" userId="S::dieter.waeyenbergh@cvovolt.be::b2a3a4e1-9a50-49a6-a9b7-75247eae0ec4" providerId="AD" clId="Web-{C54066F7-62B8-FA0F-FAC0-A0BE9A6A3E12}"/>
    <pc:docChg chg="modSld">
      <pc:chgData name="Dieter WAEYENBERGH" userId="S::dieter.waeyenbergh@cvovolt.be::b2a3a4e1-9a50-49a6-a9b7-75247eae0ec4" providerId="AD" clId="Web-{C54066F7-62B8-FA0F-FAC0-A0BE9A6A3E12}" dt="2023-09-21T12:33:40.541" v="192" actId="20577"/>
      <pc:docMkLst>
        <pc:docMk/>
      </pc:docMkLst>
      <pc:sldChg chg="modSp">
        <pc:chgData name="Dieter WAEYENBERGH" userId="S::dieter.waeyenbergh@cvovolt.be::b2a3a4e1-9a50-49a6-a9b7-75247eae0ec4" providerId="AD" clId="Web-{C54066F7-62B8-FA0F-FAC0-A0BE9A6A3E12}" dt="2023-09-21T12:25:25.681" v="16" actId="20577"/>
        <pc:sldMkLst>
          <pc:docMk/>
          <pc:sldMk cId="3218123958" sldId="286"/>
        </pc:sldMkLst>
        <pc:spChg chg="mod">
          <ac:chgData name="Dieter WAEYENBERGH" userId="S::dieter.waeyenbergh@cvovolt.be::b2a3a4e1-9a50-49a6-a9b7-75247eae0ec4" providerId="AD" clId="Web-{C54066F7-62B8-FA0F-FAC0-A0BE9A6A3E12}" dt="2023-09-21T12:25:25.681" v="16" actId="20577"/>
          <ac:spMkLst>
            <pc:docMk/>
            <pc:sldMk cId="3218123958" sldId="286"/>
            <ac:spMk id="2" creationId="{72AEB344-B6D3-4FBA-A53C-B848A10661E3}"/>
          </ac:spMkLst>
        </pc:spChg>
      </pc:sldChg>
      <pc:sldChg chg="modSp">
        <pc:chgData name="Dieter WAEYENBERGH" userId="S::dieter.waeyenbergh@cvovolt.be::b2a3a4e1-9a50-49a6-a9b7-75247eae0ec4" providerId="AD" clId="Web-{C54066F7-62B8-FA0F-FAC0-A0BE9A6A3E12}" dt="2023-09-21T12:27:37.748" v="67" actId="20577"/>
        <pc:sldMkLst>
          <pc:docMk/>
          <pc:sldMk cId="4250084970" sldId="295"/>
        </pc:sldMkLst>
        <pc:spChg chg="mod">
          <ac:chgData name="Dieter WAEYENBERGH" userId="S::dieter.waeyenbergh@cvovolt.be::b2a3a4e1-9a50-49a6-a9b7-75247eae0ec4" providerId="AD" clId="Web-{C54066F7-62B8-FA0F-FAC0-A0BE9A6A3E12}" dt="2023-09-21T12:27:37.748" v="67" actId="20577"/>
          <ac:spMkLst>
            <pc:docMk/>
            <pc:sldMk cId="4250084970" sldId="295"/>
            <ac:spMk id="3" creationId="{960EDC3A-B8B8-45A1-BD12-136CDC97A629}"/>
          </ac:spMkLst>
        </pc:spChg>
      </pc:sldChg>
      <pc:sldChg chg="modSp">
        <pc:chgData name="Dieter WAEYENBERGH" userId="S::dieter.waeyenbergh@cvovolt.be::b2a3a4e1-9a50-49a6-a9b7-75247eae0ec4" providerId="AD" clId="Web-{C54066F7-62B8-FA0F-FAC0-A0BE9A6A3E12}" dt="2023-09-21T12:26:38.027" v="28" actId="20577"/>
        <pc:sldMkLst>
          <pc:docMk/>
          <pc:sldMk cId="2074700458" sldId="297"/>
        </pc:sldMkLst>
        <pc:spChg chg="mod">
          <ac:chgData name="Dieter WAEYENBERGH" userId="S::dieter.waeyenbergh@cvovolt.be::b2a3a4e1-9a50-49a6-a9b7-75247eae0ec4" providerId="AD" clId="Web-{C54066F7-62B8-FA0F-FAC0-A0BE9A6A3E12}" dt="2023-09-21T12:26:38.027" v="28" actId="20577"/>
          <ac:spMkLst>
            <pc:docMk/>
            <pc:sldMk cId="2074700458" sldId="297"/>
            <ac:spMk id="3" creationId="{960EDC3A-B8B8-45A1-BD12-136CDC97A629}"/>
          </ac:spMkLst>
        </pc:spChg>
      </pc:sldChg>
      <pc:sldChg chg="modSp">
        <pc:chgData name="Dieter WAEYENBERGH" userId="S::dieter.waeyenbergh@cvovolt.be::b2a3a4e1-9a50-49a6-a9b7-75247eae0ec4" providerId="AD" clId="Web-{C54066F7-62B8-FA0F-FAC0-A0BE9A6A3E12}" dt="2023-09-21T12:33:40.541" v="192" actId="20577"/>
        <pc:sldMkLst>
          <pc:docMk/>
          <pc:sldMk cId="3768559839" sldId="301"/>
        </pc:sldMkLst>
        <pc:spChg chg="mod">
          <ac:chgData name="Dieter WAEYENBERGH" userId="S::dieter.waeyenbergh@cvovolt.be::b2a3a4e1-9a50-49a6-a9b7-75247eae0ec4" providerId="AD" clId="Web-{C54066F7-62B8-FA0F-FAC0-A0BE9A6A3E12}" dt="2023-09-21T12:25:37.353" v="18" actId="20577"/>
          <ac:spMkLst>
            <pc:docMk/>
            <pc:sldMk cId="3768559839" sldId="301"/>
            <ac:spMk id="2" creationId="{E4332925-120C-4CA8-AA36-8D44931B3610}"/>
          </ac:spMkLst>
        </pc:spChg>
        <pc:spChg chg="mod">
          <ac:chgData name="Dieter WAEYENBERGH" userId="S::dieter.waeyenbergh@cvovolt.be::b2a3a4e1-9a50-49a6-a9b7-75247eae0ec4" providerId="AD" clId="Web-{C54066F7-62B8-FA0F-FAC0-A0BE9A6A3E12}" dt="2023-09-21T12:33:40.541" v="192" actId="20577"/>
          <ac:spMkLst>
            <pc:docMk/>
            <pc:sldMk cId="3768559839" sldId="301"/>
            <ac:spMk id="3" creationId="{960EDC3A-B8B8-45A1-BD12-136CDC97A629}"/>
          </ac:spMkLst>
        </pc:spChg>
      </pc:sldChg>
    </pc:docChg>
  </pc:docChgLst>
  <pc:docChgLst>
    <pc:chgData name="Dieter WAEYENBERGH" userId="S::dieter.waeyenbergh@cvovolt.be::b2a3a4e1-9a50-49a6-a9b7-75247eae0ec4" providerId="AD" clId="Web-{4A51ADEF-12E2-FA6B-FA6A-4C59F01EE826}"/>
    <pc:docChg chg="modSld">
      <pc:chgData name="Dieter WAEYENBERGH" userId="S::dieter.waeyenbergh@cvovolt.be::b2a3a4e1-9a50-49a6-a9b7-75247eae0ec4" providerId="AD" clId="Web-{4A51ADEF-12E2-FA6B-FA6A-4C59F01EE826}" dt="2023-09-21T12:41:59.330" v="54" actId="1076"/>
      <pc:docMkLst>
        <pc:docMk/>
      </pc:docMkLst>
      <pc:sldChg chg="modSp">
        <pc:chgData name="Dieter WAEYENBERGH" userId="S::dieter.waeyenbergh@cvovolt.be::b2a3a4e1-9a50-49a6-a9b7-75247eae0ec4" providerId="AD" clId="Web-{4A51ADEF-12E2-FA6B-FA6A-4C59F01EE826}" dt="2023-09-21T12:40:54.062" v="44" actId="20577"/>
        <pc:sldMkLst>
          <pc:docMk/>
          <pc:sldMk cId="3309085713" sldId="266"/>
        </pc:sldMkLst>
        <pc:spChg chg="mod">
          <ac:chgData name="Dieter WAEYENBERGH" userId="S::dieter.waeyenbergh@cvovolt.be::b2a3a4e1-9a50-49a6-a9b7-75247eae0ec4" providerId="AD" clId="Web-{4A51ADEF-12E2-FA6B-FA6A-4C59F01EE826}" dt="2023-09-21T12:40:54.062" v="44" actId="20577"/>
          <ac:spMkLst>
            <pc:docMk/>
            <pc:sldMk cId="3309085713" sldId="266"/>
            <ac:spMk id="3" creationId="{5D0A8630-4DA1-495F-8F43-918BD9490D6D}"/>
          </ac:spMkLst>
        </pc:spChg>
      </pc:sldChg>
      <pc:sldChg chg="modSp">
        <pc:chgData name="Dieter WAEYENBERGH" userId="S::dieter.waeyenbergh@cvovolt.be::b2a3a4e1-9a50-49a6-a9b7-75247eae0ec4" providerId="AD" clId="Web-{4A51ADEF-12E2-FA6B-FA6A-4C59F01EE826}" dt="2023-09-21T12:41:59.330" v="54" actId="1076"/>
        <pc:sldMkLst>
          <pc:docMk/>
          <pc:sldMk cId="2107558108" sldId="284"/>
        </pc:sldMkLst>
        <pc:spChg chg="mod">
          <ac:chgData name="Dieter WAEYENBERGH" userId="S::dieter.waeyenbergh@cvovolt.be::b2a3a4e1-9a50-49a6-a9b7-75247eae0ec4" providerId="AD" clId="Web-{4A51ADEF-12E2-FA6B-FA6A-4C59F01EE826}" dt="2023-09-21T12:41:59.330" v="54" actId="1076"/>
          <ac:spMkLst>
            <pc:docMk/>
            <pc:sldMk cId="2107558108" sldId="284"/>
            <ac:spMk id="2" creationId="{E4332925-120C-4CA8-AA36-8D44931B3610}"/>
          </ac:spMkLst>
        </pc:spChg>
        <pc:spChg chg="mod">
          <ac:chgData name="Dieter WAEYENBERGH" userId="S::dieter.waeyenbergh@cvovolt.be::b2a3a4e1-9a50-49a6-a9b7-75247eae0ec4" providerId="AD" clId="Web-{4A51ADEF-12E2-FA6B-FA6A-4C59F01EE826}" dt="2023-09-21T12:41:44.251" v="52" actId="1076"/>
          <ac:spMkLst>
            <pc:docMk/>
            <pc:sldMk cId="2107558108" sldId="284"/>
            <ac:spMk id="3" creationId="{960EDC3A-B8B8-45A1-BD12-136CDC97A629}"/>
          </ac:spMkLst>
        </pc:spChg>
      </pc:sldChg>
      <pc:sldChg chg="modSp">
        <pc:chgData name="Dieter WAEYENBERGH" userId="S::dieter.waeyenbergh@cvovolt.be::b2a3a4e1-9a50-49a6-a9b7-75247eae0ec4" providerId="AD" clId="Web-{4A51ADEF-12E2-FA6B-FA6A-4C59F01EE826}" dt="2023-09-21T12:41:31.188" v="51" actId="1076"/>
        <pc:sldMkLst>
          <pc:docMk/>
          <pc:sldMk cId="3218123958" sldId="286"/>
        </pc:sldMkLst>
        <pc:spChg chg="mod">
          <ac:chgData name="Dieter WAEYENBERGH" userId="S::dieter.waeyenbergh@cvovolt.be::b2a3a4e1-9a50-49a6-a9b7-75247eae0ec4" providerId="AD" clId="Web-{4A51ADEF-12E2-FA6B-FA6A-4C59F01EE826}" dt="2023-09-21T12:41:31.188" v="51" actId="1076"/>
          <ac:spMkLst>
            <pc:docMk/>
            <pc:sldMk cId="3218123958" sldId="286"/>
            <ac:spMk id="2" creationId="{72AEB344-B6D3-4FBA-A53C-B848A10661E3}"/>
          </ac:spMkLst>
        </pc:spChg>
      </pc:sldChg>
      <pc:sldChg chg="modSp">
        <pc:chgData name="Dieter WAEYENBERGH" userId="S::dieter.waeyenbergh@cvovolt.be::b2a3a4e1-9a50-49a6-a9b7-75247eae0ec4" providerId="AD" clId="Web-{4A51ADEF-12E2-FA6B-FA6A-4C59F01EE826}" dt="2023-09-21T12:39:49.700" v="10" actId="20577"/>
        <pc:sldMkLst>
          <pc:docMk/>
          <pc:sldMk cId="3768559839" sldId="301"/>
        </pc:sldMkLst>
        <pc:spChg chg="mod">
          <ac:chgData name="Dieter WAEYENBERGH" userId="S::dieter.waeyenbergh@cvovolt.be::b2a3a4e1-9a50-49a6-a9b7-75247eae0ec4" providerId="AD" clId="Web-{4A51ADEF-12E2-FA6B-FA6A-4C59F01EE826}" dt="2023-09-21T12:39:49.700" v="10" actId="20577"/>
          <ac:spMkLst>
            <pc:docMk/>
            <pc:sldMk cId="3768559839" sldId="301"/>
            <ac:spMk id="3" creationId="{960EDC3A-B8B8-45A1-BD12-136CDC97A6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43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600" y="1122363"/>
            <a:ext cx="7010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3602038"/>
            <a:ext cx="7010400" cy="8588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93814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0098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42081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4703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8465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8465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2168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9567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9567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97968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8185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964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0091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39433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77481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50091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39433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99209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433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8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21C9C-81B4-4983-9D2F-7636843FF4B7}" type="datetimeFigureOut">
              <a:rPr lang="nl-BE" smtClean="0"/>
              <a:t>21/09/2023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A2675-289F-474A-9C7B-78B7211BE744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0969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aKO@cvovolt.b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3957" y="2662210"/>
            <a:ext cx="7416800" cy="1056396"/>
          </a:xfrm>
        </p:spPr>
        <p:txBody>
          <a:bodyPr>
            <a:normAutofit/>
          </a:bodyPr>
          <a:lstStyle/>
          <a:p>
            <a:r>
              <a:rPr lang="nl-NL" b="1" dirty="0" err="1">
                <a:latin typeface="Calibri"/>
                <a:ea typeface="Verdana"/>
                <a:cs typeface="Segoe UI Light"/>
              </a:rPr>
              <a:t>TaKO</a:t>
            </a:r>
            <a:r>
              <a:rPr lang="nl-NL" b="1" dirty="0">
                <a:latin typeface="Verdana"/>
                <a:ea typeface="Verdana"/>
                <a:cs typeface="Segoe UI Light"/>
              </a:rPr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3602038"/>
            <a:ext cx="7010400" cy="1126481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nl-BE" i="1" dirty="0">
              <a:latin typeface="Calibri Light"/>
              <a:cs typeface="Calibri Light"/>
            </a:endParaRPr>
          </a:p>
          <a:p>
            <a:endParaRPr lang="nl-BE" dirty="0">
              <a:latin typeface="Calibri Light"/>
              <a:cs typeface="Calibri Ligh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934CE4-D708-4E3E-A208-109DBEC932B7}"/>
              </a:ext>
            </a:extLst>
          </p:cNvPr>
          <p:cNvSpPr txBox="1"/>
          <p:nvPr/>
        </p:nvSpPr>
        <p:spPr>
          <a:xfrm>
            <a:off x="3614516" y="4005789"/>
            <a:ext cx="748045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b="1">
                <a:ea typeface="+mn-lt"/>
                <a:cs typeface="+mn-lt"/>
              </a:rPr>
              <a:t>= traject met alternatieve kansen op onderwijs</a:t>
            </a:r>
            <a:endParaRPr lang="en-US">
              <a:ea typeface="+mn-lt"/>
              <a:cs typeface="+mn-lt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227A0113-A1DB-4252-A023-2B096A2BE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0543" y="162494"/>
            <a:ext cx="2743200" cy="197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5712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969" y="120894"/>
            <a:ext cx="10515600" cy="1325563"/>
          </a:xfrm>
        </p:spPr>
        <p:txBody>
          <a:bodyPr>
            <a:normAutofit/>
          </a:bodyPr>
          <a:lstStyle/>
          <a:p>
            <a:r>
              <a:rPr lang="nl-BE" sz="3200" b="1" dirty="0">
                <a:latin typeface="Calibri"/>
                <a:ea typeface="Roboto Medium"/>
                <a:cs typeface="Calibri"/>
              </a:rPr>
              <a:t>Praktisch: 2023/2024 - enkele voorbeelden van activiteiten </a:t>
            </a:r>
            <a:endParaRPr lang="nl-BE" sz="3200" b="1" dirty="0">
              <a:latin typeface="Calibri"/>
              <a:ea typeface="Roboto Medium" panose="02000000000000000000" pitchFamily="2" charset="0"/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059" y="1974780"/>
            <a:ext cx="10515600" cy="559102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l-BE" sz="1600" b="1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POP en drempels</a:t>
            </a:r>
            <a:endParaRPr lang="en-US" i="1">
              <a:solidFill>
                <a:schemeClr val="tx1">
                  <a:lumMod val="50000"/>
                  <a:lumOff val="50000"/>
                </a:schemeClr>
              </a:solidFill>
              <a:ea typeface="Verdana"/>
            </a:endParaRPr>
          </a:p>
          <a:p>
            <a:pPr marL="457200" indent="-457200"/>
            <a:r>
              <a:rPr lang="nl-BE" sz="1600" i="1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/>
                <a:ea typeface="Roboto Light"/>
                <a:cs typeface="Calibri Light"/>
              </a:rPr>
              <a:t>Projectdag</a:t>
            </a:r>
            <a:r>
              <a:rPr lang="nl-BE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/>
                <a:ea typeface="Roboto Light"/>
                <a:cs typeface="Calibri Light"/>
              </a:rPr>
              <a:t>: kennismaking (afgerond op 15/9)</a:t>
            </a:r>
            <a:endParaRPr lang="nl-BE" i="1" dirty="0">
              <a:solidFill>
                <a:schemeClr val="tx1">
                  <a:lumMod val="50000"/>
                  <a:lumOff val="50000"/>
                </a:schemeClr>
              </a:solidFill>
              <a:latin typeface="Verdana"/>
              <a:ea typeface="Verdana"/>
              <a:cs typeface="Calibri Light"/>
            </a:endParaRPr>
          </a:p>
          <a:p>
            <a:pPr marL="457200" indent="-457200"/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River </a:t>
            </a:r>
            <a:r>
              <a:rPr lang="nl-BE" sz="1600" dirty="0" err="1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Upcycling</a:t>
            </a:r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: </a:t>
            </a:r>
            <a:r>
              <a:rPr lang="nl-BE" sz="1600" dirty="0" err="1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kayakken</a:t>
            </a:r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 op Vaart (29/9)</a:t>
            </a:r>
            <a:endParaRPr lang="nl-BE">
              <a:ea typeface="Verdana"/>
            </a:endParaRPr>
          </a:p>
          <a:p>
            <a:pPr marL="457200" indent="-457200"/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Bezoek aan </a:t>
            </a:r>
            <a:r>
              <a:rPr lang="nl-BE" sz="1600" err="1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Arktos</a:t>
            </a:r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 + deelnemen aan workshop (20/10)</a:t>
            </a:r>
          </a:p>
          <a:p>
            <a:pPr marL="457200" indent="-457200"/>
            <a:r>
              <a:rPr lang="nl-BE" sz="1600" b="1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Extra: </a:t>
            </a:r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workshop rond kunst en </a:t>
            </a:r>
            <a:r>
              <a:rPr lang="nl-BE" sz="1600" dirty="0" err="1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sexualiteit</a:t>
            </a:r>
            <a:r>
              <a:rPr lang="nl-BE" sz="1600" b="1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 (DINSDAG 7/11)</a:t>
            </a:r>
            <a:endParaRPr lang="nl-BE" sz="1600" dirty="0">
              <a:solidFill>
                <a:srgbClr val="000000"/>
              </a:solidFill>
              <a:latin typeface="Calibri Light"/>
              <a:ea typeface="Roboto Light"/>
              <a:cs typeface="Calibri Light"/>
            </a:endParaRPr>
          </a:p>
          <a:p>
            <a:pPr marL="457200" indent="-457200"/>
            <a:r>
              <a:rPr lang="nl-BE" sz="1600" err="1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Theatersttuk</a:t>
            </a:r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 "ULTRA" (10/11)</a:t>
            </a:r>
          </a:p>
          <a:p>
            <a:pPr marL="457200" indent="-457200"/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Bezoek interimkantoor, bank, OCMW,… + bezoek en eventuele inschrijving in Stedelijke Bibliotheek (17/11)</a:t>
            </a:r>
            <a:endParaRPr lang="nl-BE" dirty="0">
              <a:ea typeface="Verdana"/>
            </a:endParaRPr>
          </a:p>
          <a:p>
            <a:pPr marL="457200" indent="-457200"/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Health House: sensibilisering rond alcohol- en drugsgebruik (1/12)</a:t>
            </a:r>
            <a:endParaRPr lang="en-US" sz="1600" dirty="0">
              <a:solidFill>
                <a:srgbClr val="000000"/>
              </a:solidFill>
              <a:latin typeface="Calibri Light"/>
              <a:ea typeface="Roboto Light"/>
              <a:cs typeface="Calibri Light"/>
            </a:endParaRPr>
          </a:p>
          <a:p>
            <a:pPr marL="457200" indent="-457200"/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Tentoonstelling "Dirk Bouts" (22/12)</a:t>
            </a:r>
          </a:p>
          <a:p>
            <a:pPr marL="457200" indent="-457200"/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Bezoek JAC (ligt nog niet vast)</a:t>
            </a:r>
          </a:p>
          <a:p>
            <a:pPr marL="457200" indent="-457200"/>
            <a:r>
              <a:rPr lang="nl-BE" sz="1600" dirty="0">
                <a:latin typeface="Calibri Light"/>
                <a:ea typeface="Roboto Light"/>
                <a:cs typeface="Calibri Light"/>
              </a:rPr>
              <a:t>Samenwerking met klasgroep Krista </a:t>
            </a:r>
          </a:p>
          <a:p>
            <a:pPr marL="0" indent="0">
              <a:buNone/>
            </a:pPr>
            <a:endParaRPr lang="nl-BE" sz="1600" dirty="0">
              <a:latin typeface="Calibri Light"/>
              <a:ea typeface="Roboto Light"/>
              <a:cs typeface="Calibri Light"/>
            </a:endParaRPr>
          </a:p>
          <a:p>
            <a:pPr marL="0" indent="0">
              <a:buNone/>
            </a:pPr>
            <a:r>
              <a:rPr lang="nl-BE" sz="1600" dirty="0">
                <a:latin typeface="Calibri Light"/>
                <a:ea typeface="Roboto Light"/>
                <a:cs typeface="Calibri Light"/>
              </a:rPr>
              <a:t>We blijven uitkijken welke kansen zich voordoen!</a:t>
            </a:r>
          </a:p>
        </p:txBody>
      </p:sp>
    </p:spTree>
    <p:extLst>
      <p:ext uri="{BB962C8B-B14F-4D97-AF65-F5344CB8AC3E}">
        <p14:creationId xmlns:p14="http://schemas.microsoft.com/office/powerpoint/2010/main" val="3768559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b="1" dirty="0">
                <a:latin typeface="Calibri"/>
                <a:cs typeface="Calibri"/>
              </a:rPr>
              <a:t>Q&amp;A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85"/>
            <a:ext cx="10515600" cy="45569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endParaRPr lang="nl-BE" sz="2200" b="1" strike="sngStrike">
              <a:solidFill>
                <a:srgbClr val="FF0000"/>
              </a:solidFill>
              <a:ea typeface="Verdana"/>
            </a:endParaRPr>
          </a:p>
          <a:p>
            <a:pPr marL="0" indent="0">
              <a:buNone/>
            </a:pPr>
            <a:endParaRPr lang="nl-BE" sz="1600">
              <a:ea typeface="Verdana"/>
            </a:endParaRPr>
          </a:p>
          <a:p>
            <a:pPr marL="0" indent="0">
              <a:buNone/>
            </a:pPr>
            <a:endParaRPr lang="nl-BE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DE56B32-08AF-44DD-85FF-4CF3DFCCF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1718" y="2299047"/>
            <a:ext cx="6293005" cy="41463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79534C3-0F0A-4C00-BB75-48C3F99245E9}"/>
              </a:ext>
            </a:extLst>
          </p:cNvPr>
          <p:cNvSpPr txBox="1"/>
          <p:nvPr/>
        </p:nvSpPr>
        <p:spPr>
          <a:xfrm>
            <a:off x="1685692" y="1174595"/>
            <a:ext cx="9313125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sz="2800" dirty="0">
              <a:latin typeface="Calibri Light"/>
              <a:ea typeface="Verdana"/>
              <a:cs typeface="Calibri Light"/>
            </a:endParaRPr>
          </a:p>
          <a:p>
            <a:pPr algn="ctr"/>
            <a:r>
              <a:rPr lang="en-US" sz="2800" dirty="0" err="1">
                <a:latin typeface="Calibri Light"/>
                <a:ea typeface="Verdana"/>
                <a:cs typeface="Calibri Light"/>
              </a:rPr>
              <a:t>Vragen</a:t>
            </a:r>
            <a:r>
              <a:rPr lang="en-US" sz="2800" dirty="0">
                <a:latin typeface="Calibri Light"/>
                <a:ea typeface="Verdana"/>
                <a:cs typeface="Calibri Light"/>
              </a:rPr>
              <a:t>? </a:t>
            </a:r>
            <a:r>
              <a:rPr lang="en-US" sz="2800" dirty="0" err="1">
                <a:latin typeface="Calibri Light"/>
                <a:ea typeface="Verdana"/>
                <a:cs typeface="Calibri Light"/>
              </a:rPr>
              <a:t>Bedenkingen</a:t>
            </a:r>
            <a:r>
              <a:rPr lang="en-US" sz="2800" dirty="0">
                <a:latin typeface="Calibri Light"/>
                <a:ea typeface="Verdana"/>
                <a:cs typeface="Calibri Light"/>
              </a:rPr>
              <a:t>? </a:t>
            </a:r>
            <a:r>
              <a:rPr lang="en-US" sz="2800" dirty="0" err="1">
                <a:latin typeface="Calibri Light"/>
                <a:ea typeface="Verdana"/>
                <a:cs typeface="Calibri Light"/>
              </a:rPr>
              <a:t>Opmerkingen</a:t>
            </a:r>
            <a:r>
              <a:rPr lang="en-US" sz="2800" dirty="0">
                <a:latin typeface="Calibri Light"/>
                <a:ea typeface="Verdana"/>
                <a:cs typeface="Calibri Ligh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09590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125B3E-AA97-4BAA-B503-3D7A7D029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9510"/>
            <a:ext cx="10515600" cy="1325563"/>
          </a:xfrm>
        </p:spPr>
        <p:txBody>
          <a:bodyPr>
            <a:normAutofit/>
          </a:bodyPr>
          <a:lstStyle/>
          <a:p>
            <a:r>
              <a:rPr lang="nl-NL" sz="3200" b="1" dirty="0">
                <a:latin typeface="Calibri"/>
                <a:cs typeface="Calibri"/>
              </a:rPr>
              <a:t>Pilootproject</a:t>
            </a:r>
            <a:endParaRPr lang="nl-BE" sz="3200" b="1" dirty="0">
              <a:latin typeface="Calibri"/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0A8630-4DA1-495F-8F43-918BD9490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4942"/>
            <a:ext cx="10964449" cy="530154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1600" b="1" dirty="0">
                <a:latin typeface="Calibri Light"/>
                <a:ea typeface="+mn-lt"/>
                <a:cs typeface="+mn-lt"/>
              </a:rPr>
              <a:t>Waarom?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lvl="1"/>
            <a:r>
              <a:rPr lang="nl-NL" sz="1600" dirty="0">
                <a:latin typeface="Calibri Light"/>
                <a:ea typeface="+mn-lt"/>
                <a:cs typeface="+mn-lt"/>
              </a:rPr>
              <a:t>Meer en meer –18 jarigen vinden hun weg niet in regulier schoolsysteem</a:t>
            </a:r>
          </a:p>
          <a:p>
            <a:pPr lvl="1"/>
            <a:r>
              <a:rPr lang="nl-NL" sz="1600" dirty="0">
                <a:latin typeface="Calibri Light"/>
                <a:ea typeface="+mn-lt"/>
                <a:cs typeface="+mn-lt"/>
              </a:rPr>
              <a:t>Haken af in "gewoon" onderwijs</a:t>
            </a:r>
          </a:p>
          <a:p>
            <a:pPr lvl="1"/>
            <a:endParaRPr lang="nl-NL" sz="1600" b="1" dirty="0">
              <a:latin typeface="Calibri Light"/>
              <a:ea typeface="+mn-lt"/>
              <a:cs typeface="+mn-lt"/>
            </a:endParaRPr>
          </a:p>
          <a:p>
            <a:r>
              <a:rPr lang="nl-NL" sz="1600" b="1" dirty="0">
                <a:latin typeface="Calibri Light"/>
                <a:ea typeface="+mn-lt"/>
                <a:cs typeface="+mn-lt"/>
              </a:rPr>
              <a:t>Wat?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lvl="1"/>
            <a:r>
              <a:rPr lang="nl-NL" sz="1600" dirty="0">
                <a:latin typeface="Calibri Light"/>
                <a:ea typeface="+mn-lt"/>
                <a:cs typeface="+mn-lt"/>
              </a:rPr>
              <a:t>Alternatief traject voor het secundair onderwijs binnen het volwassenonderwijs</a:t>
            </a:r>
          </a:p>
          <a:p>
            <a:pPr lvl="1"/>
            <a:r>
              <a:rPr lang="nl-NL" sz="1600" dirty="0">
                <a:latin typeface="Calibri Light"/>
                <a:ea typeface="+mn-lt"/>
                <a:cs typeface="+mn-lt"/>
              </a:rPr>
              <a:t>Op maat</a:t>
            </a:r>
            <a:endParaRPr lang="en-US" sz="1600">
              <a:latin typeface="Calibri Light"/>
              <a:ea typeface="+mn-lt"/>
              <a:cs typeface="+mn-lt"/>
            </a:endParaRPr>
          </a:p>
          <a:p>
            <a:pPr lvl="1"/>
            <a:r>
              <a:rPr lang="nl-NL" sz="1600" dirty="0">
                <a:latin typeface="Calibri Light"/>
                <a:ea typeface="+mn-lt"/>
                <a:cs typeface="+mn-lt"/>
              </a:rPr>
              <a:t>Uitgebreide coaching en opvolging doorheen het traject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lvl="1"/>
            <a:r>
              <a:rPr lang="nl-NL" sz="1600" dirty="0">
                <a:latin typeface="Calibri Light"/>
                <a:ea typeface="+mn-lt"/>
                <a:cs typeface="+mn-lt"/>
              </a:rPr>
              <a:t>Aanklampende opvolging (</a:t>
            </a:r>
            <a:r>
              <a:rPr lang="nl-NL" sz="1600" dirty="0" err="1">
                <a:latin typeface="Calibri Light"/>
                <a:ea typeface="+mn-lt"/>
                <a:cs typeface="+mn-lt"/>
              </a:rPr>
              <a:t>friendly</a:t>
            </a:r>
            <a:r>
              <a:rPr lang="nl-NL" sz="1600" dirty="0">
                <a:latin typeface="Calibri Light"/>
                <a:ea typeface="+mn-lt"/>
                <a:cs typeface="+mn-lt"/>
              </a:rPr>
              <a:t> </a:t>
            </a:r>
            <a:r>
              <a:rPr lang="nl-NL" sz="1600" dirty="0" err="1">
                <a:latin typeface="Calibri Light"/>
                <a:ea typeface="+mn-lt"/>
                <a:cs typeface="+mn-lt"/>
              </a:rPr>
              <a:t>stalking</a:t>
            </a:r>
            <a:r>
              <a:rPr lang="nl-NL" sz="1600" dirty="0">
                <a:latin typeface="Calibri Light"/>
                <a:ea typeface="+mn-lt"/>
                <a:cs typeface="+mn-lt"/>
              </a:rPr>
              <a:t>): communicatie, communicatie, communicatie!</a:t>
            </a:r>
          </a:p>
          <a:p>
            <a:pPr lvl="1"/>
            <a:r>
              <a:rPr lang="nl-NL" sz="1600" dirty="0">
                <a:latin typeface="Calibri Light"/>
                <a:ea typeface="Verdana"/>
                <a:cs typeface="Calibri Light"/>
              </a:rPr>
              <a:t>Communicatie kan steeds via </a:t>
            </a:r>
            <a:r>
              <a:rPr lang="nl-NL" sz="1600" dirty="0">
                <a:latin typeface="Calibri Light"/>
                <a:ea typeface="Verdana"/>
                <a:cs typeface="Calibri Light"/>
                <a:hlinkClick r:id="rId2"/>
              </a:rPr>
              <a:t>TaKO@cvovolt.be</a:t>
            </a:r>
            <a:r>
              <a:rPr lang="nl-NL" sz="1600" dirty="0">
                <a:latin typeface="Calibri Light"/>
                <a:ea typeface="Verdana"/>
                <a:cs typeface="Calibri Light"/>
              </a:rPr>
              <a:t> (komt bij zowel Ilse, Lies als Dieter aan)</a:t>
            </a:r>
          </a:p>
          <a:p>
            <a:pPr lvl="1"/>
            <a:endParaRPr lang="nl-NL" sz="1600" dirty="0">
              <a:latin typeface="Calibri Light"/>
              <a:ea typeface="Verdana"/>
              <a:cs typeface="Calibri Light"/>
            </a:endParaRPr>
          </a:p>
          <a:p>
            <a:r>
              <a:rPr lang="nl-NL" sz="1600" b="1" dirty="0">
                <a:latin typeface="Calibri Light"/>
                <a:ea typeface="+mn-lt"/>
                <a:cs typeface="+mn-lt"/>
              </a:rPr>
              <a:t>Doelgroep?</a:t>
            </a:r>
            <a:endParaRPr lang="nl-NL" sz="1600">
              <a:latin typeface="Calibri Light"/>
              <a:ea typeface="+mn-lt"/>
              <a:cs typeface="+mn-lt"/>
            </a:endParaRPr>
          </a:p>
          <a:p>
            <a:pPr lvl="1" indent="-285750">
              <a:buFont typeface="Arial,Sans-Serif" panose="020B0604020202020204" pitchFamily="34" charset="0"/>
            </a:pPr>
            <a:r>
              <a:rPr lang="nl-NL" sz="1600" dirty="0">
                <a:latin typeface="Calibri Light"/>
                <a:ea typeface="+mn-lt"/>
                <a:cs typeface="+mn-lt"/>
              </a:rPr>
              <a:t>17-jarigen die open staan om verantwoordelijkheid te nemen voor het eigen leerproces, </a:t>
            </a:r>
            <a:r>
              <a:rPr lang="nl-NL" sz="1600" dirty="0" err="1">
                <a:latin typeface="Calibri Light"/>
                <a:ea typeface="+mn-lt"/>
                <a:cs typeface="+mn-lt"/>
              </a:rPr>
              <a:t>dwz</a:t>
            </a:r>
            <a:r>
              <a:rPr lang="nl-NL" sz="1600" dirty="0">
                <a:latin typeface="Calibri Light"/>
                <a:ea typeface="+mn-lt"/>
                <a:cs typeface="+mn-lt"/>
              </a:rPr>
              <a:t> 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marL="1428750" lvl="2" indent="-285750">
              <a:buFont typeface="Arial,Sans-Serif" panose="020B0604020202020204" pitchFamily="34" charset="0"/>
            </a:pPr>
            <a:r>
              <a:rPr lang="nl-NL" sz="1600" dirty="0">
                <a:latin typeface="Calibri Light"/>
                <a:ea typeface="+mn-lt"/>
                <a:cs typeface="+mn-lt"/>
              </a:rPr>
              <a:t>Volwassen aanpak (verantwoordelijkheid ligt bij cursist)</a:t>
            </a:r>
          </a:p>
          <a:p>
            <a:pPr marL="1428750" lvl="2" indent="-285750">
              <a:buFont typeface="Arial,Sans-Serif" panose="020B0604020202020204" pitchFamily="34" charset="0"/>
            </a:pPr>
            <a:r>
              <a:rPr lang="nl-NL" sz="1600" dirty="0">
                <a:latin typeface="Calibri Light"/>
                <a:ea typeface="+mn-lt"/>
                <a:cs typeface="+mn-lt"/>
              </a:rPr>
              <a:t>Volwassen (leer)houding</a:t>
            </a:r>
            <a:endParaRPr lang="en-US" sz="1600">
              <a:latin typeface="Calibri Light"/>
              <a:ea typeface="+mn-lt"/>
              <a:cs typeface="+mn-lt"/>
            </a:endParaRPr>
          </a:p>
          <a:p>
            <a:pPr marL="1428750" lvl="2" indent="-285750">
              <a:buFont typeface="Arial,Sans-Serif" panose="020B0604020202020204" pitchFamily="34" charset="0"/>
            </a:pPr>
            <a:r>
              <a:rPr lang="nl-NL" sz="1600" dirty="0" err="1">
                <a:latin typeface="Calibri Light"/>
                <a:ea typeface="+mn-lt"/>
                <a:cs typeface="+mn-lt"/>
              </a:rPr>
              <a:t>Schoolmoe</a:t>
            </a:r>
            <a:r>
              <a:rPr lang="nl-NL" sz="1600" dirty="0">
                <a:latin typeface="Calibri Light"/>
                <a:ea typeface="+mn-lt"/>
                <a:cs typeface="+mn-lt"/>
              </a:rPr>
              <a:t> maar niet </a:t>
            </a:r>
            <a:r>
              <a:rPr lang="nl-NL" sz="1600" dirty="0" err="1">
                <a:latin typeface="Calibri Light"/>
                <a:ea typeface="+mn-lt"/>
                <a:cs typeface="+mn-lt"/>
              </a:rPr>
              <a:t>leermoe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 marL="1428750" lvl="2" indent="-285750">
              <a:buFont typeface="Arial,Sans-Serif" panose="020B0604020202020204" pitchFamily="34" charset="0"/>
            </a:pPr>
            <a:r>
              <a:rPr lang="nl-NL" sz="1600" dirty="0">
                <a:latin typeface="Calibri Light"/>
                <a:ea typeface="+mn-lt"/>
                <a:cs typeface="+mn-lt"/>
              </a:rPr>
              <a:t>In (kleine) groep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lvl="1" indent="-285750">
              <a:buFont typeface="Arial,Sans-Serif" panose="020B0604020202020204" pitchFamily="34" charset="0"/>
            </a:pPr>
            <a:endParaRPr lang="nl-NL" sz="1600" dirty="0">
              <a:latin typeface="Calibri Light"/>
              <a:ea typeface="+mn-l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309085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EB344-B6D3-4FBA-A53C-B848A1066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451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"/>
                <a:ea typeface="Verdana"/>
                <a:cs typeface="Calibri"/>
              </a:rPr>
              <a:t>Flowchart </a:t>
            </a:r>
            <a:r>
              <a:rPr lang="en-US" sz="3200" b="1" err="1">
                <a:latin typeface="Calibri"/>
                <a:ea typeface="Verdana"/>
                <a:cs typeface="Calibri"/>
              </a:rPr>
              <a:t>toeleiding</a:t>
            </a:r>
            <a:r>
              <a:rPr lang="en-US" sz="3200" b="1" dirty="0">
                <a:latin typeface="Calibri"/>
                <a:ea typeface="Verdana"/>
                <a:cs typeface="Calibri"/>
              </a:rPr>
              <a:t>: STEEDS via CLB's</a:t>
            </a:r>
            <a:br>
              <a:rPr lang="en-US" sz="3200" b="1" dirty="0">
                <a:latin typeface="Calibri"/>
                <a:ea typeface="Verdana"/>
                <a:cs typeface="Calibri"/>
              </a:rPr>
            </a:br>
            <a:br>
              <a:rPr lang="en-US" sz="3200" b="1" dirty="0">
                <a:latin typeface="Calibri"/>
                <a:ea typeface="Verdana"/>
                <a:cs typeface="Calibri"/>
              </a:rPr>
            </a:br>
            <a:r>
              <a:rPr lang="en-US" sz="2000" b="1" err="1">
                <a:solidFill>
                  <a:srgbClr val="FF0000"/>
                </a:solidFill>
                <a:latin typeface="Calibri"/>
                <a:ea typeface="Verdana"/>
                <a:cs typeface="Calibri"/>
              </a:rPr>
              <a:t>belangrijk</a:t>
            </a:r>
            <a:r>
              <a:rPr lang="en-US" sz="2000" b="1" dirty="0">
                <a:solidFill>
                  <a:srgbClr val="FF0000"/>
                </a:solidFill>
                <a:latin typeface="Calibri"/>
                <a:ea typeface="Verdana"/>
                <a:cs typeface="Calibri"/>
              </a:rPr>
              <a:t>: </a:t>
            </a:r>
            <a:r>
              <a:rPr lang="en-US" sz="2000" b="1" err="1">
                <a:solidFill>
                  <a:srgbClr val="FF0000"/>
                </a:solidFill>
                <a:latin typeface="Calibri"/>
                <a:ea typeface="Verdana"/>
                <a:cs typeface="Calibri"/>
              </a:rPr>
              <a:t>leerling</a:t>
            </a:r>
            <a:r>
              <a:rPr lang="en-US" sz="2000" b="1" dirty="0">
                <a:solidFill>
                  <a:srgbClr val="FF0000"/>
                </a:solidFill>
                <a:latin typeface="Calibri"/>
                <a:ea typeface="Verdana"/>
                <a:cs typeface="Calibri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Calibri"/>
                <a:ea typeface="Verdana"/>
                <a:cs typeface="Calibri"/>
              </a:rPr>
              <a:t>blijft</a:t>
            </a:r>
            <a:r>
              <a:rPr lang="en-US" sz="2000" b="1" dirty="0">
                <a:solidFill>
                  <a:srgbClr val="FF0000"/>
                </a:solidFill>
                <a:latin typeface="Calibri"/>
                <a:ea typeface="Verdana"/>
                <a:cs typeface="Calibri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Calibri"/>
                <a:ea typeface="Verdana"/>
                <a:cs typeface="Calibri"/>
              </a:rPr>
              <a:t>ingeschreven</a:t>
            </a:r>
            <a:r>
              <a:rPr lang="en-US" sz="2000" b="1" dirty="0">
                <a:solidFill>
                  <a:srgbClr val="FF0000"/>
                </a:solidFill>
                <a:latin typeface="Calibri"/>
                <a:ea typeface="Verdana"/>
                <a:cs typeface="Calibri"/>
              </a:rPr>
              <a:t> in </a:t>
            </a:r>
            <a:r>
              <a:rPr lang="en-US" sz="2000" b="1" err="1">
                <a:solidFill>
                  <a:srgbClr val="FF0000"/>
                </a:solidFill>
                <a:latin typeface="Calibri"/>
                <a:ea typeface="Verdana"/>
                <a:cs typeface="Calibri"/>
              </a:rPr>
              <a:t>secundaire</a:t>
            </a:r>
            <a:r>
              <a:rPr lang="en-US" sz="2000" b="1" dirty="0">
                <a:solidFill>
                  <a:srgbClr val="FF0000"/>
                </a:solidFill>
                <a:latin typeface="Calibri"/>
                <a:ea typeface="Verdana"/>
                <a:cs typeface="Calibri"/>
              </a:rPr>
              <a:t> school!</a:t>
            </a:r>
            <a:endParaRPr lang="en-US" sz="2000" b="1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" name="Tekstvak 4">
            <a:extLst>
              <a:ext uri="{FF2B5EF4-FFF2-40B4-BE49-F238E27FC236}">
                <a16:creationId xmlns:a16="http://schemas.microsoft.com/office/drawing/2014/main" id="{8276C93C-C5AF-4BDB-B56D-C9C1DADA4BBC}"/>
              </a:ext>
            </a:extLst>
          </p:cNvPr>
          <p:cNvSpPr txBox="1"/>
          <p:nvPr/>
        </p:nvSpPr>
        <p:spPr>
          <a:xfrm>
            <a:off x="835493" y="2594342"/>
            <a:ext cx="2063578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>
                <a:latin typeface="Calibri Light"/>
                <a:cs typeface="Calibri Light"/>
              </a:rPr>
              <a:t>Rechtstreeks </a:t>
            </a:r>
            <a:r>
              <a:rPr lang="nl-NL" sz="2000" dirty="0" err="1">
                <a:latin typeface="Calibri Light"/>
                <a:cs typeface="Calibri Light"/>
              </a:rPr>
              <a:t>TaKO</a:t>
            </a:r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5" name="Pijl: rechts 5">
            <a:extLst>
              <a:ext uri="{FF2B5EF4-FFF2-40B4-BE49-F238E27FC236}">
                <a16:creationId xmlns:a16="http://schemas.microsoft.com/office/drawing/2014/main" id="{DD655701-7C9E-42CB-80E1-202E7D02DF67}"/>
              </a:ext>
            </a:extLst>
          </p:cNvPr>
          <p:cNvSpPr/>
          <p:nvPr/>
        </p:nvSpPr>
        <p:spPr>
          <a:xfrm>
            <a:off x="3169216" y="2679404"/>
            <a:ext cx="680484" cy="209842"/>
          </a:xfrm>
          <a:prstGeom prst="rightArrow">
            <a:avLst/>
          </a:prstGeom>
          <a:solidFill>
            <a:srgbClr val="A3CF4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6" name="Tekstvak 6">
            <a:extLst>
              <a:ext uri="{FF2B5EF4-FFF2-40B4-BE49-F238E27FC236}">
                <a16:creationId xmlns:a16="http://schemas.microsoft.com/office/drawing/2014/main" id="{09DE4DB5-78E7-4411-80D5-DAB685ACBCAD}"/>
              </a:ext>
            </a:extLst>
          </p:cNvPr>
          <p:cNvSpPr txBox="1"/>
          <p:nvPr/>
        </p:nvSpPr>
        <p:spPr>
          <a:xfrm>
            <a:off x="4095594" y="2595078"/>
            <a:ext cx="567784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b="1" dirty="0">
                <a:latin typeface="Calibri Light"/>
                <a:cs typeface="Calibri Light"/>
              </a:rPr>
              <a:t>CLB</a:t>
            </a:r>
            <a:endParaRPr lang="nl-BE" sz="2000" b="1" dirty="0">
              <a:latin typeface="Calibri Light"/>
              <a:cs typeface="Calibri Light"/>
            </a:endParaRPr>
          </a:p>
        </p:txBody>
      </p:sp>
      <p:sp>
        <p:nvSpPr>
          <p:cNvPr id="10" name="Vierkante haak links 12">
            <a:extLst>
              <a:ext uri="{FF2B5EF4-FFF2-40B4-BE49-F238E27FC236}">
                <a16:creationId xmlns:a16="http://schemas.microsoft.com/office/drawing/2014/main" id="{DC566E59-414A-4D96-8C06-4357083AFD73}"/>
              </a:ext>
            </a:extLst>
          </p:cNvPr>
          <p:cNvSpPr/>
          <p:nvPr/>
        </p:nvSpPr>
        <p:spPr>
          <a:xfrm>
            <a:off x="839751" y="2535291"/>
            <a:ext cx="73152" cy="522195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11" name="Vierkante haak rechts 14">
            <a:extLst>
              <a:ext uri="{FF2B5EF4-FFF2-40B4-BE49-F238E27FC236}">
                <a16:creationId xmlns:a16="http://schemas.microsoft.com/office/drawing/2014/main" id="{B2F498D4-56BA-4585-A5EC-EF647B261BB8}"/>
              </a:ext>
            </a:extLst>
          </p:cNvPr>
          <p:cNvSpPr/>
          <p:nvPr/>
        </p:nvSpPr>
        <p:spPr>
          <a:xfrm>
            <a:off x="3922918" y="2528830"/>
            <a:ext cx="84357" cy="533401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13" name="Tekstvak 16">
            <a:extLst>
              <a:ext uri="{FF2B5EF4-FFF2-40B4-BE49-F238E27FC236}">
                <a16:creationId xmlns:a16="http://schemas.microsoft.com/office/drawing/2014/main" id="{44D5CCF0-856C-4186-B02B-42FB95E89D81}"/>
              </a:ext>
            </a:extLst>
          </p:cNvPr>
          <p:cNvSpPr txBox="1"/>
          <p:nvPr/>
        </p:nvSpPr>
        <p:spPr>
          <a:xfrm>
            <a:off x="5739568" y="2595108"/>
            <a:ext cx="1434111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>
                <a:latin typeface="Calibri Light"/>
                <a:cs typeface="Calibri Light"/>
              </a:rPr>
              <a:t>Meldpunt SI</a:t>
            </a:r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14" name="Pijl: rechts 17">
            <a:extLst>
              <a:ext uri="{FF2B5EF4-FFF2-40B4-BE49-F238E27FC236}">
                <a16:creationId xmlns:a16="http://schemas.microsoft.com/office/drawing/2014/main" id="{370AE484-BC99-41C7-8ADF-0DD85DA3EC74}"/>
              </a:ext>
            </a:extLst>
          </p:cNvPr>
          <p:cNvSpPr/>
          <p:nvPr/>
        </p:nvSpPr>
        <p:spPr>
          <a:xfrm rot="20520000">
            <a:off x="7353088" y="2393018"/>
            <a:ext cx="680484" cy="209842"/>
          </a:xfrm>
          <a:prstGeom prst="rightArrow">
            <a:avLst/>
          </a:prstGeom>
          <a:solidFill>
            <a:srgbClr val="A3CF46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15" name="Tekstvak 18">
            <a:extLst>
              <a:ext uri="{FF2B5EF4-FFF2-40B4-BE49-F238E27FC236}">
                <a16:creationId xmlns:a16="http://schemas.microsoft.com/office/drawing/2014/main" id="{9BD33A8E-C13D-4A39-BAFE-4F81FB27C20B}"/>
              </a:ext>
            </a:extLst>
          </p:cNvPr>
          <p:cNvSpPr txBox="1"/>
          <p:nvPr/>
        </p:nvSpPr>
        <p:spPr>
          <a:xfrm>
            <a:off x="8266203" y="2208886"/>
            <a:ext cx="693908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 err="1">
                <a:latin typeface="Calibri Light"/>
                <a:cs typeface="Calibri Light"/>
              </a:rPr>
              <a:t>TaKO</a:t>
            </a:r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16" name="Tekstvak 19">
            <a:extLst>
              <a:ext uri="{FF2B5EF4-FFF2-40B4-BE49-F238E27FC236}">
                <a16:creationId xmlns:a16="http://schemas.microsoft.com/office/drawing/2014/main" id="{61C66431-4FB8-4427-9115-41D4B3B946ED}"/>
              </a:ext>
            </a:extLst>
          </p:cNvPr>
          <p:cNvSpPr txBox="1"/>
          <p:nvPr/>
        </p:nvSpPr>
        <p:spPr>
          <a:xfrm>
            <a:off x="8266203" y="3089494"/>
            <a:ext cx="2213683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 err="1">
                <a:latin typeface="Calibri Light"/>
                <a:cs typeface="Calibri Light"/>
              </a:rPr>
              <a:t>TaKO</a:t>
            </a:r>
            <a:r>
              <a:rPr lang="nl-NL" sz="2000" dirty="0">
                <a:latin typeface="Calibri Light"/>
                <a:cs typeface="Calibri Light"/>
              </a:rPr>
              <a:t> + Naft-traject</a:t>
            </a:r>
            <a:r>
              <a:rPr lang="nl-NL" sz="2000" baseline="30000" dirty="0">
                <a:latin typeface="Calibri Light"/>
                <a:cs typeface="Calibri Light"/>
              </a:rPr>
              <a:t>*</a:t>
            </a:r>
            <a:endParaRPr lang="nl-BE" sz="2000" baseline="30000">
              <a:latin typeface="Calibri Light"/>
              <a:ea typeface="Verdana"/>
              <a:cs typeface="Calibri Light"/>
            </a:endParaRPr>
          </a:p>
        </p:txBody>
      </p:sp>
      <p:sp>
        <p:nvSpPr>
          <p:cNvPr id="17" name="Pijl: rechts 20">
            <a:extLst>
              <a:ext uri="{FF2B5EF4-FFF2-40B4-BE49-F238E27FC236}">
                <a16:creationId xmlns:a16="http://schemas.microsoft.com/office/drawing/2014/main" id="{66C970AD-95DA-4DD6-B421-83FBDEA4DF90}"/>
              </a:ext>
            </a:extLst>
          </p:cNvPr>
          <p:cNvSpPr/>
          <p:nvPr/>
        </p:nvSpPr>
        <p:spPr>
          <a:xfrm rot="1306387">
            <a:off x="7346847" y="2997141"/>
            <a:ext cx="680484" cy="209842"/>
          </a:xfrm>
          <a:prstGeom prst="rightArrow">
            <a:avLst/>
          </a:prstGeom>
          <a:solidFill>
            <a:srgbClr val="A3CF46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18" name="Tekstvak 21">
            <a:extLst>
              <a:ext uri="{FF2B5EF4-FFF2-40B4-BE49-F238E27FC236}">
                <a16:creationId xmlns:a16="http://schemas.microsoft.com/office/drawing/2014/main" id="{F5809EF5-2C02-44C3-A4AF-D31E12746347}"/>
              </a:ext>
            </a:extLst>
          </p:cNvPr>
          <p:cNvSpPr txBox="1"/>
          <p:nvPr/>
        </p:nvSpPr>
        <p:spPr>
          <a:xfrm>
            <a:off x="9260965" y="3458826"/>
            <a:ext cx="2137701" cy="193899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>
                <a:latin typeface="Calibri Light"/>
                <a:cs typeface="Calibri Light"/>
              </a:rPr>
              <a:t>Koinoor</a:t>
            </a:r>
            <a:endParaRPr lang="nl-NL" sz="2000" dirty="0">
              <a:latin typeface="Calibri Light"/>
              <a:cs typeface="Calibri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latin typeface="Calibri Light"/>
                <a:cs typeface="Calibri Light"/>
              </a:rPr>
              <a:t>Leerrecht</a:t>
            </a:r>
            <a:endParaRPr lang="nl-NL" sz="2000">
              <a:latin typeface="Calibri Light"/>
              <a:ea typeface="Verdana"/>
              <a:cs typeface="Calibri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>
                <a:latin typeface="Calibri Light"/>
                <a:cs typeface="Calibri Light"/>
              </a:rPr>
              <a:t>Arktos</a:t>
            </a:r>
            <a:endParaRPr lang="nl-NL" sz="2000" dirty="0">
              <a:latin typeface="Calibri Light"/>
              <a:cs typeface="Calibri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>
                <a:latin typeface="Calibri Light"/>
                <a:cs typeface="Calibri Light"/>
              </a:rPr>
              <a:t>Profo</a:t>
            </a:r>
            <a:endParaRPr lang="nl-NL" sz="2000" dirty="0">
              <a:latin typeface="Calibri Light"/>
              <a:cs typeface="Calibri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>
                <a:latin typeface="Calibri Light"/>
                <a:cs typeface="Calibri Light"/>
              </a:rPr>
              <a:t>ReisburO</a:t>
            </a:r>
            <a:r>
              <a:rPr lang="nl-NL" sz="2000" dirty="0">
                <a:latin typeface="Calibri Light"/>
                <a:cs typeface="Calibri Light"/>
              </a:rPr>
              <a:t> </a:t>
            </a:r>
            <a:r>
              <a:rPr lang="nl-NL" sz="2000" dirty="0" err="1">
                <a:latin typeface="Calibri Light"/>
                <a:cs typeface="Calibri Light"/>
              </a:rPr>
              <a:t>Roulot</a:t>
            </a:r>
            <a:endParaRPr lang="nl-NL" sz="2000" dirty="0">
              <a:latin typeface="Calibri Light"/>
              <a:cs typeface="Calibri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latin typeface="Calibri Light"/>
                <a:cs typeface="Calibri Light"/>
              </a:rPr>
              <a:t>…</a:t>
            </a:r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19" name="Pijl: rechts 25">
            <a:extLst>
              <a:ext uri="{FF2B5EF4-FFF2-40B4-BE49-F238E27FC236}">
                <a16:creationId xmlns:a16="http://schemas.microsoft.com/office/drawing/2014/main" id="{3585BFA6-3313-4C24-99B3-73A001F4ED50}"/>
              </a:ext>
            </a:extLst>
          </p:cNvPr>
          <p:cNvSpPr/>
          <p:nvPr/>
        </p:nvSpPr>
        <p:spPr>
          <a:xfrm>
            <a:off x="4872403" y="2679404"/>
            <a:ext cx="680484" cy="209842"/>
          </a:xfrm>
          <a:prstGeom prst="rightArrow">
            <a:avLst/>
          </a:prstGeom>
          <a:solidFill>
            <a:srgbClr val="A3CF4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20" name="Tekstvak 18">
            <a:extLst>
              <a:ext uri="{FF2B5EF4-FFF2-40B4-BE49-F238E27FC236}">
                <a16:creationId xmlns:a16="http://schemas.microsoft.com/office/drawing/2014/main" id="{5DFFE670-95FB-4919-A7B3-AFCC98FC2C15}"/>
              </a:ext>
            </a:extLst>
          </p:cNvPr>
          <p:cNvSpPr txBox="1"/>
          <p:nvPr/>
        </p:nvSpPr>
        <p:spPr>
          <a:xfrm>
            <a:off x="8287080" y="2626420"/>
            <a:ext cx="1375826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>
                <a:latin typeface="Calibri Light"/>
                <a:cs typeface="Calibri Light"/>
              </a:rPr>
              <a:t>Naft-traject</a:t>
            </a:r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22" name="Pijl: rechts 17">
            <a:extLst>
              <a:ext uri="{FF2B5EF4-FFF2-40B4-BE49-F238E27FC236}">
                <a16:creationId xmlns:a16="http://schemas.microsoft.com/office/drawing/2014/main" id="{767E2B0F-2628-4E41-8CCC-4EF2F03CD87C}"/>
              </a:ext>
            </a:extLst>
          </p:cNvPr>
          <p:cNvSpPr/>
          <p:nvPr/>
        </p:nvSpPr>
        <p:spPr>
          <a:xfrm>
            <a:off x="7363525" y="2674852"/>
            <a:ext cx="680484" cy="209842"/>
          </a:xfrm>
          <a:prstGeom prst="rightArrow">
            <a:avLst/>
          </a:prstGeom>
          <a:solidFill>
            <a:srgbClr val="A3CF46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 sz="2000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18123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b="1" dirty="0">
                <a:latin typeface="Calibri"/>
                <a:cs typeface="Calibri"/>
              </a:rPr>
              <a:t>Overzicht pakket semester 1</a:t>
            </a:r>
            <a:endParaRPr lang="nl-BE" sz="3200" b="1" dirty="0">
              <a:latin typeface="Calibri"/>
              <a:ea typeface="Verdana"/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85"/>
            <a:ext cx="8891815" cy="495613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lvl="1" indent="0">
              <a:buNone/>
            </a:pPr>
            <a:endParaRPr lang="nl-NL" sz="1600" b="1" i="1" dirty="0">
              <a:latin typeface="Calibri Light"/>
              <a:ea typeface="+mn-lt"/>
              <a:cs typeface="+mn-lt"/>
            </a:endParaRPr>
          </a:p>
          <a:p>
            <a:pPr marL="457200" lvl="1" indent="0">
              <a:buNone/>
            </a:pPr>
            <a:r>
              <a:rPr lang="nl-NL" sz="1600" b="1" i="1" dirty="0">
                <a:latin typeface="Calibri Light"/>
                <a:ea typeface="+mn-lt"/>
                <a:cs typeface="+mn-lt"/>
              </a:rPr>
              <a:t>Standaardpakket voor iedereen:</a:t>
            </a:r>
            <a:endParaRPr lang="nl-NL" sz="1600">
              <a:latin typeface="Calibri Light"/>
              <a:ea typeface="+mn-lt"/>
              <a:cs typeface="+mn-lt"/>
            </a:endParaRPr>
          </a:p>
          <a:p>
            <a:pPr marL="971550" lvl="1" indent="-285750"/>
            <a:r>
              <a:rPr lang="nl-NL" sz="1600" dirty="0">
                <a:latin typeface="Calibri Light"/>
                <a:ea typeface="+mn-lt"/>
                <a:cs typeface="+mn-lt"/>
              </a:rPr>
              <a:t>Di VM: ICT en leerlabo (mogelijke vrijstelling op ICT 1 en 2)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marL="971550" lvl="1" indent="-285750"/>
            <a:r>
              <a:rPr lang="nl-NL" sz="1600" dirty="0">
                <a:latin typeface="Calibri Light"/>
                <a:ea typeface="+mn-lt"/>
                <a:cs typeface="+mn-lt"/>
              </a:rPr>
              <a:t>VR VM: Drempels en POP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marL="971550" lvl="1" indent="-285750"/>
            <a:endParaRPr lang="nl-NL" sz="1600" dirty="0">
              <a:latin typeface="Calibri Light"/>
              <a:ea typeface="+mn-lt"/>
              <a:cs typeface="+mn-lt"/>
            </a:endParaRPr>
          </a:p>
          <a:p>
            <a:pPr marL="1028700" lvl="1" indent="-342900"/>
            <a:endParaRPr lang="nl-NL" sz="1600" dirty="0">
              <a:latin typeface="Calibri Light"/>
              <a:ea typeface="+mn-lt"/>
              <a:cs typeface="+mn-lt"/>
            </a:endParaRPr>
          </a:p>
          <a:p>
            <a:pPr marL="457200" lvl="1" indent="0">
              <a:buNone/>
            </a:pPr>
            <a:r>
              <a:rPr lang="nl-NL" sz="1600" b="1" i="1" dirty="0">
                <a:latin typeface="Calibri Light"/>
                <a:ea typeface="+mn-lt"/>
                <a:cs typeface="+mn-lt"/>
              </a:rPr>
              <a:t>Keuzepakket: </a:t>
            </a:r>
            <a:r>
              <a:rPr lang="nl-NL" sz="1600" dirty="0">
                <a:latin typeface="Calibri Light"/>
                <a:ea typeface="+mn-lt"/>
                <a:cs typeface="+mn-lt"/>
              </a:rPr>
              <a:t>minimaal 1 halve dag, optie tot meer</a:t>
            </a:r>
          </a:p>
          <a:p>
            <a:pPr marL="971550" lvl="1" indent="-285750">
              <a:lnSpc>
                <a:spcPct val="100000"/>
              </a:lnSpc>
            </a:pPr>
            <a:r>
              <a:rPr lang="nl-NL" sz="1600" dirty="0" err="1">
                <a:latin typeface="Calibri Light"/>
                <a:ea typeface="+mn-lt"/>
                <a:cs typeface="+mn-lt"/>
              </a:rPr>
              <a:t>Beroepsspecifieke</a:t>
            </a:r>
            <a:r>
              <a:rPr lang="nl-NL" sz="1600" dirty="0">
                <a:latin typeface="Calibri Light"/>
                <a:ea typeface="+mn-lt"/>
                <a:cs typeface="+mn-lt"/>
              </a:rPr>
              <a:t> modules uit de richtingen Administratie, Zorg, Design, ICT en Fotografie </a:t>
            </a:r>
          </a:p>
          <a:p>
            <a:pPr marL="971550" lvl="1" indent="-285750">
              <a:lnSpc>
                <a:spcPct val="100000"/>
              </a:lnSpc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 indent="0">
              <a:lnSpc>
                <a:spcPct val="100000"/>
              </a:lnSpc>
              <a:buNone/>
            </a:pPr>
            <a:r>
              <a:rPr lang="nl-NL" sz="1600" b="1" i="1" dirty="0">
                <a:latin typeface="Calibri Light"/>
                <a:ea typeface="+mn-lt"/>
                <a:cs typeface="+mn-lt"/>
              </a:rPr>
              <a:t>     </a:t>
            </a:r>
            <a:r>
              <a:rPr lang="nl-NL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/>
                <a:ea typeface="+mn-lt"/>
                <a:cs typeface="+mn-lt"/>
              </a:rPr>
              <a:t>Eventueel aangevuld met extra's:</a:t>
            </a:r>
          </a:p>
          <a:p>
            <a:pPr marL="971550" lvl="1" indent="-285750">
              <a:lnSpc>
                <a:spcPct val="100000"/>
              </a:lnSpc>
            </a:pPr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/>
                <a:ea typeface="+mn-lt"/>
                <a:cs typeface="+mn-lt"/>
              </a:rPr>
              <a:t>De </a:t>
            </a:r>
            <a:r>
              <a:rPr lang="nl-NL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/>
                <a:ea typeface="+mn-lt"/>
                <a:cs typeface="+mn-lt"/>
              </a:rPr>
              <a:t>PLeK</a:t>
            </a:r>
            <a:endParaRPr lang="nl-NL" sz="1600" dirty="0">
              <a:solidFill>
                <a:schemeClr val="tx1">
                  <a:lumMod val="50000"/>
                  <a:lumOff val="50000"/>
                </a:schemeClr>
              </a:solidFill>
              <a:latin typeface="Calibri Light"/>
              <a:ea typeface="+mn-lt"/>
              <a:cs typeface="+mn-lt"/>
            </a:endParaRPr>
          </a:p>
          <a:p>
            <a:pPr marL="971550" lvl="1" indent="-285750">
              <a:lnSpc>
                <a:spcPct val="100000"/>
              </a:lnSpc>
            </a:pPr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/>
                <a:ea typeface="+mn-lt"/>
                <a:cs typeface="+mn-lt"/>
              </a:rPr>
              <a:t>Mogelijkheid tot stage in verschillende domeinen (samenwerking kinderopvang vzw en multimedi.be)</a:t>
            </a:r>
          </a:p>
          <a:p>
            <a:pPr marL="971550" lvl="1" indent="-285750">
              <a:lnSpc>
                <a:spcPct val="100000"/>
              </a:lnSpc>
            </a:pPr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/>
                <a:ea typeface="+mn-lt"/>
                <a:cs typeface="+mn-lt"/>
              </a:rPr>
              <a:t>Aanvullende invulling in samenwerking met partners (Naft-aanbieders) 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Calibri Light"/>
              <a:ea typeface="Verdana"/>
              <a:cs typeface="Calibri Light"/>
            </a:endParaRPr>
          </a:p>
          <a:p>
            <a:pPr marL="971550" lvl="1" indent="-285750">
              <a:lnSpc>
                <a:spcPct val="100000"/>
              </a:lnSpc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 marL="457200" lvl="1" indent="0">
              <a:buNone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None/>
            </a:pPr>
            <a:r>
              <a:rPr lang="nl-BE" sz="1600" b="1" i="1" dirty="0">
                <a:latin typeface="Calibri Light"/>
                <a:ea typeface="+mn-lt"/>
                <a:cs typeface="+mn-lt"/>
              </a:rPr>
              <a:t>.</a:t>
            </a:r>
            <a:endParaRPr lang="en-US" sz="1600" dirty="0">
              <a:latin typeface="Calibri Light"/>
              <a:ea typeface="Verdan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014796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b="1" dirty="0">
                <a:latin typeface="Calibri"/>
                <a:cs typeface="Calibri"/>
              </a:rPr>
              <a:t>Overzicht pakket semester 2</a:t>
            </a:r>
            <a:endParaRPr lang="nl-BE" sz="3200" b="1" dirty="0">
              <a:latin typeface="Calibri"/>
              <a:ea typeface="Verdana"/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85"/>
            <a:ext cx="8891815" cy="495613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lvl="1" indent="0">
              <a:buNone/>
            </a:pPr>
            <a:endParaRPr lang="nl-NL" sz="1600" b="1" i="1" dirty="0">
              <a:latin typeface="Calibri Light"/>
              <a:ea typeface="+mn-lt"/>
              <a:cs typeface="+mn-lt"/>
            </a:endParaRPr>
          </a:p>
          <a:p>
            <a:pPr marL="457200" lvl="1" indent="0">
              <a:buNone/>
            </a:pPr>
            <a:r>
              <a:rPr lang="nl-NL" sz="1600" b="1" i="1" dirty="0">
                <a:latin typeface="Calibri Light"/>
                <a:ea typeface="+mn-lt"/>
                <a:cs typeface="+mn-lt"/>
              </a:rPr>
              <a:t>Standaardpakket voor iedereen</a:t>
            </a:r>
            <a:r>
              <a:rPr lang="nl-NL" sz="1600" b="1" dirty="0">
                <a:latin typeface="Calibri Light"/>
                <a:ea typeface="+mn-lt"/>
                <a:cs typeface="+mn-lt"/>
              </a:rPr>
              <a:t>: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 marL="971550" lvl="1" indent="-285750">
              <a:buFont typeface="Arial,Sans-Serif"/>
            </a:pPr>
            <a:r>
              <a:rPr lang="nl-NL" sz="1600" dirty="0">
                <a:latin typeface="Calibri Light"/>
                <a:ea typeface="+mn-lt"/>
                <a:cs typeface="+mn-lt"/>
              </a:rPr>
              <a:t>VR NM: Assertief communiceren en leerlabo (mogelijke vrijstelling op </a:t>
            </a:r>
            <a:r>
              <a:rPr lang="nl-NL" sz="1600" dirty="0" err="1">
                <a:latin typeface="Calibri Light"/>
                <a:ea typeface="+mn-lt"/>
                <a:cs typeface="+mn-lt"/>
              </a:rPr>
              <a:t>Org&amp;Sam</a:t>
            </a:r>
            <a:r>
              <a:rPr lang="nl-NL" sz="1600" dirty="0">
                <a:latin typeface="Calibri Light"/>
                <a:ea typeface="+mn-lt"/>
                <a:cs typeface="+mn-lt"/>
              </a:rPr>
              <a:t>)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marL="971550" lvl="1" indent="-285750">
              <a:buFont typeface="Arial,Sans-Serif"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 marL="971550" lvl="1" indent="-285750">
              <a:buFont typeface="Arial,Sans-Serif"/>
              <a:buChar char="•"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 marL="971550" lvl="1" indent="-285750">
              <a:buFont typeface="Arial,Sans-Serif"/>
              <a:buChar char="•"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 lvl="1">
              <a:buNone/>
            </a:pPr>
            <a:r>
              <a:rPr lang="nl-NL" sz="1600" b="1" i="1" dirty="0">
                <a:latin typeface="Calibri Light"/>
                <a:ea typeface="+mn-lt"/>
                <a:cs typeface="+mn-lt"/>
              </a:rPr>
              <a:t>Keuzepakket</a:t>
            </a:r>
            <a:r>
              <a:rPr lang="nl-NL" sz="1600" b="1" dirty="0">
                <a:latin typeface="Calibri Light"/>
                <a:ea typeface="+mn-lt"/>
                <a:cs typeface="+mn-lt"/>
              </a:rPr>
              <a:t>: </a:t>
            </a:r>
            <a:r>
              <a:rPr lang="nl-NL" sz="1600" dirty="0">
                <a:latin typeface="Calibri Light"/>
                <a:ea typeface="+mn-lt"/>
                <a:cs typeface="+mn-lt"/>
              </a:rPr>
              <a:t>minimaal 3 halve dagen, optie tot meer</a:t>
            </a:r>
            <a:endParaRPr lang="en-US" sz="1600">
              <a:latin typeface="Calibri Light"/>
              <a:ea typeface="+mn-lt"/>
              <a:cs typeface="+mn-lt"/>
            </a:endParaRPr>
          </a:p>
          <a:p>
            <a:pPr marL="971550" lvl="1" indent="-285750">
              <a:lnSpc>
                <a:spcPct val="100000"/>
              </a:lnSpc>
              <a:buFont typeface="Arial"/>
              <a:buChar char="•"/>
            </a:pPr>
            <a:r>
              <a:rPr lang="nl-NL" sz="1600" dirty="0" err="1">
                <a:latin typeface="Calibri Light"/>
                <a:ea typeface="+mn-lt"/>
                <a:cs typeface="+mn-lt"/>
              </a:rPr>
              <a:t>Beroepsspecifieke</a:t>
            </a:r>
            <a:r>
              <a:rPr lang="nl-NL" sz="1600" dirty="0">
                <a:latin typeface="Calibri Light"/>
                <a:ea typeface="+mn-lt"/>
                <a:cs typeface="+mn-lt"/>
              </a:rPr>
              <a:t> modules uit de richtingen Administratie, Zorg, Design, ICT en Fotografie 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lvl="1">
              <a:buNone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lnSpc>
                <a:spcPct val="100000"/>
              </a:lnSpc>
              <a:buNone/>
            </a:pPr>
            <a:r>
              <a:rPr lang="nl-NL" sz="1600" b="1" i="1" dirty="0">
                <a:latin typeface="Calibri Light"/>
                <a:ea typeface="+mn-lt"/>
                <a:cs typeface="+mn-lt"/>
              </a:rPr>
              <a:t>          </a:t>
            </a:r>
            <a:r>
              <a:rPr lang="nl-NL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/>
                <a:ea typeface="+mn-lt"/>
                <a:cs typeface="+mn-lt"/>
              </a:rPr>
              <a:t>Eventueel aangevuld met extra's: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Calibri Light"/>
              <a:ea typeface="+mn-lt"/>
              <a:cs typeface="+mn-lt"/>
            </a:endParaRPr>
          </a:p>
          <a:p>
            <a:pPr marL="971550" lvl="1" indent="-285750">
              <a:lnSpc>
                <a:spcPct val="100000"/>
              </a:lnSpc>
              <a:buFont typeface="Arial"/>
              <a:buChar char="•"/>
            </a:pPr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/>
                <a:ea typeface="+mn-lt"/>
                <a:cs typeface="+mn-lt"/>
              </a:rPr>
              <a:t>De </a:t>
            </a:r>
            <a:r>
              <a:rPr lang="nl-NL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/>
                <a:ea typeface="+mn-lt"/>
                <a:cs typeface="+mn-lt"/>
              </a:rPr>
              <a:t>PLeK</a:t>
            </a:r>
            <a:endParaRPr lang="nl-NL" sz="1600" dirty="0">
              <a:solidFill>
                <a:schemeClr val="tx1">
                  <a:lumMod val="50000"/>
                  <a:lumOff val="50000"/>
                </a:schemeClr>
              </a:solidFill>
              <a:latin typeface="Calibri Light"/>
              <a:ea typeface="+mn-lt"/>
              <a:cs typeface="+mn-lt"/>
            </a:endParaRPr>
          </a:p>
          <a:p>
            <a:pPr marL="971550" lvl="1" indent="-285750">
              <a:lnSpc>
                <a:spcPct val="100000"/>
              </a:lnSpc>
              <a:buFont typeface="Arial"/>
              <a:buChar char="•"/>
            </a:pPr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/>
                <a:ea typeface="+mn-lt"/>
                <a:cs typeface="+mn-lt"/>
              </a:rPr>
              <a:t>Mogelijkheid tot stage in verschillende domeinen (samenwerking kinderopvang vzw en multimedi.be)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Calibri Light"/>
              <a:ea typeface="+mn-lt"/>
              <a:cs typeface="+mn-lt"/>
            </a:endParaRPr>
          </a:p>
          <a:p>
            <a:pPr marL="971550" lvl="1" indent="-285750">
              <a:lnSpc>
                <a:spcPct val="100000"/>
              </a:lnSpc>
              <a:buFont typeface="Arial"/>
              <a:buChar char="•"/>
            </a:pPr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/>
                <a:ea typeface="+mn-lt"/>
                <a:cs typeface="+mn-lt"/>
              </a:rPr>
              <a:t>Aanvullende invulling in samenwerking met partners (Naft-aanbieders) 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Calibri Light"/>
              <a:ea typeface="+mn-lt"/>
              <a:cs typeface="+mn-lt"/>
            </a:endParaRPr>
          </a:p>
          <a:p>
            <a:pPr marL="971550" lvl="1" indent="-285750">
              <a:lnSpc>
                <a:spcPct val="100000"/>
              </a:lnSpc>
              <a:buFont typeface="Arial"/>
              <a:buChar char="•"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 marL="457200" lvl="1" indent="0">
              <a:buNone/>
            </a:pPr>
            <a:endParaRPr lang="nl-NL" sz="1600" b="1" i="1" dirty="0">
              <a:latin typeface="Calibri Light"/>
              <a:ea typeface="Verdan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369577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3198"/>
            <a:ext cx="10515600" cy="1325563"/>
          </a:xfrm>
        </p:spPr>
        <p:txBody>
          <a:bodyPr>
            <a:normAutofit/>
          </a:bodyPr>
          <a:lstStyle/>
          <a:p>
            <a:r>
              <a:rPr lang="nl-BE" sz="3200" b="1" dirty="0">
                <a:latin typeface="Calibri"/>
                <a:cs typeface="Calibri"/>
              </a:rPr>
              <a:t>Overzicht </a:t>
            </a:r>
            <a:r>
              <a:rPr lang="nl-BE" sz="3200" b="1" dirty="0" err="1">
                <a:latin typeface="Calibri"/>
                <a:cs typeface="Calibri"/>
              </a:rPr>
              <a:t>TaKO</a:t>
            </a:r>
            <a:r>
              <a:rPr lang="nl-BE" sz="3200" b="1" dirty="0">
                <a:latin typeface="Calibri"/>
                <a:cs typeface="Calibri"/>
              </a:rPr>
              <a:t> standaardpakket semester 1 </a:t>
            </a:r>
            <a:br>
              <a:rPr lang="nl-BE" sz="3200" b="1" dirty="0">
                <a:latin typeface="Calibri"/>
              </a:rPr>
            </a:br>
            <a:endParaRPr lang="nl-BE" sz="3200" b="1">
              <a:latin typeface="Calibri"/>
              <a:ea typeface="Verdana"/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700" y="1710604"/>
            <a:ext cx="11068957" cy="495613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l-BE" sz="1800" b="1" i="1" dirty="0">
                <a:latin typeface="Calibri Light"/>
                <a:ea typeface="+mn-lt"/>
                <a:cs typeface="+mn-lt"/>
              </a:rPr>
              <a:t>Drempels en POP op vrijdagvoormiddag</a:t>
            </a:r>
            <a:endParaRPr lang="nl-NL" sz="1800" b="1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endParaRPr lang="nl-BE" sz="1600" b="1" i="1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Wat zijn JOUW drempels en hoe kan je hiermee omgaan? 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Een stappenplan om de drempels aan te pakken</a:t>
            </a:r>
          </a:p>
          <a:p>
            <a:pPr lvl="1">
              <a:buFont typeface="Arial,Sans-Serif"/>
              <a:buChar char="•"/>
            </a:pPr>
            <a:r>
              <a:rPr lang="nl-BE" sz="1600" dirty="0">
                <a:latin typeface="Calibri Light"/>
                <a:ea typeface="Verdana"/>
                <a:cs typeface="Calibri Light"/>
              </a:rPr>
              <a:t>door de veerkracht te versterken</a:t>
            </a:r>
          </a:p>
          <a:p>
            <a:pPr lvl="1">
              <a:buFont typeface="Arial,Sans-Serif"/>
              <a:buChar char="•"/>
            </a:pPr>
            <a:r>
              <a:rPr lang="nl-BE" sz="1600" dirty="0">
                <a:latin typeface="Calibri Light"/>
                <a:ea typeface="Verdana"/>
                <a:cs typeface="Calibri Light"/>
              </a:rPr>
              <a:t>door een positief zelfbeeld te ontwikkelen</a:t>
            </a: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Het stappenplan uitvoeren</a:t>
            </a:r>
          </a:p>
          <a:p>
            <a:pPr>
              <a:buFont typeface="Arial,Sans-Serif"/>
              <a:buChar char="•"/>
            </a:pPr>
            <a:endParaRPr lang="nl-BE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Via ervaringsgericht leren worden cursisten 'geprikkeld' om aan welbevinden en zelfredzaamheid te werken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lvl="1">
              <a:buFont typeface="Arial,Sans-Serif"/>
              <a:buChar char="•"/>
            </a:pPr>
            <a:r>
              <a:rPr lang="nl-BE" sz="1600" b="1" dirty="0">
                <a:latin typeface="Calibri"/>
                <a:ea typeface="Roboto Light"/>
                <a:cs typeface="+mn-lt"/>
              </a:rPr>
              <a:t>sociaal </a:t>
            </a:r>
            <a:r>
              <a:rPr lang="nl-BE" sz="1600" dirty="0">
                <a:latin typeface="Calibri Light"/>
                <a:ea typeface="Roboto Light"/>
                <a:cs typeface="+mn-lt"/>
              </a:rPr>
              <a:t>(JAC, </a:t>
            </a:r>
            <a:r>
              <a:rPr lang="nl-BE" sz="1600" dirty="0" err="1">
                <a:latin typeface="Calibri Light"/>
                <a:ea typeface="Roboto Light"/>
                <a:cs typeface="+mn-lt"/>
              </a:rPr>
              <a:t>Arktos</a:t>
            </a:r>
            <a:r>
              <a:rPr lang="nl-BE" sz="1600" dirty="0">
                <a:latin typeface="Calibri Light"/>
                <a:ea typeface="Roboto Light"/>
                <a:cs typeface="+mn-lt"/>
              </a:rPr>
              <a:t>, OCMW, Maakleerplek,…)</a:t>
            </a:r>
            <a:endParaRPr lang="nl-BE" sz="1600" dirty="0">
              <a:latin typeface="Calibri Light"/>
              <a:ea typeface="Verdana"/>
              <a:cs typeface="+mn-lt"/>
            </a:endParaRPr>
          </a:p>
          <a:p>
            <a:pPr lvl="1">
              <a:buFont typeface="Arial,Sans-Serif"/>
              <a:buChar char="•"/>
            </a:pPr>
            <a:r>
              <a:rPr lang="nl-BE" sz="1600" b="1" dirty="0">
                <a:latin typeface="Calibri"/>
                <a:ea typeface="Roboto Light"/>
                <a:cs typeface="+mn-lt"/>
              </a:rPr>
              <a:t>cultureel </a:t>
            </a:r>
            <a:r>
              <a:rPr lang="nl-BE" sz="1600" dirty="0">
                <a:latin typeface="Calibri Light"/>
                <a:ea typeface="Roboto Light"/>
                <a:cs typeface="+mn-lt"/>
              </a:rPr>
              <a:t>(theater, tentoonstelling, …)</a:t>
            </a:r>
            <a:endParaRPr lang="en-US" sz="1600" dirty="0">
              <a:latin typeface="Calibri Light"/>
              <a:ea typeface="Verdana"/>
              <a:cs typeface="+mn-lt"/>
            </a:endParaRPr>
          </a:p>
          <a:p>
            <a:pPr lvl="1">
              <a:buFont typeface="Arial,Sans-Serif"/>
              <a:buChar char="•"/>
            </a:pPr>
            <a:r>
              <a:rPr lang="nl-BE" sz="1600" b="1" dirty="0">
                <a:latin typeface="Calibri"/>
                <a:ea typeface="Roboto Light"/>
                <a:cs typeface="+mn-lt"/>
              </a:rPr>
              <a:t>Praktische/administratief</a:t>
            </a:r>
            <a:r>
              <a:rPr lang="nl-BE" sz="1600" dirty="0">
                <a:latin typeface="Calibri Light"/>
                <a:ea typeface="Roboto Light"/>
                <a:cs typeface="+mn-lt"/>
              </a:rPr>
              <a:t> (koken, bankzaken, interimkantoor,…)</a:t>
            </a:r>
            <a:endParaRPr lang="nl-BE" sz="1600" dirty="0">
              <a:latin typeface="Calibri Light"/>
              <a:ea typeface="Verdana"/>
              <a:cs typeface="+mn-lt"/>
            </a:endParaRPr>
          </a:p>
          <a:p>
            <a:pPr lvl="1">
              <a:buFont typeface="Arial,Sans-Serif"/>
              <a:buChar char="•"/>
            </a:pPr>
            <a:r>
              <a:rPr lang="nl-BE" sz="1600" b="1" dirty="0">
                <a:latin typeface="Calibri"/>
                <a:ea typeface="Roboto Light"/>
                <a:cs typeface="+mn-lt"/>
              </a:rPr>
              <a:t>Preventief</a:t>
            </a:r>
            <a:r>
              <a:rPr lang="nl-BE" sz="1600" dirty="0">
                <a:latin typeface="Calibri Light"/>
                <a:ea typeface="Roboto Light"/>
                <a:cs typeface="+mn-lt"/>
              </a:rPr>
              <a:t>: alcohol, drugs</a:t>
            </a:r>
            <a:endParaRPr lang="nl-BE" sz="1600" dirty="0">
              <a:latin typeface="Calibri Light"/>
              <a:ea typeface="Verdana"/>
              <a:cs typeface="Calibri Light"/>
            </a:endParaRPr>
          </a:p>
          <a:p>
            <a:pPr>
              <a:buFont typeface="Arial,Sans-Serif"/>
              <a:buChar char="•"/>
            </a:pPr>
            <a:endParaRPr lang="nl-BE" sz="1600" dirty="0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endParaRPr lang="nl-BE" sz="1600" b="1" i="1" dirty="0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endParaRPr lang="nl-BE" sz="1600" dirty="0">
              <a:latin typeface="Calibri Light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7558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b="1" dirty="0">
                <a:latin typeface="Calibri"/>
                <a:cs typeface="Calibri"/>
              </a:rPr>
              <a:t>Overzicht </a:t>
            </a:r>
            <a:r>
              <a:rPr lang="nl-BE" sz="3200" b="1" dirty="0" err="1">
                <a:latin typeface="Calibri"/>
                <a:cs typeface="Calibri"/>
              </a:rPr>
              <a:t>TaKO</a:t>
            </a:r>
            <a:r>
              <a:rPr lang="nl-BE" sz="3200" b="1" dirty="0">
                <a:latin typeface="Calibri"/>
                <a:cs typeface="Calibri"/>
              </a:rPr>
              <a:t> standaardpakket semester 1 </a:t>
            </a:r>
            <a:br>
              <a:rPr lang="nl-BE" sz="3200" b="1" dirty="0">
                <a:latin typeface="Calibri"/>
              </a:rPr>
            </a:br>
            <a:endParaRPr lang="nl-BE" sz="3200" b="1">
              <a:latin typeface="Calibri"/>
              <a:ea typeface="Verdana"/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700" y="1317214"/>
            <a:ext cx="11068957" cy="495613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l-BE" sz="1800" b="1" i="1" dirty="0">
                <a:latin typeface="Calibri Light"/>
                <a:ea typeface="+mn-lt"/>
                <a:cs typeface="+mn-lt"/>
              </a:rPr>
              <a:t>ICT en Leerlabo op dinsdagvoormiddag</a:t>
            </a:r>
            <a:endParaRPr lang="nl-NL" sz="1800" dirty="0">
              <a:latin typeface="Calibri Light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Digitale vaardigheden</a:t>
            </a:r>
          </a:p>
          <a:p>
            <a:pPr>
              <a:buFont typeface="Arial"/>
              <a:buChar char="•"/>
            </a:pPr>
            <a:r>
              <a:rPr lang="nl-NL" sz="1600" dirty="0">
                <a:latin typeface="Calibri Light"/>
                <a:ea typeface="+mn-lt"/>
                <a:cs typeface="+mn-lt"/>
              </a:rPr>
              <a:t>Tekstbegrip</a:t>
            </a:r>
          </a:p>
          <a:p>
            <a:pPr>
              <a:buFont typeface="Arial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Leer-, plannings- en studeercompetenties</a:t>
            </a:r>
            <a:endParaRPr lang="nl-BE" dirty="0"/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Mogelijkheid tot behalen vrijstelling voor TKO-modules ICT 1 en 2.</a:t>
            </a: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Keuze uit 4 mogelijkheden (eigenaarschap!):</a:t>
            </a:r>
          </a:p>
          <a:p>
            <a:pPr lvl="1" indent="0">
              <a:buFont typeface="Arial,Sans-Serif"/>
              <a:buChar char="•"/>
            </a:pPr>
            <a:r>
              <a:rPr lang="nl-BE" sz="1200" dirty="0">
                <a:latin typeface="Calibri Light"/>
                <a:ea typeface="+mn-lt"/>
                <a:cs typeface="+mn-lt"/>
              </a:rPr>
              <a:t>Werken aan taken / schoolopdrachten met de nodige/gewenste begeleiding</a:t>
            </a:r>
          </a:p>
          <a:p>
            <a:pPr lvl="1" indent="0">
              <a:buFont typeface="Arial,Sans-Serif"/>
              <a:buChar char="•"/>
            </a:pPr>
            <a:r>
              <a:rPr lang="nl-BE" sz="1200" dirty="0">
                <a:latin typeface="Calibri Light"/>
                <a:ea typeface="+mn-lt"/>
                <a:cs typeface="+mn-lt"/>
              </a:rPr>
              <a:t>Spelletjes --&gt; executieve functies oefenen</a:t>
            </a:r>
          </a:p>
          <a:p>
            <a:pPr lvl="1" indent="0">
              <a:buFont typeface="Arial,Sans-Serif"/>
              <a:buChar char="•"/>
            </a:pPr>
            <a:r>
              <a:rPr lang="nl-BE" sz="1200" dirty="0">
                <a:latin typeface="Calibri Light"/>
                <a:ea typeface="+mn-lt"/>
                <a:cs typeface="+mn-lt"/>
              </a:rPr>
              <a:t>Leeslabo --&gt; geletterdheid</a:t>
            </a:r>
          </a:p>
          <a:p>
            <a:pPr lvl="1" indent="0">
              <a:buFont typeface="Arial,Sans-Serif"/>
              <a:buChar char="•"/>
            </a:pPr>
            <a:r>
              <a:rPr lang="nl-BE" sz="1200" dirty="0">
                <a:latin typeface="Calibri Light"/>
                <a:ea typeface="+mn-lt"/>
                <a:cs typeface="+mn-lt"/>
              </a:rPr>
              <a:t>Theoretisch rijexamen</a:t>
            </a:r>
          </a:p>
          <a:p>
            <a:pPr marL="0" indent="0">
              <a:buNone/>
            </a:pPr>
            <a:endParaRPr lang="nl-BE" sz="1600" b="1" i="1" dirty="0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r>
              <a:rPr lang="nl-BE" sz="1800" b="1" i="1" dirty="0">
                <a:latin typeface="Calibri Light"/>
                <a:ea typeface="+mn-lt"/>
                <a:cs typeface="+mn-lt"/>
              </a:rPr>
              <a:t>Keuzepakket specifieke modules uit verschillende richtingen</a:t>
            </a:r>
          </a:p>
          <a:p>
            <a:r>
              <a:rPr lang="nl-BE" sz="1600" dirty="0">
                <a:latin typeface="Calibri Light"/>
                <a:ea typeface="+mn-lt"/>
                <a:cs typeface="+mn-lt"/>
              </a:rPr>
              <a:t>1 tot 3 modules naar keuze uit 1 of meerdere richtingen (combinaties zijn mogelijk)</a:t>
            </a:r>
          </a:p>
          <a:p>
            <a:r>
              <a:rPr lang="nl-BE" sz="1600" dirty="0">
                <a:latin typeface="Calibri Light"/>
                <a:ea typeface="+mn-lt"/>
                <a:cs typeface="Calibri Light"/>
              </a:rPr>
              <a:t>Aangeboden richtingen: Zorg, Administratie, ICT, Design en Fotografie</a:t>
            </a:r>
            <a:endParaRPr lang="nl-BE" dirty="0">
              <a:ea typeface="Verdana"/>
            </a:endParaRPr>
          </a:p>
          <a:p>
            <a:r>
              <a:rPr lang="nl-BE" sz="1600" dirty="0">
                <a:latin typeface="Calibri Light"/>
                <a:ea typeface="+mn-lt"/>
                <a:cs typeface="Calibri Light"/>
              </a:rPr>
              <a:t>1</a:t>
            </a:r>
            <a:r>
              <a:rPr lang="nl-NL" sz="1600" dirty="0">
                <a:latin typeface="Calibri Light"/>
                <a:ea typeface="+mn-lt"/>
                <a:cs typeface="Calibri Light"/>
              </a:rPr>
              <a:t>,5€/lesuur, voor </a:t>
            </a:r>
            <a:r>
              <a:rPr lang="nl-NL" sz="1600" dirty="0" err="1">
                <a:latin typeface="Calibri Light"/>
                <a:ea typeface="+mn-lt"/>
                <a:cs typeface="Calibri Light"/>
              </a:rPr>
              <a:t>vb</a:t>
            </a:r>
            <a:r>
              <a:rPr lang="nl-NL" sz="1600" dirty="0">
                <a:latin typeface="Calibri Light"/>
                <a:ea typeface="+mn-lt"/>
                <a:cs typeface="Calibri Light"/>
              </a:rPr>
              <a:t> module van 60 lesuren: 90€. Mogelijkheden tot verminderd inschrijvingsgeld</a:t>
            </a:r>
            <a:endParaRPr lang="nl-BE" sz="1600" dirty="0">
              <a:latin typeface="Calibri Light"/>
              <a:ea typeface="+mn-lt"/>
              <a:cs typeface="Calibri Light"/>
            </a:endParaRPr>
          </a:p>
          <a:p>
            <a:endParaRPr lang="nl-BE" sz="1600" dirty="0">
              <a:latin typeface="Calibri Light"/>
              <a:ea typeface="+mn-lt"/>
              <a:cs typeface="Calibri Light"/>
            </a:endParaRPr>
          </a:p>
          <a:p>
            <a:pPr marL="0" indent="0">
              <a:buNone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endParaRPr lang="nl-BE" sz="1600" dirty="0">
              <a:latin typeface="Calibri Light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4700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7E77E291-4197-F6AD-65A1-43E5B7EAD346}"/>
              </a:ext>
            </a:extLst>
          </p:cNvPr>
          <p:cNvSpPr>
            <a:spLocks noGrp="1"/>
          </p:cNvSpPr>
          <p:nvPr/>
        </p:nvSpPr>
        <p:spPr>
          <a:xfrm>
            <a:off x="945776" y="12307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3200" b="1" dirty="0">
                <a:latin typeface="Calibri"/>
                <a:cs typeface="Calibri"/>
              </a:rPr>
              <a:t>Overzicht keuzepakket: mogelijkheden specifieke modules</a:t>
            </a:r>
            <a:endParaRPr lang="nl-BE" sz="3200" b="1">
              <a:latin typeface="Calibri"/>
              <a:ea typeface="Verdana"/>
              <a:cs typeface="Calibri"/>
            </a:endParaRP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DCAF5F61-2581-028C-A7B6-2808B1A12635}"/>
              </a:ext>
            </a:extLst>
          </p:cNvPr>
          <p:cNvSpPr>
            <a:spLocks noGrp="1"/>
          </p:cNvSpPr>
          <p:nvPr/>
        </p:nvSpPr>
        <p:spPr>
          <a:xfrm>
            <a:off x="999564" y="1345708"/>
            <a:ext cx="8891815" cy="49561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nl-BE" sz="1600" b="1" i="1" dirty="0">
                <a:latin typeface="Calibri Light"/>
                <a:ea typeface="+mn-lt"/>
                <a:cs typeface="+mn-lt"/>
              </a:rPr>
              <a:t>Administratie</a:t>
            </a:r>
            <a:endParaRPr lang="nl-NL" sz="1600" b="1" dirty="0">
              <a:latin typeface="Calibri Light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Basis administratieve en logistieke ondersteuning 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Digitale administratieve vaardigheden 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Onthaal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Planning en organisatie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Dossierbeheer en logistieke vaardigheden </a:t>
            </a:r>
          </a:p>
          <a:p>
            <a:pPr marL="0" indent="0">
              <a:buNone/>
            </a:pPr>
            <a:endParaRPr lang="nl-BE" sz="1600" i="1" dirty="0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r>
              <a:rPr lang="nl-BE" sz="1600" b="1" i="1" dirty="0">
                <a:latin typeface="Calibri Light"/>
                <a:ea typeface="+mn-lt"/>
                <a:cs typeface="+mn-lt"/>
              </a:rPr>
              <a:t>Personenzorg</a:t>
            </a:r>
            <a:endParaRPr lang="nl-NL" sz="1600" b="1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Levenslooppsychologie 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Expressieve vaardigheden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Basis pedagogisch handelen 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De kinderopvang en ik 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EHBO en levensreddend handelen 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Communicatieve vaardigheden</a:t>
            </a:r>
            <a:endParaRPr lang="nl-NL" sz="1600" dirty="0">
              <a:latin typeface="Calibri Light"/>
              <a:ea typeface="+mn-lt"/>
              <a:cs typeface="+mn-lt"/>
            </a:endParaRP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BA36E4AD-41D3-CBB4-2002-3C3BA18735CC}"/>
              </a:ext>
            </a:extLst>
          </p:cNvPr>
          <p:cNvSpPr txBox="1"/>
          <p:nvPr/>
        </p:nvSpPr>
        <p:spPr>
          <a:xfrm>
            <a:off x="6602080" y="1315142"/>
            <a:ext cx="6852556" cy="580774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BE" sz="1600" b="1" i="1" dirty="0">
                <a:latin typeface="Calibri Light"/>
                <a:cs typeface="Calibri Light"/>
              </a:rPr>
              <a:t>Fotografie</a:t>
            </a:r>
            <a:endParaRPr lang="nl-NL" sz="1600" b="1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Foto A</a:t>
            </a:r>
            <a:endParaRPr lang="nl-NL" sz="1600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Verwerking A</a:t>
            </a:r>
            <a:endParaRPr lang="nl-NL" sz="1600" dirty="0">
              <a:latin typeface="Calibri Light"/>
              <a:ea typeface="+mn-lt"/>
              <a:cs typeface="Calibri Ligh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nl-BE" sz="1600" i="1" dirty="0">
              <a:latin typeface="Calibri Light"/>
              <a:ea typeface="Verdana"/>
              <a:cs typeface="Calibri Light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,Sans-Serif"/>
            </a:pPr>
            <a:r>
              <a:rPr lang="nl-BE" sz="1600" b="1" i="1" dirty="0">
                <a:latin typeface="Calibri Light"/>
                <a:cs typeface="Calibri Light"/>
              </a:rPr>
              <a:t>Design &amp; Development</a:t>
            </a:r>
            <a:endParaRPr lang="nl-NL" sz="1600" b="1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Illustrator (grafische vormgeving)</a:t>
            </a:r>
            <a:endParaRPr lang="nl-NL" sz="1600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Photoshop (digitale beeldverwerking)</a:t>
            </a:r>
            <a:endParaRPr lang="nl-NL" sz="1600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Websiteproductie 1 (WOE AV)</a:t>
            </a:r>
            <a:endParaRPr lang="nl-NL" sz="1600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Content </a:t>
            </a:r>
            <a:r>
              <a:rPr lang="nl-BE" sz="1600" dirty="0" err="1">
                <a:latin typeface="Calibri Light"/>
                <a:cs typeface="Calibri Light"/>
              </a:rPr>
              <a:t>Visualisation</a:t>
            </a:r>
            <a:endParaRPr lang="nl-BE" sz="1600" dirty="0" err="1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 err="1">
                <a:latin typeface="Calibri Light"/>
                <a:cs typeface="Calibri Light"/>
              </a:rPr>
              <a:t>Indesign</a:t>
            </a:r>
            <a:r>
              <a:rPr lang="nl-BE" sz="1600" dirty="0">
                <a:latin typeface="Calibri Light"/>
                <a:cs typeface="Calibri Light"/>
              </a:rPr>
              <a:t> (</a:t>
            </a:r>
            <a:r>
              <a:rPr lang="nl-BE" sz="1600" dirty="0">
                <a:latin typeface="Calibri Light"/>
                <a:ea typeface="+mn-lt"/>
                <a:cs typeface="+mn-lt"/>
              </a:rPr>
              <a:t>Digitale tekst en paginaopmaak</a:t>
            </a:r>
            <a:r>
              <a:rPr lang="nl-BE" sz="1600" dirty="0">
                <a:latin typeface="Calibri Light"/>
                <a:cs typeface="Calibri Light"/>
              </a:rPr>
              <a:t>)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Serverside </a:t>
            </a:r>
            <a:r>
              <a:rPr lang="nl-BE" sz="1600" dirty="0" err="1">
                <a:latin typeface="Calibri Light"/>
                <a:cs typeface="Calibri Light"/>
              </a:rPr>
              <a:t>scripting</a:t>
            </a:r>
            <a:r>
              <a:rPr lang="nl-BE" sz="1600" dirty="0">
                <a:latin typeface="Calibri Light"/>
                <a:cs typeface="Calibri Light"/>
              </a:rPr>
              <a:t> (PHP 1)</a:t>
            </a:r>
            <a:endParaRPr lang="nl-NL" sz="1600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Clientside </a:t>
            </a:r>
            <a:r>
              <a:rPr lang="nl-BE" sz="1600" dirty="0" err="1">
                <a:latin typeface="Calibri Light"/>
                <a:cs typeface="Calibri Light"/>
              </a:rPr>
              <a:t>scripting</a:t>
            </a:r>
            <a:r>
              <a:rPr lang="nl-BE" sz="1600" dirty="0">
                <a:latin typeface="Calibri Light"/>
                <a:cs typeface="Calibri Light"/>
              </a:rPr>
              <a:t> (Javascript)</a:t>
            </a:r>
            <a:endParaRPr lang="nl-NL" sz="1600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Databasebeheer</a:t>
            </a:r>
            <a:endParaRPr lang="nl-NL" sz="1600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3D-tekenen (vraagt meer inzet)</a:t>
            </a:r>
            <a:endParaRPr lang="en-US" sz="1600" dirty="0">
              <a:latin typeface="Calibri Light"/>
              <a:ea typeface="+mn-lt"/>
              <a:cs typeface="Calibri Light"/>
            </a:endParaRPr>
          </a:p>
          <a:p>
            <a:pPr marL="228600">
              <a:lnSpc>
                <a:spcPct val="90000"/>
              </a:lnSpc>
              <a:spcBef>
                <a:spcPts val="1000"/>
              </a:spcBef>
            </a:pPr>
            <a:endParaRPr lang="nl-BE" sz="1600" dirty="0">
              <a:latin typeface="Calibri Light"/>
              <a:ea typeface="+mn-lt"/>
              <a:cs typeface="+mn-lt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endParaRPr lang="nl-BE" sz="1600" dirty="0">
              <a:latin typeface="Calibri Light"/>
              <a:ea typeface="+mn-lt"/>
              <a:cs typeface="+mn-lt"/>
            </a:endParaRPr>
          </a:p>
          <a:p>
            <a:pPr algn="l"/>
            <a:endParaRPr lang="en-US" sz="1600" dirty="0">
              <a:latin typeface="Calibri Light"/>
              <a:ea typeface="Verdan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81523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b="1" dirty="0">
                <a:latin typeface="Calibri"/>
                <a:cs typeface="Calibri"/>
              </a:rPr>
              <a:t>Overzicht </a:t>
            </a:r>
            <a:r>
              <a:rPr lang="nl-BE" sz="3200" b="1" dirty="0" err="1">
                <a:latin typeface="Calibri"/>
                <a:cs typeface="Calibri"/>
              </a:rPr>
              <a:t>TaKO</a:t>
            </a:r>
            <a:r>
              <a:rPr lang="nl-BE" sz="3200" b="1" dirty="0">
                <a:latin typeface="Calibri"/>
                <a:cs typeface="Calibri"/>
              </a:rPr>
              <a:t> standaardpakket semester 2 </a:t>
            </a:r>
            <a:br>
              <a:rPr lang="nl-BE" sz="3200" b="1" dirty="0">
                <a:latin typeface="Calibri"/>
              </a:rPr>
            </a:br>
            <a:endParaRPr lang="nl-BE" sz="3200" b="1">
              <a:latin typeface="Calibri"/>
              <a:ea typeface="Verdana"/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700" y="1190214"/>
            <a:ext cx="11068957" cy="495613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,Sans-Serif"/>
              <a:buChar char="•"/>
            </a:pPr>
            <a:endParaRPr lang="nl-BE" sz="1600" dirty="0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r>
              <a:rPr lang="nl-BE" sz="1600" b="1" i="1" dirty="0" err="1">
                <a:latin typeface="Calibri Light"/>
                <a:ea typeface="+mn-lt"/>
                <a:cs typeface="+mn-lt"/>
              </a:rPr>
              <a:t>TaKO</a:t>
            </a:r>
            <a:r>
              <a:rPr lang="nl-BE" sz="1600" b="1" i="1" dirty="0">
                <a:latin typeface="Calibri Light"/>
                <a:ea typeface="+mn-lt"/>
                <a:cs typeface="+mn-lt"/>
              </a:rPr>
              <a:t>-module (Leerlabo), halve dag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Verder ontwikkelen van leer-, plannings- en studeercompetenties</a:t>
            </a: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Onder begeleiding werken aan taken en opdrachten, toetsen voorbereiden</a:t>
            </a:r>
          </a:p>
          <a:p>
            <a:pPr>
              <a:buFont typeface="Arial,Sans-Serif"/>
              <a:buChar char="•"/>
            </a:pPr>
            <a:r>
              <a:rPr lang="nl-BE" sz="1600">
                <a:latin typeface="Calibri Light"/>
                <a:ea typeface="+mn-lt"/>
                <a:cs typeface="+mn-lt"/>
              </a:rPr>
              <a:t>Projectwerking in groep (voor onze groep + goed doel)</a:t>
            </a:r>
            <a:endParaRPr lang="nl-BE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Mogelijkheid tot vrijstelling voor module "</a:t>
            </a:r>
            <a:r>
              <a:rPr lang="nl-BE" sz="1600" i="1" dirty="0">
                <a:latin typeface="Calibri Light"/>
                <a:ea typeface="+mn-lt"/>
                <a:cs typeface="+mn-lt"/>
              </a:rPr>
              <a:t>Organisatie en Samenwerking</a:t>
            </a:r>
            <a:r>
              <a:rPr lang="nl-BE" sz="1600" dirty="0">
                <a:latin typeface="Calibri Light"/>
                <a:ea typeface="+mn-lt"/>
                <a:cs typeface="+mn-lt"/>
              </a:rPr>
              <a:t>" (AAV)</a:t>
            </a: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Verdere opvolging</a:t>
            </a:r>
          </a:p>
          <a:p>
            <a:pPr marL="0" indent="0">
              <a:buNone/>
            </a:pPr>
            <a:endParaRPr lang="nl-BE" sz="1600" b="1" i="1" dirty="0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r>
              <a:rPr lang="nl-BE" sz="1600" b="1" i="1" dirty="0">
                <a:latin typeface="Calibri Light"/>
                <a:ea typeface="+mn-lt"/>
                <a:cs typeface="+mn-lt"/>
              </a:rPr>
              <a:t>Keuzepakket specifieke modules uit verschillende richtingen</a:t>
            </a:r>
          </a:p>
          <a:p>
            <a:r>
              <a:rPr lang="nl-BE" sz="1600" dirty="0">
                <a:latin typeface="Calibri Light"/>
                <a:ea typeface="+mn-lt"/>
                <a:cs typeface="+mn-lt"/>
              </a:rPr>
              <a:t>Minimaal 3 modules naar keuze uit 1 of meerdere richtingen</a:t>
            </a:r>
          </a:p>
          <a:p>
            <a:endParaRPr lang="nl-NL" sz="1600" dirty="0">
              <a:latin typeface="Calibri Light"/>
              <a:ea typeface="+mn-lt"/>
              <a:cs typeface="+mn-lt"/>
            </a:endParaRPr>
          </a:p>
          <a:p>
            <a:pPr lvl="1"/>
            <a:endParaRPr lang="nl-BE" sz="1600" dirty="0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endParaRPr lang="nl-BE" sz="1600" dirty="0">
              <a:latin typeface="Calibri Light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00849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cvo vol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1526A"/>
      </a:accent1>
      <a:accent2>
        <a:srgbClr val="02A697"/>
      </a:accent2>
      <a:accent3>
        <a:srgbClr val="C01919"/>
      </a:accent3>
      <a:accent4>
        <a:srgbClr val="8D134F"/>
      </a:accent4>
      <a:accent5>
        <a:srgbClr val="CF2063"/>
      </a:accent5>
      <a:accent6>
        <a:srgbClr val="11526A"/>
      </a:accent6>
      <a:hlink>
        <a:srgbClr val="0563C1"/>
      </a:hlink>
      <a:folHlink>
        <a:srgbClr val="954F72"/>
      </a:folHlink>
    </a:clrScheme>
    <a:fontScheme name="cvo vol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KO.pptx  -  Alleen-lezen" id="{47CC07A9-8FAE-41D7-94B4-A82DBA945383}" vid="{1C4CCC4B-6457-406F-AE34-B0FD7E458EB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4AEC79BA2952439E5DD4F23515EF95" ma:contentTypeVersion="18" ma:contentTypeDescription="Een nieuw document maken." ma:contentTypeScope="" ma:versionID="c138537e0eb3828cfcd8329738b3c187">
  <xsd:schema xmlns:xsd="http://www.w3.org/2001/XMLSchema" xmlns:xs="http://www.w3.org/2001/XMLSchema" xmlns:p="http://schemas.microsoft.com/office/2006/metadata/properties" xmlns:ns2="62a24b2c-2a3f-4183-94cf-979cd4cb143d" xmlns:ns3="bcfe6d1c-f35e-41d1-a0b0-9cfac59e0926" targetNamespace="http://schemas.microsoft.com/office/2006/metadata/properties" ma:root="true" ma:fieldsID="189e66072d2cb5c5eb74c68e45111239" ns2:_="" ns3:_="">
    <xsd:import namespace="62a24b2c-2a3f-4183-94cf-979cd4cb143d"/>
    <xsd:import namespace="bcfe6d1c-f35e-41d1-a0b0-9cfac59e09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Tag" minOccurs="0"/>
                <xsd:element ref="ns2:Opleiding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a24b2c-2a3f-4183-94cf-979cd4cb14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Tag" ma:index="20" nillable="true" ma:displayName="Tag" ma:format="Dropdown" ma:internalName="Tag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evaluatie en examens"/>
                        <xsd:enumeration value="proclamatie"/>
                        <xsd:enumeration value="doorstromers"/>
                        <xsd:enumeration value="uurrooster"/>
                        <xsd:enumeration value="tko digitaal"/>
                        <xsd:enumeration value="TaKO"/>
                        <xsd:enumeration value="2dehandsboekenverkoop"/>
                        <xsd:enumeration value="leerstoornissen"/>
                        <xsd:enumeration value="leesbeleid"/>
                        <xsd:enumeration value="visie op afstandsonderwijs en evalueren"/>
                        <xsd:enumeration value="regelluw kader"/>
                        <xsd:enumeration value="taalsterk aanbod"/>
                        <xsd:enumeration value="overzicht coördinatietaken"/>
                        <xsd:enumeration value="inloop"/>
                        <xsd:enumeration value="streamen"/>
                        <xsd:enumeration value="cvs Moodle"/>
                        <xsd:enumeration value="didactiek"/>
                        <xsd:enumeration value="werkkalender"/>
                        <xsd:enumeration value="planning"/>
                        <xsd:enumeration value="VRK"/>
                        <xsd:enumeration value="leren op maat"/>
                        <xsd:enumeration value="ombudsdienst"/>
                        <xsd:enumeration value="G-kracht"/>
                        <xsd:enumeration value="infomoment"/>
                        <xsd:enumeration value="intensieve modules"/>
                        <xsd:enumeration value="TTE"/>
                        <xsd:enumeration value="clusterwerking"/>
                        <xsd:enumeration value="teaching teams"/>
                        <xsd:enumeration value="regioscan"/>
                        <xsd:enumeration value="signalisatie"/>
                        <xsd:enumeration value="administratieve ondersteuning"/>
                        <xsd:enumeration value="inschrijvingen"/>
                        <xsd:enumeration value="nieuwe opleidingen"/>
                        <xsd:enumeration value="UDL"/>
                        <xsd:enumeration value="signalisatie"/>
                        <xsd:enumeration value="kantoorklas"/>
                        <xsd:enumeration value="Moodle"/>
                        <xsd:enumeration value="samenwerkingsinitiatieven"/>
                        <xsd:enumeration value="cursistenopvolging"/>
                        <xsd:enumeration value="informatiedoorstroom"/>
                        <xsd:enumeration value="TOeKan"/>
                        <xsd:enumeration value="studietoelagen"/>
                        <xsd:enumeration value="regelgeving en financiering"/>
                        <xsd:enumeration value="cursistenadministratie"/>
                        <xsd:enumeration value="lerende organisatie"/>
                        <xsd:enumeration value="begroting"/>
                        <xsd:enumeration value="federatie"/>
                        <xsd:enumeration value="SOM"/>
                        <xsd:enumeration value="werving"/>
                        <xsd:enumeration value="website"/>
                        <xsd:enumeration value="intervisie"/>
                        <xsd:enumeration value="buddy's"/>
                        <xsd:enumeration value="IVAN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Opleiding" ma:index="21" nillable="true" ma:displayName="Opleiding" ma:format="Dropdown" ma:internalName="Opleiding">
      <xsd:simpleType>
        <xsd:restriction base="dms:Text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Afbeeldingtags" ma:readOnly="false" ma:fieldId="{5cf76f15-5ced-4ddc-b409-7134ff3c332f}" ma:taxonomyMulti="true" ma:sspId="29fcd31f-8594-4468-8924-41667def1f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fe6d1c-f35e-41d1-a0b0-9cfac59e092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256f8601-ea32-432d-b91b-7d5404e1351c}" ma:internalName="TaxCatchAll" ma:showField="CatchAllData" ma:web="bcfe6d1c-f35e-41d1-a0b0-9cfac59e09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cfe6d1c-f35e-41d1-a0b0-9cfac59e0926">
      <UserInfo>
        <DisplayName>Dieter WAEYENBERGH</DisplayName>
        <AccountId>120</AccountId>
        <AccountType/>
      </UserInfo>
      <UserInfo>
        <DisplayName>Ilse ARENS</DisplayName>
        <AccountId>16</AccountId>
        <AccountType/>
      </UserInfo>
      <UserInfo>
        <DisplayName>Lies STEENO</DisplayName>
        <AccountId>286</AccountId>
        <AccountType/>
      </UserInfo>
    </SharedWithUsers>
    <Tag xmlns="62a24b2c-2a3f-4183-94cf-979cd4cb143d" xsi:nil="true"/>
    <Opleiding xmlns="62a24b2c-2a3f-4183-94cf-979cd4cb143d" xsi:nil="true"/>
    <lcf76f155ced4ddcb4097134ff3c332f xmlns="62a24b2c-2a3f-4183-94cf-979cd4cb143d">
      <Terms xmlns="http://schemas.microsoft.com/office/infopath/2007/PartnerControls"/>
    </lcf76f155ced4ddcb4097134ff3c332f>
    <TaxCatchAll xmlns="bcfe6d1c-f35e-41d1-a0b0-9cfac59e0926" xsi:nil="true"/>
  </documentManagement>
</p:properties>
</file>

<file path=customXml/itemProps1.xml><?xml version="1.0" encoding="utf-8"?>
<ds:datastoreItem xmlns:ds="http://schemas.openxmlformats.org/officeDocument/2006/customXml" ds:itemID="{70C26903-FAAF-4CEE-BF1F-F0FBD910A6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E30BA4-B0B0-4763-A087-19BA126248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a24b2c-2a3f-4183-94cf-979cd4cb143d"/>
    <ds:schemaRef ds:uri="bcfe6d1c-f35e-41d1-a0b0-9cfac59e0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B8FE31-B924-46D4-8440-23E7751ED44A}">
  <ds:schemaRefs>
    <ds:schemaRef ds:uri="62a24b2c-2a3f-4183-94cf-979cd4cb143d"/>
    <ds:schemaRef ds:uri="bcfe6d1c-f35e-41d1-a0b0-9cfac59e09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sjabloon TKO (1)</Template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Kantoorthema</vt:lpstr>
      <vt:lpstr>TaKO </vt:lpstr>
      <vt:lpstr>Pilootproject</vt:lpstr>
      <vt:lpstr>Flowchart toeleiding: STEEDS via CLB's  belangrijk: leerling blijft ingeschreven in secundaire school!</vt:lpstr>
      <vt:lpstr>Overzicht pakket semester 1</vt:lpstr>
      <vt:lpstr>Overzicht pakket semester 2</vt:lpstr>
      <vt:lpstr>Overzicht TaKO standaardpakket semester 1  </vt:lpstr>
      <vt:lpstr>Overzicht TaKO standaardpakket semester 1  </vt:lpstr>
      <vt:lpstr>PowerPoint Presentation</vt:lpstr>
      <vt:lpstr>Overzicht TaKO standaardpakket semester 2  </vt:lpstr>
      <vt:lpstr>Praktisch: 2023/2024 - enkele voorbeelden van activiteiten </vt:lpstr>
      <vt:lpstr>Q&amp;A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40 jaar tweedekansonderwijs Leuven 40 jaar kansen</dc:title>
  <dc:creator>Arnoldine Peters</dc:creator>
  <cp:revision>452</cp:revision>
  <dcterms:created xsi:type="dcterms:W3CDTF">2020-11-19T08:19:25Z</dcterms:created>
  <dcterms:modified xsi:type="dcterms:W3CDTF">2023-09-21T12:41:59Z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0x010100104AEC79BA2952439E5DD4F23515EF95</vt:lpwstr>
  </property>
  <property fmtid="{D5CDD505-2E9C-101B-9397-08002B2CF9AE}" pid="3" name="MediaServiceImageTags">
    <vt:lpwstr/>
  </property>
</Properties>
</file>