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72" r:id="rId4"/>
    <p:sldId id="259" r:id="rId5"/>
    <p:sldId id="271" r:id="rId6"/>
    <p:sldId id="273" r:id="rId7"/>
    <p:sldId id="264" r:id="rId8"/>
    <p:sldId id="265" r:id="rId9"/>
    <p:sldId id="261" r:id="rId10"/>
    <p:sldId id="263" r:id="rId11"/>
    <p:sldId id="270" r:id="rId12"/>
    <p:sldId id="268" r:id="rId13"/>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63E31E72-BC03-460B-90CD-5B4EA107B928}">
          <p14:sldIdLst>
            <p14:sldId id="256"/>
            <p14:sldId id="257"/>
            <p14:sldId id="272"/>
            <p14:sldId id="259"/>
            <p14:sldId id="271"/>
            <p14:sldId id="273"/>
            <p14:sldId id="264"/>
            <p14:sldId id="265"/>
            <p14:sldId id="261"/>
            <p14:sldId id="263"/>
            <p14:sldId id="270"/>
            <p14:sldId id="26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87C7"/>
    <a:srgbClr val="A7A9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E1F954-2B2A-4CF8-A159-DCD5256A5371}" v="2" dt="2022-10-11T06:54:57.627"/>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0655" autoAdjust="0"/>
  </p:normalViewPr>
  <p:slideViewPr>
    <p:cSldViewPr snapToGrid="0">
      <p:cViewPr varScale="1">
        <p:scale>
          <a:sx n="58" d="100"/>
          <a:sy n="58" d="100"/>
        </p:scale>
        <p:origin x="164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1B81EC-024A-4EF1-A195-076CA32F2607}" type="datetimeFigureOut">
              <a:rPr lang="nl-BE" smtClean="0"/>
              <a:t>11/10/2022</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737251-67B7-4896-9CCE-9E8154C10A7B}" type="slidenum">
              <a:rPr lang="nl-BE" smtClean="0"/>
              <a:t>‹nr.›</a:t>
            </a:fld>
            <a:endParaRPr lang="nl-BE"/>
          </a:p>
        </p:txBody>
      </p:sp>
    </p:spTree>
    <p:extLst>
      <p:ext uri="{BB962C8B-B14F-4D97-AF65-F5344CB8AC3E}">
        <p14:creationId xmlns:p14="http://schemas.microsoft.com/office/powerpoint/2010/main" val="2126570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10"/>
          </p:nvPr>
        </p:nvSpPr>
        <p:spPr/>
        <p:txBody>
          <a:bodyPr/>
          <a:lstStyle/>
          <a:p>
            <a:fld id="{A9737251-67B7-4896-9CCE-9E8154C10A7B}" type="slidenum">
              <a:rPr lang="nl-BE" smtClean="0"/>
              <a:t>1</a:t>
            </a:fld>
            <a:endParaRPr lang="nl-BE"/>
          </a:p>
        </p:txBody>
      </p:sp>
    </p:spTree>
    <p:extLst>
      <p:ext uri="{BB962C8B-B14F-4D97-AF65-F5344CB8AC3E}">
        <p14:creationId xmlns:p14="http://schemas.microsoft.com/office/powerpoint/2010/main" val="37341980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Tessa </a:t>
            </a:r>
          </a:p>
          <a:p>
            <a:r>
              <a:rPr lang="nl-NL" dirty="0"/>
              <a:t>Uitleg website </a:t>
            </a:r>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10</a:t>
            </a:fld>
            <a:endParaRPr lang="nl-BE"/>
          </a:p>
        </p:txBody>
      </p:sp>
    </p:spTree>
    <p:extLst>
      <p:ext uri="{BB962C8B-B14F-4D97-AF65-F5344CB8AC3E}">
        <p14:creationId xmlns:p14="http://schemas.microsoft.com/office/powerpoint/2010/main" val="40467660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Werkgroep samen tegen </a:t>
            </a:r>
            <a:r>
              <a:rPr lang="nl-NL" dirty="0" err="1"/>
              <a:t>schooluitvak</a:t>
            </a:r>
            <a:r>
              <a:rPr lang="nl-NL" dirty="0"/>
              <a:t>, </a:t>
            </a:r>
            <a:r>
              <a:rPr lang="nl-NL" dirty="0" err="1"/>
              <a:t>aanbieders,meldpunt</a:t>
            </a:r>
            <a:r>
              <a:rPr lang="nl-NL" dirty="0"/>
              <a:t>, </a:t>
            </a:r>
            <a:r>
              <a:rPr lang="nl-NL" dirty="0" err="1"/>
              <a:t>clbers</a:t>
            </a:r>
            <a:r>
              <a:rPr lang="nl-NL" dirty="0"/>
              <a:t>, …</a:t>
            </a:r>
          </a:p>
          <a:p>
            <a:r>
              <a:rPr lang="nl-NL" dirty="0"/>
              <a:t>Verschillende topics, waar zitten hiaten, waar zijn noden + kijken hoe samenwerking kunnen optimaliseren.</a:t>
            </a:r>
          </a:p>
          <a:p>
            <a:r>
              <a:rPr lang="nl-NL" dirty="0"/>
              <a:t>Zelf suggesties: : via meldpunt: mail, via </a:t>
            </a:r>
            <a:r>
              <a:rPr lang="nl-NL" dirty="0" err="1"/>
              <a:t>wbsite</a:t>
            </a:r>
            <a:r>
              <a:rPr lang="nl-NL" dirty="0"/>
              <a:t>,</a:t>
            </a:r>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11</a:t>
            </a:fld>
            <a:endParaRPr lang="nl-BE"/>
          </a:p>
        </p:txBody>
      </p:sp>
    </p:spTree>
    <p:extLst>
      <p:ext uri="{BB962C8B-B14F-4D97-AF65-F5344CB8AC3E}">
        <p14:creationId xmlns:p14="http://schemas.microsoft.com/office/powerpoint/2010/main" val="30081365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An</a:t>
            </a:r>
          </a:p>
          <a:p>
            <a:r>
              <a:rPr lang="nl-NL" dirty="0"/>
              <a:t>Verdeling van infomoment: ze kunnen kiezen</a:t>
            </a:r>
          </a:p>
          <a:p>
            <a:r>
              <a:rPr lang="nl-NL" dirty="0"/>
              <a:t>Tabel er in zetten</a:t>
            </a:r>
            <a:r>
              <a:rPr lang="nl-BE" dirty="0"/>
              <a:t>: door op de link te klikken</a:t>
            </a:r>
          </a:p>
          <a:p>
            <a:pPr marL="171450" indent="-171450">
              <a:buFont typeface="Wingdings" panose="05000000000000000000" pitchFamily="2" charset="2"/>
              <a:buChar char="à"/>
            </a:pPr>
            <a:r>
              <a:rPr lang="nl-BE" dirty="0">
                <a:sym typeface="Wingdings" panose="05000000000000000000" pitchFamily="2" charset="2"/>
              </a:rPr>
              <a:t>Link naar website met document</a:t>
            </a:r>
          </a:p>
          <a:p>
            <a:pPr marL="171450" indent="-171450">
              <a:buFont typeface="Wingdings" panose="05000000000000000000" pitchFamily="2" charset="2"/>
              <a:buChar char="à"/>
            </a:pPr>
            <a:endParaRPr lang="nl-BE" dirty="0">
              <a:sym typeface="Wingdings" panose="05000000000000000000" pitchFamily="2" charset="2"/>
            </a:endParaRPr>
          </a:p>
          <a:p>
            <a:pPr marL="171450" indent="-171450">
              <a:buFont typeface="Wingdings" panose="05000000000000000000" pitchFamily="2" charset="2"/>
              <a:buChar char="à"/>
            </a:pPr>
            <a:endParaRPr lang="nl-BE" dirty="0">
              <a:sym typeface="Wingdings" panose="05000000000000000000" pitchFamily="2" charset="2"/>
            </a:endParaRPr>
          </a:p>
          <a:p>
            <a:pPr marL="171450" indent="-171450">
              <a:buFont typeface="Wingdings" panose="05000000000000000000" pitchFamily="2" charset="2"/>
              <a:buChar char="à"/>
            </a:pPr>
            <a:endParaRPr lang="nl-BE" dirty="0">
              <a:sym typeface="Wingdings" panose="05000000000000000000" pitchFamily="2" charset="2"/>
            </a:endParaRPr>
          </a:p>
          <a:p>
            <a:pPr marL="171450" indent="-171450">
              <a:buFont typeface="Wingdings" panose="05000000000000000000" pitchFamily="2" charset="2"/>
              <a:buChar char="à"/>
            </a:pPr>
            <a:r>
              <a:rPr lang="nl-BE" dirty="0">
                <a:sym typeface="Wingdings" panose="05000000000000000000" pitchFamily="2" charset="2"/>
              </a:rPr>
              <a:t>https://www.meldpuntsi.be/downloads</a:t>
            </a:r>
          </a:p>
          <a:p>
            <a:pPr marL="171450" indent="-171450">
              <a:buFont typeface="Wingdings" panose="05000000000000000000" pitchFamily="2" charset="2"/>
              <a:buChar char="à"/>
            </a:pPr>
            <a:endParaRPr lang="nl-NL"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12</a:t>
            </a:fld>
            <a:endParaRPr lang="nl-BE"/>
          </a:p>
        </p:txBody>
      </p:sp>
    </p:spTree>
    <p:extLst>
      <p:ext uri="{BB962C8B-B14F-4D97-AF65-F5344CB8AC3E}">
        <p14:creationId xmlns:p14="http://schemas.microsoft.com/office/powerpoint/2010/main" val="487134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An</a:t>
            </a:r>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2</a:t>
            </a:fld>
            <a:endParaRPr lang="nl-BE"/>
          </a:p>
        </p:txBody>
      </p:sp>
    </p:spTree>
    <p:extLst>
      <p:ext uri="{BB962C8B-B14F-4D97-AF65-F5344CB8AC3E}">
        <p14:creationId xmlns:p14="http://schemas.microsoft.com/office/powerpoint/2010/main" val="2829747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An</a:t>
            </a:r>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3</a:t>
            </a:fld>
            <a:endParaRPr lang="nl-BE"/>
          </a:p>
        </p:txBody>
      </p:sp>
    </p:spTree>
    <p:extLst>
      <p:ext uri="{BB962C8B-B14F-4D97-AF65-F5344CB8AC3E}">
        <p14:creationId xmlns:p14="http://schemas.microsoft.com/office/powerpoint/2010/main" val="2297444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An</a:t>
            </a:r>
          </a:p>
          <a:p>
            <a:endParaRPr lang="nl-NL" dirty="0"/>
          </a:p>
          <a:p>
            <a:r>
              <a:rPr lang="nl-NL" dirty="0"/>
              <a:t>Schoolexterne interventies zijn interventies met onder andere een focus op onderwijsloopbaan: hoe het kind/jongere terug naar school krijgen, hoe band met school versterken?</a:t>
            </a:r>
          </a:p>
          <a:p>
            <a:r>
              <a:rPr lang="nl-NL" dirty="0"/>
              <a:t>Ook zijn er dagbestedingen. Deze dagbestedingen focussen zich niet op onderwijsloopbaan. Focus ligt hier enkel op PSF: weer beter voelen, een alternatief zoeken om weer even op adem te komen</a:t>
            </a:r>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4</a:t>
            </a:fld>
            <a:endParaRPr lang="nl-BE"/>
          </a:p>
        </p:txBody>
      </p:sp>
    </p:spTree>
    <p:extLst>
      <p:ext uri="{BB962C8B-B14F-4D97-AF65-F5344CB8AC3E}">
        <p14:creationId xmlns:p14="http://schemas.microsoft.com/office/powerpoint/2010/main" val="27695455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Cijfers – 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Aanmeldingen algemeen gestegen: verdubbeling</a:t>
            </a:r>
            <a:r>
              <a:rPr lang="nl-NL" baseline="0" dirty="0"/>
              <a:t> sinds 10 jaar</a:t>
            </a:r>
          </a:p>
          <a:p>
            <a:pPr marL="0" marR="0" lvl="0" indent="0" algn="l" defTabSz="914400" rtl="0" eaLnBrk="1" fontAlgn="auto" latinLnBrk="0" hangingPunct="1">
              <a:lnSpc>
                <a:spcPct val="100000"/>
              </a:lnSpc>
              <a:spcBef>
                <a:spcPts val="0"/>
              </a:spcBef>
              <a:spcAft>
                <a:spcPts val="0"/>
              </a:spcAft>
              <a:buClrTx/>
              <a:buSzTx/>
              <a:buFontTx/>
              <a:buNone/>
              <a:tabLst/>
              <a:defRPr/>
            </a:pPr>
            <a:r>
              <a:rPr lang="nl-NL" baseline="0" dirty="0"/>
              <a:t>Dit schooljaar: </a:t>
            </a:r>
            <a:endParaRPr lang="nl-BE" dirty="0"/>
          </a:p>
          <a:p>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5</a:t>
            </a:fld>
            <a:endParaRPr lang="nl-BE"/>
          </a:p>
        </p:txBody>
      </p:sp>
    </p:spTree>
    <p:extLst>
      <p:ext uri="{BB962C8B-B14F-4D97-AF65-F5344CB8AC3E}">
        <p14:creationId xmlns:p14="http://schemas.microsoft.com/office/powerpoint/2010/main" val="3871910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Tessa</a:t>
            </a:r>
          </a:p>
          <a:p>
            <a:r>
              <a:rPr lang="nl-NL" dirty="0"/>
              <a:t>Ik ben </a:t>
            </a:r>
            <a:r>
              <a:rPr lang="nl-NL" dirty="0" err="1"/>
              <a:t>tessa</a:t>
            </a:r>
            <a:endParaRPr lang="nl-NL" dirty="0"/>
          </a:p>
          <a:p>
            <a:r>
              <a:rPr lang="nl-NL" dirty="0"/>
              <a:t>Bedoeling meldpunt aanmeldingen verzamelen voor de si en deze doorsturen naar aanbieders + consult bieden</a:t>
            </a:r>
          </a:p>
          <a:p>
            <a:r>
              <a:rPr lang="nl-NL" dirty="0"/>
              <a:t>Vlaams </a:t>
            </a:r>
            <a:r>
              <a:rPr lang="nl-NL" dirty="0" err="1"/>
              <a:t>brabant</a:t>
            </a:r>
            <a:r>
              <a:rPr lang="nl-NL" dirty="0"/>
              <a:t>: twee regio’s</a:t>
            </a:r>
          </a:p>
          <a:p>
            <a:endParaRPr lang="nl-NL" dirty="0"/>
          </a:p>
          <a:p>
            <a:r>
              <a:rPr lang="nl-NL" dirty="0"/>
              <a:t>Een aantal </a:t>
            </a:r>
            <a:r>
              <a:rPr lang="nl-NL" dirty="0" err="1"/>
              <a:t>schoolexterne</a:t>
            </a:r>
            <a:r>
              <a:rPr lang="nl-NL" dirty="0"/>
              <a:t> interventies vallen onder het meldpunt. Dat betekent dat jullie voor deze aanbieders kunnen aanmelden via het meldpunt.</a:t>
            </a:r>
          </a:p>
          <a:p>
            <a:r>
              <a:rPr lang="nl-NL" dirty="0"/>
              <a:t>Voor regio Asse-Halle Vilvoorde vallen NAFT, groene zorg, Try-out, Wereld van Indra en PLEK! Onder het meldpunt. </a:t>
            </a:r>
          </a:p>
          <a:p>
            <a:r>
              <a:rPr lang="nl-NL" dirty="0"/>
              <a:t>Voor regio VBO vallen NAFT, </a:t>
            </a:r>
            <a:r>
              <a:rPr lang="nl-NL" dirty="0" err="1"/>
              <a:t>Reisburo</a:t>
            </a:r>
            <a:r>
              <a:rPr lang="nl-NL" dirty="0"/>
              <a:t>/</a:t>
            </a:r>
            <a:r>
              <a:rPr lang="nl-NL" dirty="0" err="1"/>
              <a:t>Roulot</a:t>
            </a:r>
            <a:r>
              <a:rPr lang="nl-NL" dirty="0"/>
              <a:t>, Alba </a:t>
            </a:r>
            <a:r>
              <a:rPr lang="nl-NL" dirty="0" err="1"/>
              <a:t>Biez</a:t>
            </a:r>
            <a:r>
              <a:rPr lang="nl-NL" dirty="0"/>
              <a:t> en </a:t>
            </a:r>
            <a:r>
              <a:rPr lang="nl-NL" dirty="0" err="1"/>
              <a:t>TaKO</a:t>
            </a:r>
            <a:r>
              <a:rPr lang="nl-NL" dirty="0"/>
              <a:t> onder het meldpunt.</a:t>
            </a:r>
          </a:p>
          <a:p>
            <a:endParaRPr lang="nl-NL" dirty="0"/>
          </a:p>
          <a:p>
            <a:r>
              <a:rPr lang="nl-NL" dirty="0"/>
              <a:t>Maar er zijn dus nog een aantal andere </a:t>
            </a:r>
            <a:r>
              <a:rPr lang="nl-NL" dirty="0" err="1"/>
              <a:t>schoolexterne</a:t>
            </a:r>
            <a:r>
              <a:rPr lang="nl-NL" dirty="0"/>
              <a:t> interventies die niet onder het meldpunt vallen.</a:t>
            </a:r>
          </a:p>
          <a:p>
            <a:r>
              <a:rPr lang="nl-NL" dirty="0"/>
              <a:t>Dit zijn vooral zorgboerderijen.</a:t>
            </a:r>
          </a:p>
          <a:p>
            <a:endParaRPr lang="nl-NL" dirty="0"/>
          </a:p>
          <a:p>
            <a:r>
              <a:rPr lang="nl-NL" dirty="0"/>
              <a:t>Op onze website vind je ook van deze </a:t>
            </a:r>
            <a:r>
              <a:rPr lang="nl-NL" dirty="0" err="1"/>
              <a:t>schoolexterne</a:t>
            </a:r>
            <a:r>
              <a:rPr lang="nl-NL" dirty="0"/>
              <a:t> interventies infofiches. Hier kan je ook zien hoe je kan aanmelden om gebruik te kunnen maken van deze initiatieven.</a:t>
            </a:r>
          </a:p>
          <a:p>
            <a:endParaRPr lang="nl-NL" dirty="0"/>
          </a:p>
          <a:p>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6</a:t>
            </a:fld>
            <a:endParaRPr lang="nl-BE"/>
          </a:p>
        </p:txBody>
      </p:sp>
    </p:spTree>
    <p:extLst>
      <p:ext uri="{BB962C8B-B14F-4D97-AF65-F5344CB8AC3E}">
        <p14:creationId xmlns:p14="http://schemas.microsoft.com/office/powerpoint/2010/main" val="2172704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Tessa </a:t>
            </a:r>
          </a:p>
          <a:p>
            <a:r>
              <a:rPr lang="nl-NL" dirty="0"/>
              <a:t>Op onze website staat ook twee landschapsoverzichten. Hier is die van VBO, hoe die de dag van vandaag eruit ziet.</a:t>
            </a:r>
          </a:p>
          <a:p>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7</a:t>
            </a:fld>
            <a:endParaRPr lang="nl-BE"/>
          </a:p>
        </p:txBody>
      </p:sp>
    </p:spTree>
    <p:extLst>
      <p:ext uri="{BB962C8B-B14F-4D97-AF65-F5344CB8AC3E}">
        <p14:creationId xmlns:p14="http://schemas.microsoft.com/office/powerpoint/2010/main" val="17149697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Tessa</a:t>
            </a:r>
          </a:p>
          <a:p>
            <a:r>
              <a:rPr lang="nl-NL" dirty="0"/>
              <a:t>En dit is deze van AHV.</a:t>
            </a:r>
          </a:p>
          <a:p>
            <a:endParaRPr lang="nl-NL" dirty="0"/>
          </a:p>
          <a:p>
            <a:r>
              <a:rPr lang="nl-NL" dirty="0" err="1"/>
              <a:t>Whier</a:t>
            </a:r>
            <a:r>
              <a:rPr lang="nl-NL" dirty="0"/>
              <a:t> hetzelfde. Een overzicht, een vergelijking van de verschillende aanbieders.</a:t>
            </a:r>
            <a:br>
              <a:rPr lang="nl-NL" dirty="0"/>
            </a:br>
            <a:r>
              <a:rPr lang="nl-NL" dirty="0"/>
              <a:t>Belangrijke verandering dit jaar: Groene zorg hoeft niet meer aangemeld te worden via meldpunt, maar wel rechtstreeks.</a:t>
            </a:r>
          </a:p>
          <a:p>
            <a:r>
              <a:rPr lang="nl-NL" dirty="0"/>
              <a:t>Merkten dubbel werk</a:t>
            </a:r>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8</a:t>
            </a:fld>
            <a:endParaRPr lang="nl-BE"/>
          </a:p>
        </p:txBody>
      </p:sp>
    </p:spTree>
    <p:extLst>
      <p:ext uri="{BB962C8B-B14F-4D97-AF65-F5344CB8AC3E}">
        <p14:creationId xmlns:p14="http://schemas.microsoft.com/office/powerpoint/2010/main" val="707374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Tessa</a:t>
            </a:r>
          </a:p>
          <a:p>
            <a:r>
              <a:rPr lang="nl-NL" dirty="0"/>
              <a:t>Belangrijk dat aanmelding altijd gebeurt door een </a:t>
            </a:r>
            <a:r>
              <a:rPr lang="nl-NL" dirty="0" err="1"/>
              <a:t>clb</a:t>
            </a:r>
            <a:r>
              <a:rPr lang="nl-NL" dirty="0"/>
              <a:t> medewerker</a:t>
            </a:r>
          </a:p>
          <a:p>
            <a:r>
              <a:rPr lang="nl-NL" dirty="0"/>
              <a:t>Waarom?</a:t>
            </a:r>
          </a:p>
          <a:p>
            <a:r>
              <a:rPr lang="nl-NL" dirty="0"/>
              <a:t>Omdat er dan steeds een link is naar de school -&gt; doel is om schooluitval tegen te gaan en dus terug naar schoolbank toe te werken = </a:t>
            </a:r>
            <a:r>
              <a:rPr lang="nl-NL" dirty="0" err="1"/>
              <a:t>clb</a:t>
            </a:r>
            <a:r>
              <a:rPr lang="nl-NL" dirty="0"/>
              <a:t> is link met de school</a:t>
            </a:r>
          </a:p>
          <a:p>
            <a:endParaRPr lang="nl-NL" dirty="0"/>
          </a:p>
          <a:p>
            <a:r>
              <a:rPr lang="nl-NL" dirty="0"/>
              <a:t>Hoe kunnen jullie aanmelden?</a:t>
            </a:r>
          </a:p>
          <a:p>
            <a:r>
              <a:rPr lang="nl-NL" dirty="0"/>
              <a:t>De eerste vraag is: hoe kunnen jullie beroep doen op </a:t>
            </a:r>
            <a:r>
              <a:rPr lang="nl-NL" dirty="0" err="1"/>
              <a:t>schoolexterne</a:t>
            </a:r>
            <a:r>
              <a:rPr lang="nl-NL" dirty="0"/>
              <a:t> interventies?</a:t>
            </a:r>
          </a:p>
          <a:p>
            <a:r>
              <a:rPr lang="nl-NL" dirty="0"/>
              <a:t>Daarvoor is er </a:t>
            </a:r>
            <a:r>
              <a:rPr lang="nl-NL" dirty="0" err="1"/>
              <a:t>er</a:t>
            </a:r>
            <a:r>
              <a:rPr lang="nl-NL" dirty="0"/>
              <a:t> een stappenplan. Die vinden jullie op de website onder downloads. Voor CLB-medewerkers is dit logisch, voor nieuwe misschien wat minder. </a:t>
            </a:r>
          </a:p>
          <a:p>
            <a:r>
              <a:rPr lang="nl-NL" dirty="0"/>
              <a:t>De </a:t>
            </a:r>
            <a:r>
              <a:rPr lang="nl-NL" dirty="0" err="1"/>
              <a:t>schoolexterne</a:t>
            </a:r>
            <a:r>
              <a:rPr lang="nl-NL" dirty="0"/>
              <a:t> interventies worden in het </a:t>
            </a:r>
            <a:r>
              <a:rPr lang="nl-NL" dirty="0" err="1"/>
              <a:t>zorgcontinuum</a:t>
            </a:r>
            <a:r>
              <a:rPr lang="nl-NL" dirty="0"/>
              <a:t> gebruikt bij uitbreiding van de zorg.  Dit staat in het stappenplan volledig uitgelegd.</a:t>
            </a:r>
          </a:p>
          <a:p>
            <a:r>
              <a:rPr lang="nl-NL" dirty="0"/>
              <a:t>Anderzijds neemt CLB hier een draaischijffunctie op.</a:t>
            </a:r>
          </a:p>
          <a:p>
            <a:r>
              <a:rPr lang="nl-NL" dirty="0"/>
              <a:t>Voor NAFT kan je enkel aanmelden via CLB. Bij andere </a:t>
            </a:r>
            <a:r>
              <a:rPr lang="nl-NL" dirty="0" err="1"/>
              <a:t>schoolexterne</a:t>
            </a:r>
            <a:r>
              <a:rPr lang="nl-NL" dirty="0"/>
              <a:t> int, kan in </a:t>
            </a:r>
            <a:r>
              <a:rPr lang="nl-NL" dirty="0" err="1"/>
              <a:t>uitzondelijke</a:t>
            </a:r>
            <a:r>
              <a:rPr lang="nl-NL" dirty="0"/>
              <a:t> omstandigheden een voorziening aanmelden, maar dit is steeds in overleg met school en </a:t>
            </a:r>
            <a:r>
              <a:rPr lang="nl-NL" dirty="0" err="1"/>
              <a:t>clb</a:t>
            </a:r>
            <a:endParaRPr lang="nl-NL" dirty="0"/>
          </a:p>
          <a:p>
            <a:endParaRPr lang="nl-NL" dirty="0"/>
          </a:p>
          <a:p>
            <a:endParaRPr lang="nl-NL" dirty="0"/>
          </a:p>
          <a:p>
            <a:endParaRPr lang="nl-BE" dirty="0"/>
          </a:p>
        </p:txBody>
      </p:sp>
      <p:sp>
        <p:nvSpPr>
          <p:cNvPr id="4" name="Tijdelijke aanduiding voor dianummer 3"/>
          <p:cNvSpPr>
            <a:spLocks noGrp="1"/>
          </p:cNvSpPr>
          <p:nvPr>
            <p:ph type="sldNum" sz="quarter" idx="5"/>
          </p:nvPr>
        </p:nvSpPr>
        <p:spPr/>
        <p:txBody>
          <a:bodyPr/>
          <a:lstStyle/>
          <a:p>
            <a:fld id="{A9737251-67B7-4896-9CCE-9E8154C10A7B}" type="slidenum">
              <a:rPr lang="nl-BE" smtClean="0"/>
              <a:t>9</a:t>
            </a:fld>
            <a:endParaRPr lang="nl-BE"/>
          </a:p>
        </p:txBody>
      </p:sp>
    </p:spTree>
    <p:extLst>
      <p:ext uri="{BB962C8B-B14F-4D97-AF65-F5344CB8AC3E}">
        <p14:creationId xmlns:p14="http://schemas.microsoft.com/office/powerpoint/2010/main" val="1337953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D09673-CF4E-4BCF-92D8-A4E20F59AD0B}"/>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F0589EA8-D8E3-41A6-BAD0-A73DAF8396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CF421F29-CE18-4107-AB5F-700FDA1903A8}"/>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5" name="Tijdelijke aanduiding voor voettekst 4">
            <a:extLst>
              <a:ext uri="{FF2B5EF4-FFF2-40B4-BE49-F238E27FC236}">
                <a16:creationId xmlns:a16="http://schemas.microsoft.com/office/drawing/2014/main" id="{412C65CD-E46E-460C-9770-E338FBEFB3CC}"/>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08DF261A-34F2-425A-9EA4-E070EC42A729}"/>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3717720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3D3CE2-B12A-4908-AB6B-10089FB80B19}"/>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CA1E582A-E0DA-4B0B-9C04-37F7004508FF}"/>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4093178D-48FB-4C40-A1C9-2389F331CE41}"/>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5" name="Tijdelijke aanduiding voor voettekst 4">
            <a:extLst>
              <a:ext uri="{FF2B5EF4-FFF2-40B4-BE49-F238E27FC236}">
                <a16:creationId xmlns:a16="http://schemas.microsoft.com/office/drawing/2014/main" id="{A833C6C6-AD14-4FF5-B567-4060C6D67CEF}"/>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B68F27C0-4CD8-4C14-BF65-9887EE91CD2A}"/>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3242317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7E69DE5-DAD5-4E19-ABB8-D8EDBA080CA9}"/>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29091CFE-9E16-47BE-B9FC-45D185F4C07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CB5D16F1-7A6E-4C93-A9C3-2913A83D82D2}"/>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5" name="Tijdelijke aanduiding voor voettekst 4">
            <a:extLst>
              <a:ext uri="{FF2B5EF4-FFF2-40B4-BE49-F238E27FC236}">
                <a16:creationId xmlns:a16="http://schemas.microsoft.com/office/drawing/2014/main" id="{BF59FAAB-CBAD-4F49-95BE-9EF5505F6D0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8EEACFD9-173E-4976-B5DB-6DE534A34A90}"/>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401150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1D3E7F-A413-415E-8382-E80D5CFB55C6}"/>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ED08DEE0-8364-4B0A-B926-774FC2411A10}"/>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1BE6FA06-8685-43EE-8CCA-C411A1117EE5}"/>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5" name="Tijdelijke aanduiding voor voettekst 4">
            <a:extLst>
              <a:ext uri="{FF2B5EF4-FFF2-40B4-BE49-F238E27FC236}">
                <a16:creationId xmlns:a16="http://schemas.microsoft.com/office/drawing/2014/main" id="{219A98FD-4BF4-44FF-B0DA-F6A86403F25A}"/>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E49F6304-A207-4736-BEA3-9875F2896EEC}"/>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4255321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CF494E-375E-4696-86CF-5AD95CC38C18}"/>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045209AC-25A4-4219-BB75-6036808BB1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1F6BFB16-203C-48D5-B63D-390624B8AD58}"/>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5" name="Tijdelijke aanduiding voor voettekst 4">
            <a:extLst>
              <a:ext uri="{FF2B5EF4-FFF2-40B4-BE49-F238E27FC236}">
                <a16:creationId xmlns:a16="http://schemas.microsoft.com/office/drawing/2014/main" id="{9D7361F6-276E-467A-9468-D41F3E1A27A4}"/>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0D5D78F8-9976-4EA4-8103-27EA86A3EA4A}"/>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1559464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09B80A-B93F-422A-8AF4-0B4CBFFF20F2}"/>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8E8F23DA-6052-4B76-9BFF-291D2FB1901A}"/>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4C9816D4-AB88-415D-ADD4-5B7172003E66}"/>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869EE162-220E-44AA-B958-C238D0E62597}"/>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6" name="Tijdelijke aanduiding voor voettekst 5">
            <a:extLst>
              <a:ext uri="{FF2B5EF4-FFF2-40B4-BE49-F238E27FC236}">
                <a16:creationId xmlns:a16="http://schemas.microsoft.com/office/drawing/2014/main" id="{841937FD-F4D8-40EA-B18E-53993AC33A05}"/>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D6E23DD4-7421-4A72-9C9A-F69CC6CADCED}"/>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2683612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DDDC15-31E3-45D2-B8E7-029F65C4F544}"/>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03DE65F2-40D3-46EC-9017-28C117F2CE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EC7C723-7E87-4692-8D20-3694CE080F6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BAED9878-D8DA-452A-97A3-E3308E2C45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98C4674-A542-4A52-A822-A4322F9027C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ECFDA2D5-2251-409F-8013-C4B339AA4E0A}"/>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8" name="Tijdelijke aanduiding voor voettekst 7">
            <a:extLst>
              <a:ext uri="{FF2B5EF4-FFF2-40B4-BE49-F238E27FC236}">
                <a16:creationId xmlns:a16="http://schemas.microsoft.com/office/drawing/2014/main" id="{E07D22F6-69CB-448F-AD56-0DAE396493F0}"/>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D9233164-3B28-41FA-A4BC-0D04B180B62B}"/>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2710119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FD5BE3-1D78-42B0-840C-4077C088F630}"/>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86FBF787-712F-4CAB-98EF-6DD573E30BAE}"/>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4" name="Tijdelijke aanduiding voor voettekst 3">
            <a:extLst>
              <a:ext uri="{FF2B5EF4-FFF2-40B4-BE49-F238E27FC236}">
                <a16:creationId xmlns:a16="http://schemas.microsoft.com/office/drawing/2014/main" id="{AC539983-511F-4804-9333-56FD5AB8223A}"/>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1D5F650C-5C39-446A-95E2-740975300003}"/>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3656441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1D75FD7-7AFA-4879-8229-4D86E5CAF868}"/>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3" name="Tijdelijke aanduiding voor voettekst 2">
            <a:extLst>
              <a:ext uri="{FF2B5EF4-FFF2-40B4-BE49-F238E27FC236}">
                <a16:creationId xmlns:a16="http://schemas.microsoft.com/office/drawing/2014/main" id="{8EFA0E28-4260-4A85-88C7-383586B22A27}"/>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A323CADC-ADEE-4D2A-BCA2-967D2A09D116}"/>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3130174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97F6D5-8A8F-4E8A-A4AB-3C47D19121F0}"/>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A02E6795-16FB-4FCC-99D0-2B930EA9E9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BBC873C2-5B7E-4522-9D71-755EB81542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181494E-8E42-4256-B7AD-4802AAECF232}"/>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6" name="Tijdelijke aanduiding voor voettekst 5">
            <a:extLst>
              <a:ext uri="{FF2B5EF4-FFF2-40B4-BE49-F238E27FC236}">
                <a16:creationId xmlns:a16="http://schemas.microsoft.com/office/drawing/2014/main" id="{06CDFC59-BF07-4506-BBA8-4A2E6669DA79}"/>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EB3952DD-AAB9-4048-B432-BC7D18E41176}"/>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215369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CEDB45-91A1-4032-A1F7-E6AA3AE7C8B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DB38639D-812E-4F48-85A4-753D31CD75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3415E63F-A7CF-4282-999E-206E430B01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6A81096-3040-4C39-8E88-345F396AFB6E}"/>
              </a:ext>
            </a:extLst>
          </p:cNvPr>
          <p:cNvSpPr>
            <a:spLocks noGrp="1"/>
          </p:cNvSpPr>
          <p:nvPr>
            <p:ph type="dt" sz="half" idx="10"/>
          </p:nvPr>
        </p:nvSpPr>
        <p:spPr/>
        <p:txBody>
          <a:bodyPr/>
          <a:lstStyle/>
          <a:p>
            <a:fld id="{B424A660-11C6-40CE-A9E1-B461B41754F6}" type="datetimeFigureOut">
              <a:rPr lang="nl-BE" smtClean="0"/>
              <a:t>11/10/2022</a:t>
            </a:fld>
            <a:endParaRPr lang="nl-BE"/>
          </a:p>
        </p:txBody>
      </p:sp>
      <p:sp>
        <p:nvSpPr>
          <p:cNvPr id="6" name="Tijdelijke aanduiding voor voettekst 5">
            <a:extLst>
              <a:ext uri="{FF2B5EF4-FFF2-40B4-BE49-F238E27FC236}">
                <a16:creationId xmlns:a16="http://schemas.microsoft.com/office/drawing/2014/main" id="{9B08556B-5723-43C7-92B4-548F5823D723}"/>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E3D47361-2811-4113-A09A-CB38B067F221}"/>
              </a:ext>
            </a:extLst>
          </p:cNvPr>
          <p:cNvSpPr>
            <a:spLocks noGrp="1"/>
          </p:cNvSpPr>
          <p:nvPr>
            <p:ph type="sldNum" sz="quarter" idx="12"/>
          </p:nvPr>
        </p:nvSpPr>
        <p:spPr/>
        <p:txBody>
          <a:bodyPr/>
          <a:lstStyle/>
          <a:p>
            <a:fld id="{C0A02886-3F89-4888-AE9A-BBBB76C072C2}" type="slidenum">
              <a:rPr lang="nl-BE" smtClean="0"/>
              <a:t>‹nr.›</a:t>
            </a:fld>
            <a:endParaRPr lang="nl-BE"/>
          </a:p>
        </p:txBody>
      </p:sp>
    </p:spTree>
    <p:extLst>
      <p:ext uri="{BB962C8B-B14F-4D97-AF65-F5344CB8AC3E}">
        <p14:creationId xmlns:p14="http://schemas.microsoft.com/office/powerpoint/2010/main" val="496718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ACCBE4B-298D-4156-A3E2-BC6CBCCF06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B085C79D-9901-4505-B7F8-FA19E75670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5A173003-56CC-4264-9B43-7C6BA1406B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24A660-11C6-40CE-A9E1-B461B41754F6}" type="datetimeFigureOut">
              <a:rPr lang="nl-BE" smtClean="0"/>
              <a:t>11/10/2022</a:t>
            </a:fld>
            <a:endParaRPr lang="nl-BE"/>
          </a:p>
        </p:txBody>
      </p:sp>
      <p:sp>
        <p:nvSpPr>
          <p:cNvPr id="5" name="Tijdelijke aanduiding voor voettekst 4">
            <a:extLst>
              <a:ext uri="{FF2B5EF4-FFF2-40B4-BE49-F238E27FC236}">
                <a16:creationId xmlns:a16="http://schemas.microsoft.com/office/drawing/2014/main" id="{2604789E-1A9A-4A79-955D-4611108E6B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1EFC2879-EF99-4729-948A-9E39E1A118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A02886-3F89-4888-AE9A-BBBB76C072C2}" type="slidenum">
              <a:rPr lang="nl-BE" smtClean="0"/>
              <a:t>‹nr.›</a:t>
            </a:fld>
            <a:endParaRPr lang="nl-BE"/>
          </a:p>
        </p:txBody>
      </p:sp>
    </p:spTree>
    <p:extLst>
      <p:ext uri="{BB962C8B-B14F-4D97-AF65-F5344CB8AC3E}">
        <p14:creationId xmlns:p14="http://schemas.microsoft.com/office/powerpoint/2010/main" val="557433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mailto:meldpuntsi@clbnwb.be" TargetMode="External"/><Relationship Id="rId4" Type="http://schemas.openxmlformats.org/officeDocument/2006/relationships/hyperlink" Target="http://www.meldpuntsi.be/"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www.meldpuntsi.be/" TargetMode="External"/><Relationship Id="rId4" Type="http://schemas.openxmlformats.org/officeDocument/2006/relationships/hyperlink" Target="https://netwerk-samen-tegen-schooluitval-vlaams-brabant.email-provider.nl/memberforms/subscribe/standalone/form/?a=vfj85kbfvi&amp;l=lk4fxlgjvz&amp;email=%7b%7bemail%7d%7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338906D6-F365-42BE-BF08-D14B26471293}"/>
              </a:ext>
            </a:extLst>
          </p:cNvPr>
          <p:cNvPicPr>
            <a:picLocks noChangeAspect="1"/>
          </p:cNvPicPr>
          <p:nvPr/>
        </p:nvPicPr>
        <p:blipFill rotWithShape="1">
          <a:blip r:embed="rId3">
            <a:extLst>
              <a:ext uri="{28A0092B-C50C-407E-A947-70E740481C1C}">
                <a14:useLocalDpi xmlns:a14="http://schemas.microsoft.com/office/drawing/2010/main" val="0"/>
              </a:ext>
            </a:extLst>
          </a:blip>
          <a:srcRect l="942" t="2552" r="683" b="1846"/>
          <a:stretch/>
        </p:blipFill>
        <p:spPr>
          <a:xfrm>
            <a:off x="177553" y="4483223"/>
            <a:ext cx="6081204" cy="1997476"/>
          </a:xfrm>
          <a:prstGeom prst="rect">
            <a:avLst/>
          </a:prstGeom>
          <a:ln>
            <a:solidFill>
              <a:schemeClr val="bg1"/>
            </a:solidFill>
          </a:ln>
        </p:spPr>
      </p:pic>
      <p:sp>
        <p:nvSpPr>
          <p:cNvPr id="2" name="Titel 1">
            <a:extLst>
              <a:ext uri="{FF2B5EF4-FFF2-40B4-BE49-F238E27FC236}">
                <a16:creationId xmlns:a16="http://schemas.microsoft.com/office/drawing/2014/main" id="{CA725897-C37B-4AE6-B0AE-32102186F2A2}"/>
              </a:ext>
            </a:extLst>
          </p:cNvPr>
          <p:cNvSpPr>
            <a:spLocks noGrp="1"/>
          </p:cNvSpPr>
          <p:nvPr>
            <p:ph type="ctrTitle"/>
          </p:nvPr>
        </p:nvSpPr>
        <p:spPr>
          <a:xfrm>
            <a:off x="796833" y="940525"/>
            <a:ext cx="10633166" cy="1746477"/>
          </a:xfrm>
        </p:spPr>
        <p:txBody>
          <a:bodyPr>
            <a:normAutofit/>
          </a:bodyPr>
          <a:lstStyle/>
          <a:p>
            <a:r>
              <a:rPr lang="nl-NL" b="1" dirty="0">
                <a:solidFill>
                  <a:srgbClr val="2887C7"/>
                </a:solidFill>
              </a:rPr>
              <a:t>Infomoment schoolextern aanbod</a:t>
            </a:r>
            <a:br>
              <a:rPr lang="nl-NL" dirty="0">
                <a:solidFill>
                  <a:srgbClr val="2887C7"/>
                </a:solidFill>
              </a:rPr>
            </a:br>
            <a:r>
              <a:rPr lang="nl-NL" sz="4800" dirty="0">
                <a:solidFill>
                  <a:srgbClr val="2887C7"/>
                </a:solidFill>
              </a:rPr>
              <a:t>Provincie Vlaams-Brabant </a:t>
            </a:r>
            <a:endParaRPr lang="nl-BE" dirty="0">
              <a:solidFill>
                <a:srgbClr val="2887C7"/>
              </a:solidFill>
            </a:endParaRPr>
          </a:p>
        </p:txBody>
      </p:sp>
      <p:sp>
        <p:nvSpPr>
          <p:cNvPr id="3" name="Ondertitel 2">
            <a:extLst>
              <a:ext uri="{FF2B5EF4-FFF2-40B4-BE49-F238E27FC236}">
                <a16:creationId xmlns:a16="http://schemas.microsoft.com/office/drawing/2014/main" id="{928F592F-F3F9-4B03-8922-5A0231967EEB}"/>
              </a:ext>
            </a:extLst>
          </p:cNvPr>
          <p:cNvSpPr>
            <a:spLocks noGrp="1"/>
          </p:cNvSpPr>
          <p:nvPr>
            <p:ph type="subTitle" idx="1"/>
          </p:nvPr>
        </p:nvSpPr>
        <p:spPr/>
        <p:txBody>
          <a:bodyPr/>
          <a:lstStyle/>
          <a:p>
            <a:r>
              <a:rPr lang="nl-NL" dirty="0"/>
              <a:t>14 januari 2022</a:t>
            </a:r>
          </a:p>
          <a:p>
            <a:r>
              <a:rPr lang="nl-NL" dirty="0"/>
              <a:t>Online</a:t>
            </a:r>
            <a:endParaRPr lang="nl-BE" dirty="0"/>
          </a:p>
        </p:txBody>
      </p:sp>
    </p:spTree>
    <p:extLst>
      <p:ext uri="{BB962C8B-B14F-4D97-AF65-F5344CB8AC3E}">
        <p14:creationId xmlns:p14="http://schemas.microsoft.com/office/powerpoint/2010/main" val="3659230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p:txBody>
          <a:bodyPr/>
          <a:lstStyle/>
          <a:p>
            <a:r>
              <a:rPr lang="nl-NL" dirty="0">
                <a:solidFill>
                  <a:srgbClr val="2887C7"/>
                </a:solidFill>
              </a:rPr>
              <a:t>  Hoe aanmelden? </a:t>
            </a:r>
            <a:endParaRPr lang="nl-BE" dirty="0">
              <a:solidFill>
                <a:srgbClr val="2887C7"/>
              </a:solidFill>
            </a:endParaRPr>
          </a:p>
        </p:txBody>
      </p:sp>
      <p:sp>
        <p:nvSpPr>
          <p:cNvPr id="3" name="Tijdelijke aanduiding voor inhoud 2">
            <a:extLst>
              <a:ext uri="{FF2B5EF4-FFF2-40B4-BE49-F238E27FC236}">
                <a16:creationId xmlns:a16="http://schemas.microsoft.com/office/drawing/2014/main" id="{6A32333D-AC87-4278-9589-C0CA5AB0917A}"/>
              </a:ext>
            </a:extLst>
          </p:cNvPr>
          <p:cNvSpPr>
            <a:spLocks noGrp="1"/>
          </p:cNvSpPr>
          <p:nvPr>
            <p:ph idx="1"/>
          </p:nvPr>
        </p:nvSpPr>
        <p:spPr>
          <a:xfrm>
            <a:off x="838200" y="1540042"/>
            <a:ext cx="10515600" cy="4636921"/>
          </a:xfrm>
        </p:spPr>
        <p:txBody>
          <a:bodyPr>
            <a:normAutofit lnSpcReduction="10000"/>
          </a:bodyPr>
          <a:lstStyle/>
          <a:p>
            <a:r>
              <a:rPr lang="nl-NL" dirty="0"/>
              <a:t>Aanmeldingsformulier website Meldpunt SI </a:t>
            </a:r>
          </a:p>
          <a:p>
            <a:pPr lvl="1"/>
            <a:r>
              <a:rPr lang="nl-NL" dirty="0">
                <a:solidFill>
                  <a:srgbClr val="A7A9AC"/>
                </a:solidFill>
                <a:hlinkClick r:id="rId4">
                  <a:extLst>
                    <a:ext uri="{A12FA001-AC4F-418D-AE19-62706E023703}">
                      <ahyp:hlinkClr xmlns:ahyp="http://schemas.microsoft.com/office/drawing/2018/hyperlinkcolor" val="tx"/>
                    </a:ext>
                  </a:extLst>
                </a:hlinkClick>
              </a:rPr>
              <a:t>www.meldpuntsi.be</a:t>
            </a:r>
            <a:r>
              <a:rPr lang="nl-NL" dirty="0">
                <a:solidFill>
                  <a:srgbClr val="A7A9AC"/>
                </a:solidFill>
              </a:rPr>
              <a:t> </a:t>
            </a:r>
          </a:p>
          <a:p>
            <a:pPr lvl="1"/>
            <a:r>
              <a:rPr lang="nl-NL" sz="2800" dirty="0"/>
              <a:t>Enkel voor CLB-medewerkers </a:t>
            </a:r>
          </a:p>
          <a:p>
            <a:pPr lvl="1"/>
            <a:r>
              <a:rPr lang="nl-NL" sz="2800" dirty="0"/>
              <a:t>2x per week worden de aanmeldingen doorgestuurd naar de gekozen aanbieders</a:t>
            </a:r>
          </a:p>
          <a:p>
            <a:pPr lvl="1"/>
            <a:r>
              <a:rPr lang="nl-NL" sz="2800" dirty="0"/>
              <a:t>Aanbieders nemen contact op met de aanmelder</a:t>
            </a:r>
          </a:p>
          <a:p>
            <a:pPr marL="457200" lvl="1" indent="0">
              <a:buNone/>
            </a:pPr>
            <a:endParaRPr lang="nl-NL" dirty="0"/>
          </a:p>
          <a:p>
            <a:r>
              <a:rPr lang="nl-NL" dirty="0"/>
              <a:t>Informatie </a:t>
            </a:r>
            <a:r>
              <a:rPr lang="nl-NL" dirty="0" err="1"/>
              <a:t>schoolexterne</a:t>
            </a:r>
            <a:r>
              <a:rPr lang="nl-NL" dirty="0"/>
              <a:t> interventies</a:t>
            </a:r>
          </a:p>
          <a:p>
            <a:pPr lvl="1"/>
            <a:r>
              <a:rPr lang="nl-NL" dirty="0"/>
              <a:t>Terug te vinden op de website </a:t>
            </a:r>
          </a:p>
          <a:p>
            <a:pPr lvl="1"/>
            <a:r>
              <a:rPr lang="nl-NL" dirty="0"/>
              <a:t>Telefonisch consult op woensdag VM en vrijdag NM: </a:t>
            </a:r>
            <a:r>
              <a:rPr lang="nl-BE" dirty="0"/>
              <a:t>0490 64 51 35</a:t>
            </a:r>
            <a:endParaRPr lang="nl-NL" dirty="0"/>
          </a:p>
          <a:p>
            <a:pPr lvl="1"/>
            <a:r>
              <a:rPr lang="nl-NL" dirty="0"/>
              <a:t>Vragen via mail: </a:t>
            </a:r>
            <a:r>
              <a:rPr lang="nl-NL" dirty="0">
                <a:hlinkClick r:id="rId5"/>
              </a:rPr>
              <a:t>meldpuntsi@clbnwb.be</a:t>
            </a:r>
            <a:r>
              <a:rPr lang="nl-NL" dirty="0"/>
              <a:t> of via website - contact</a:t>
            </a:r>
          </a:p>
          <a:p>
            <a:pPr marL="457200" lvl="1" indent="0">
              <a:buNone/>
            </a:pPr>
            <a:endParaRPr lang="nl-NL" dirty="0"/>
          </a:p>
        </p:txBody>
      </p:sp>
    </p:spTree>
    <p:extLst>
      <p:ext uri="{BB962C8B-B14F-4D97-AF65-F5344CB8AC3E}">
        <p14:creationId xmlns:p14="http://schemas.microsoft.com/office/powerpoint/2010/main" val="3451275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p:txBody>
          <a:bodyPr/>
          <a:lstStyle/>
          <a:p>
            <a:r>
              <a:rPr lang="nl-NL" dirty="0">
                <a:solidFill>
                  <a:srgbClr val="2887C7"/>
                </a:solidFill>
              </a:rPr>
              <a:t>Werkgroep Recht Op Leren</a:t>
            </a:r>
            <a:endParaRPr lang="nl-BE" dirty="0">
              <a:solidFill>
                <a:srgbClr val="2887C7"/>
              </a:solidFill>
            </a:endParaRPr>
          </a:p>
        </p:txBody>
      </p:sp>
      <p:sp>
        <p:nvSpPr>
          <p:cNvPr id="3" name="Tijdelijke aanduiding voor inhoud 2">
            <a:extLst>
              <a:ext uri="{FF2B5EF4-FFF2-40B4-BE49-F238E27FC236}">
                <a16:creationId xmlns:a16="http://schemas.microsoft.com/office/drawing/2014/main" id="{6A32333D-AC87-4278-9589-C0CA5AB0917A}"/>
              </a:ext>
            </a:extLst>
          </p:cNvPr>
          <p:cNvSpPr>
            <a:spLocks noGrp="1"/>
          </p:cNvSpPr>
          <p:nvPr>
            <p:ph idx="1"/>
          </p:nvPr>
        </p:nvSpPr>
        <p:spPr>
          <a:xfrm>
            <a:off x="838200" y="1540042"/>
            <a:ext cx="10515600" cy="4636921"/>
          </a:xfrm>
        </p:spPr>
        <p:txBody>
          <a:bodyPr>
            <a:normAutofit/>
          </a:bodyPr>
          <a:lstStyle/>
          <a:p>
            <a:pPr marL="0" indent="0">
              <a:buNone/>
            </a:pPr>
            <a:endParaRPr lang="nl-NL" dirty="0"/>
          </a:p>
          <a:p>
            <a:pPr marL="0" indent="0">
              <a:buNone/>
            </a:pPr>
            <a:endParaRPr lang="nl-NL" dirty="0"/>
          </a:p>
          <a:p>
            <a:pPr marL="0" indent="0">
              <a:buNone/>
            </a:pPr>
            <a:endParaRPr lang="nl-NL" dirty="0"/>
          </a:p>
          <a:p>
            <a:pPr marL="0" indent="0">
              <a:buNone/>
            </a:pPr>
            <a:r>
              <a:rPr lang="nl-NL" dirty="0"/>
              <a:t>Suggesties zijn zeker welkom via het meldpunt!</a:t>
            </a:r>
          </a:p>
          <a:p>
            <a:pPr marL="0" indent="0">
              <a:buNone/>
            </a:pPr>
            <a:endParaRPr lang="nl-NL" dirty="0"/>
          </a:p>
          <a:p>
            <a:pPr marL="0" indent="0">
              <a:buNone/>
            </a:pPr>
            <a:r>
              <a:rPr lang="nl-NL" dirty="0"/>
              <a:t>Vragen?</a:t>
            </a:r>
          </a:p>
        </p:txBody>
      </p:sp>
    </p:spTree>
    <p:extLst>
      <p:ext uri="{BB962C8B-B14F-4D97-AF65-F5344CB8AC3E}">
        <p14:creationId xmlns:p14="http://schemas.microsoft.com/office/powerpoint/2010/main" val="2492134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2194BC-9243-42D6-9ECA-155CEECE36B7}"/>
              </a:ext>
            </a:extLst>
          </p:cNvPr>
          <p:cNvSpPr>
            <a:spLocks noGrp="1"/>
          </p:cNvSpPr>
          <p:nvPr>
            <p:ph type="title"/>
          </p:nvPr>
        </p:nvSpPr>
        <p:spPr/>
        <p:txBody>
          <a:bodyPr/>
          <a:lstStyle/>
          <a:p>
            <a:r>
              <a:rPr lang="nl-NL" dirty="0">
                <a:solidFill>
                  <a:srgbClr val="2887C7"/>
                </a:solidFill>
              </a:rPr>
              <a:t>Infomoment verdeling</a:t>
            </a:r>
            <a:endParaRPr lang="nl-BE" dirty="0"/>
          </a:p>
        </p:txBody>
      </p:sp>
      <p:sp>
        <p:nvSpPr>
          <p:cNvPr id="3" name="Tijdelijke aanduiding voor inhoud 2">
            <a:extLst>
              <a:ext uri="{FF2B5EF4-FFF2-40B4-BE49-F238E27FC236}">
                <a16:creationId xmlns:a16="http://schemas.microsoft.com/office/drawing/2014/main" id="{D9FCAD29-D031-4590-BAE1-BC212189782E}"/>
              </a:ext>
            </a:extLst>
          </p:cNvPr>
          <p:cNvSpPr>
            <a:spLocks noGrp="1"/>
          </p:cNvSpPr>
          <p:nvPr>
            <p:ph idx="1"/>
          </p:nvPr>
        </p:nvSpPr>
        <p:spPr/>
        <p:txBody>
          <a:bodyPr/>
          <a:lstStyle/>
          <a:p>
            <a:endParaRPr lang="nl-BE" dirty="0"/>
          </a:p>
        </p:txBody>
      </p:sp>
      <p:pic>
        <p:nvPicPr>
          <p:cNvPr id="6" name="Afbeelding 5">
            <a:extLst>
              <a:ext uri="{FF2B5EF4-FFF2-40B4-BE49-F238E27FC236}">
                <a16:creationId xmlns:a16="http://schemas.microsoft.com/office/drawing/2014/main" id="{F088132D-0538-96B3-2433-8460DFEABA94}"/>
              </a:ext>
            </a:extLst>
          </p:cNvPr>
          <p:cNvPicPr>
            <a:picLocks noChangeAspect="1"/>
          </p:cNvPicPr>
          <p:nvPr/>
        </p:nvPicPr>
        <p:blipFill>
          <a:blip r:embed="rId3"/>
          <a:stretch>
            <a:fillRect/>
          </a:stretch>
        </p:blipFill>
        <p:spPr>
          <a:xfrm>
            <a:off x="1024547" y="1425591"/>
            <a:ext cx="10142905" cy="4948704"/>
          </a:xfrm>
          <a:prstGeom prst="rect">
            <a:avLst/>
          </a:prstGeom>
        </p:spPr>
      </p:pic>
    </p:spTree>
    <p:extLst>
      <p:ext uri="{BB962C8B-B14F-4D97-AF65-F5344CB8AC3E}">
        <p14:creationId xmlns:p14="http://schemas.microsoft.com/office/powerpoint/2010/main" val="262341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a:xfrm>
            <a:off x="838200" y="365126"/>
            <a:ext cx="10515600" cy="997144"/>
          </a:xfrm>
        </p:spPr>
        <p:txBody>
          <a:bodyPr>
            <a:normAutofit/>
          </a:bodyPr>
          <a:lstStyle/>
          <a:p>
            <a:r>
              <a:rPr lang="nl-NL" sz="4000" dirty="0">
                <a:solidFill>
                  <a:srgbClr val="2887C7"/>
                </a:solidFill>
              </a:rPr>
              <a:t>Provinciaal Netwerk Samen tegen Schooluitval </a:t>
            </a:r>
            <a:endParaRPr lang="nl-BE" sz="4000" dirty="0">
              <a:solidFill>
                <a:srgbClr val="2887C7"/>
              </a:solidFill>
            </a:endParaRPr>
          </a:p>
        </p:txBody>
      </p:sp>
      <p:sp>
        <p:nvSpPr>
          <p:cNvPr id="3" name="Tijdelijke aanduiding voor inhoud 2">
            <a:extLst>
              <a:ext uri="{FF2B5EF4-FFF2-40B4-BE49-F238E27FC236}">
                <a16:creationId xmlns:a16="http://schemas.microsoft.com/office/drawing/2014/main" id="{6A32333D-AC87-4278-9589-C0CA5AB0917A}"/>
              </a:ext>
            </a:extLst>
          </p:cNvPr>
          <p:cNvSpPr>
            <a:spLocks noGrp="1"/>
          </p:cNvSpPr>
          <p:nvPr>
            <p:ph idx="1"/>
          </p:nvPr>
        </p:nvSpPr>
        <p:spPr>
          <a:xfrm>
            <a:off x="838200" y="1511559"/>
            <a:ext cx="10515600" cy="4665404"/>
          </a:xfrm>
        </p:spPr>
        <p:txBody>
          <a:bodyPr>
            <a:normAutofit lnSpcReduction="10000"/>
          </a:bodyPr>
          <a:lstStyle/>
          <a:p>
            <a:r>
              <a:rPr lang="nl-NL" sz="3500" dirty="0"/>
              <a:t>Vlaams actieplan om schooluitval tegen te gaan </a:t>
            </a:r>
          </a:p>
          <a:p>
            <a:pPr lvl="1"/>
            <a:r>
              <a:rPr lang="nl-NL" sz="3000" dirty="0"/>
              <a:t>Sinds 2016-2017</a:t>
            </a:r>
          </a:p>
          <a:p>
            <a:pPr lvl="1"/>
            <a:r>
              <a:rPr lang="nl-NL" sz="3000" dirty="0"/>
              <a:t>Middelen departement onderwijs</a:t>
            </a:r>
          </a:p>
          <a:p>
            <a:pPr lvl="2"/>
            <a:r>
              <a:rPr lang="nl-NL" sz="2600" dirty="0"/>
              <a:t>Netwerkcoördinator: An Hessels</a:t>
            </a:r>
          </a:p>
          <a:p>
            <a:pPr lvl="2"/>
            <a:r>
              <a:rPr lang="nl-NL" sz="2600" dirty="0"/>
              <a:t>Medewerker Meldpunt SI: Tessa Maes</a:t>
            </a:r>
          </a:p>
          <a:p>
            <a:pPr lvl="1"/>
            <a:r>
              <a:rPr lang="nl-NL" sz="3000" dirty="0"/>
              <a:t>Provinciaal actieplan Samen tegen Schooluitval</a:t>
            </a:r>
          </a:p>
          <a:p>
            <a:pPr lvl="1"/>
            <a:r>
              <a:rPr lang="nl-NL" sz="3000" dirty="0"/>
              <a:t>Sinds 2020-2021: Lerende Netwerken Jeugdhulp-Onderwijs</a:t>
            </a:r>
          </a:p>
          <a:p>
            <a:pPr lvl="2"/>
            <a:r>
              <a:rPr lang="nl-NL" sz="2600" dirty="0"/>
              <a:t>Coördinator: Barbara Janssens</a:t>
            </a:r>
          </a:p>
          <a:p>
            <a:pPr lvl="2"/>
            <a:r>
              <a:rPr lang="nl-NL" sz="2600" dirty="0"/>
              <a:t>Middelen Opgroeien</a:t>
            </a:r>
          </a:p>
          <a:p>
            <a:pPr lvl="2"/>
            <a:r>
              <a:rPr lang="nl-NL" sz="2600" dirty="0"/>
              <a:t>Nauwe samenwerking</a:t>
            </a:r>
          </a:p>
          <a:p>
            <a:pPr lvl="2"/>
            <a:r>
              <a:rPr lang="nl-NL" sz="2600" dirty="0"/>
              <a:t>Gemeenschappelijke stuurgroep en actieplan</a:t>
            </a:r>
          </a:p>
          <a:p>
            <a:pPr lvl="2"/>
            <a:endParaRPr lang="nl-NL" sz="2600" dirty="0"/>
          </a:p>
          <a:p>
            <a:pPr lvl="1"/>
            <a:endParaRPr lang="nl-BE" dirty="0"/>
          </a:p>
        </p:txBody>
      </p:sp>
    </p:spTree>
    <p:extLst>
      <p:ext uri="{BB962C8B-B14F-4D97-AF65-F5344CB8AC3E}">
        <p14:creationId xmlns:p14="http://schemas.microsoft.com/office/powerpoint/2010/main" val="3184731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a:xfrm>
            <a:off x="838200" y="365126"/>
            <a:ext cx="10515600" cy="997144"/>
          </a:xfrm>
        </p:spPr>
        <p:txBody>
          <a:bodyPr>
            <a:normAutofit/>
          </a:bodyPr>
          <a:lstStyle/>
          <a:p>
            <a:r>
              <a:rPr lang="nl-NL" sz="4000" dirty="0">
                <a:solidFill>
                  <a:srgbClr val="2887C7"/>
                </a:solidFill>
              </a:rPr>
              <a:t>Provinciaal Netwerk Samen tegen Schooluitval </a:t>
            </a:r>
            <a:endParaRPr lang="nl-BE" sz="4000" dirty="0">
              <a:solidFill>
                <a:srgbClr val="2887C7"/>
              </a:solidFill>
            </a:endParaRPr>
          </a:p>
        </p:txBody>
      </p:sp>
      <p:sp>
        <p:nvSpPr>
          <p:cNvPr id="3" name="Tijdelijke aanduiding voor inhoud 2">
            <a:extLst>
              <a:ext uri="{FF2B5EF4-FFF2-40B4-BE49-F238E27FC236}">
                <a16:creationId xmlns:a16="http://schemas.microsoft.com/office/drawing/2014/main" id="{6A32333D-AC87-4278-9589-C0CA5AB0917A}"/>
              </a:ext>
            </a:extLst>
          </p:cNvPr>
          <p:cNvSpPr>
            <a:spLocks noGrp="1"/>
          </p:cNvSpPr>
          <p:nvPr>
            <p:ph idx="1"/>
          </p:nvPr>
        </p:nvSpPr>
        <p:spPr>
          <a:xfrm>
            <a:off x="838200" y="1511559"/>
            <a:ext cx="10515600" cy="4665404"/>
          </a:xfrm>
        </p:spPr>
        <p:txBody>
          <a:bodyPr>
            <a:normAutofit fontScale="92500" lnSpcReduction="10000"/>
          </a:bodyPr>
          <a:lstStyle/>
          <a:p>
            <a:r>
              <a:rPr lang="nl-NL" sz="3500" dirty="0"/>
              <a:t>Provinciaal Platform waar actieplan vorm krijgt</a:t>
            </a:r>
          </a:p>
          <a:p>
            <a:pPr lvl="1"/>
            <a:r>
              <a:rPr lang="nl-NL" sz="3100" dirty="0"/>
              <a:t>Op de hoogte blijven? Schrijf je in voor de </a:t>
            </a:r>
            <a:r>
              <a:rPr lang="nl-NL" sz="3100" dirty="0">
                <a:hlinkClick r:id="rId4"/>
              </a:rPr>
              <a:t>nieuwsbrief</a:t>
            </a:r>
            <a:endParaRPr lang="nl-NL" sz="3100" dirty="0"/>
          </a:p>
          <a:p>
            <a:pPr lvl="1"/>
            <a:r>
              <a:rPr lang="nl-NL" sz="3000" dirty="0"/>
              <a:t>Verschillende acties</a:t>
            </a:r>
          </a:p>
          <a:p>
            <a:pPr lvl="2"/>
            <a:r>
              <a:rPr lang="nl-NL" sz="2600" dirty="0"/>
              <a:t>Uitbouw van een website</a:t>
            </a:r>
          </a:p>
          <a:p>
            <a:pPr lvl="2"/>
            <a:r>
              <a:rPr lang="nl-NL" sz="2600" dirty="0"/>
              <a:t>Preventie; Psychische kwetsbaarheid; Ongekwalificeerde uitstroom; Context en netwerk jongeren; Basisschool; …</a:t>
            </a:r>
          </a:p>
          <a:p>
            <a:pPr lvl="2"/>
            <a:r>
              <a:rPr lang="nl-NL" sz="2600" dirty="0"/>
              <a:t>Schoolextern en –intern aanbod om schooluitval tegen te gaan: overzicht, samenwerking en afstemming</a:t>
            </a:r>
          </a:p>
          <a:p>
            <a:pPr lvl="3"/>
            <a:r>
              <a:rPr lang="nl-NL" sz="2400" dirty="0"/>
              <a:t>Samenkomst Werkgroep Recht op Leren</a:t>
            </a:r>
          </a:p>
          <a:p>
            <a:pPr lvl="3"/>
            <a:r>
              <a:rPr lang="nl-NL" sz="2400" dirty="0" err="1"/>
              <a:t>Toeleiden</a:t>
            </a:r>
            <a:r>
              <a:rPr lang="nl-NL" sz="2400" dirty="0"/>
              <a:t> naar het schoolextern aanbod om schooluitval tegen te gaan</a:t>
            </a:r>
          </a:p>
          <a:p>
            <a:pPr lvl="4"/>
            <a:r>
              <a:rPr lang="nl-NL" sz="2200" dirty="0"/>
              <a:t>Meldpunt SI: </a:t>
            </a:r>
            <a:r>
              <a:rPr lang="nl-NL" sz="2200" dirty="0">
                <a:hlinkClick r:id="rId5"/>
              </a:rPr>
              <a:t>www.meldpuntsi.be</a:t>
            </a:r>
            <a:endParaRPr lang="nl-NL" sz="2200" dirty="0"/>
          </a:p>
          <a:p>
            <a:pPr lvl="4"/>
            <a:r>
              <a:rPr lang="nl-NL" sz="2200" dirty="0"/>
              <a:t>Infomomenten </a:t>
            </a:r>
          </a:p>
          <a:p>
            <a:pPr lvl="1"/>
            <a:endParaRPr lang="nl-BE" dirty="0"/>
          </a:p>
        </p:txBody>
      </p:sp>
    </p:spTree>
    <p:extLst>
      <p:ext uri="{BB962C8B-B14F-4D97-AF65-F5344CB8AC3E}">
        <p14:creationId xmlns:p14="http://schemas.microsoft.com/office/powerpoint/2010/main" val="901757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p:txBody>
          <a:bodyPr/>
          <a:lstStyle/>
          <a:p>
            <a:r>
              <a:rPr lang="nl-BE" dirty="0">
                <a:solidFill>
                  <a:srgbClr val="2887C7"/>
                </a:solidFill>
              </a:rPr>
              <a:t>Verschillende schoolexterne interventies</a:t>
            </a:r>
          </a:p>
        </p:txBody>
      </p:sp>
      <p:sp>
        <p:nvSpPr>
          <p:cNvPr id="3" name="Tijdelijke aanduiding voor inhoud 2">
            <a:extLst>
              <a:ext uri="{FF2B5EF4-FFF2-40B4-BE49-F238E27FC236}">
                <a16:creationId xmlns:a16="http://schemas.microsoft.com/office/drawing/2014/main" id="{6A32333D-AC87-4278-9589-C0CA5AB0917A}"/>
              </a:ext>
            </a:extLst>
          </p:cNvPr>
          <p:cNvSpPr>
            <a:spLocks noGrp="1"/>
          </p:cNvSpPr>
          <p:nvPr>
            <p:ph idx="1"/>
          </p:nvPr>
        </p:nvSpPr>
        <p:spPr>
          <a:xfrm>
            <a:off x="838200" y="1540042"/>
            <a:ext cx="10515600" cy="4636921"/>
          </a:xfrm>
        </p:spPr>
        <p:txBody>
          <a:bodyPr>
            <a:normAutofit fontScale="77500" lnSpcReduction="20000"/>
          </a:bodyPr>
          <a:lstStyle/>
          <a:p>
            <a:r>
              <a:rPr lang="nl-BE" dirty="0"/>
              <a:t>Een </a:t>
            </a:r>
            <a:r>
              <a:rPr lang="nl-BE" b="1" dirty="0" err="1"/>
              <a:t>schoolexterne</a:t>
            </a:r>
            <a:r>
              <a:rPr lang="nl-BE" b="1" dirty="0"/>
              <a:t> interventie</a:t>
            </a:r>
            <a:endParaRPr lang="nl-BE" dirty="0"/>
          </a:p>
          <a:p>
            <a:pPr lvl="1">
              <a:lnSpc>
                <a:spcPct val="120000"/>
              </a:lnSpc>
            </a:pPr>
            <a:r>
              <a:rPr lang="nl-BE" dirty="0"/>
              <a:t>Ondersteunt kinderen en/of jongeren (en eventueel de leerkrachten die deze kinderen en jongeren ondersteunen) die de binding met school (dreigen te) verliezen en zo een grote kans maken om vroegtijdig de school te verlaten zonder kwalificatie</a:t>
            </a:r>
          </a:p>
          <a:p>
            <a:pPr lvl="1">
              <a:lnSpc>
                <a:spcPct val="120000"/>
              </a:lnSpc>
            </a:pPr>
            <a:r>
              <a:rPr lang="nl-BE" dirty="0"/>
              <a:t>Kan doorgaan op school of buiten de school </a:t>
            </a:r>
          </a:p>
          <a:p>
            <a:pPr marL="457200" lvl="1" indent="0">
              <a:buNone/>
            </a:pPr>
            <a:endParaRPr lang="nl-BE" dirty="0"/>
          </a:p>
          <a:p>
            <a:r>
              <a:rPr lang="nl-BE" dirty="0"/>
              <a:t>Verschillende </a:t>
            </a:r>
            <a:r>
              <a:rPr lang="nl-BE" dirty="0" err="1"/>
              <a:t>schoolexterne</a:t>
            </a:r>
            <a:r>
              <a:rPr lang="nl-BE" dirty="0"/>
              <a:t> interventies</a:t>
            </a:r>
            <a:endParaRPr lang="nl-NL" dirty="0"/>
          </a:p>
          <a:p>
            <a:pPr lvl="1"/>
            <a:r>
              <a:rPr lang="nl-NL" dirty="0"/>
              <a:t>NAFT </a:t>
            </a:r>
          </a:p>
          <a:p>
            <a:pPr lvl="2"/>
            <a:r>
              <a:rPr lang="nl-NL" sz="2100" dirty="0"/>
              <a:t>Naadloze Flexibele Trajecten Onderwijs – Welzijn </a:t>
            </a:r>
          </a:p>
          <a:p>
            <a:pPr lvl="2"/>
            <a:r>
              <a:rPr lang="nl-NL" sz="2100" dirty="0"/>
              <a:t>Door de overheid (welzijn) + sommige steden gefinancierd</a:t>
            </a:r>
          </a:p>
          <a:p>
            <a:pPr lvl="1"/>
            <a:r>
              <a:rPr lang="nl-BE" dirty="0"/>
              <a:t>Ander </a:t>
            </a:r>
            <a:r>
              <a:rPr lang="nl-BE" dirty="0" err="1"/>
              <a:t>schoolexterne</a:t>
            </a:r>
            <a:r>
              <a:rPr lang="nl-BE" dirty="0"/>
              <a:t> interventies die onder het Meldpunt vallen</a:t>
            </a:r>
          </a:p>
          <a:p>
            <a:pPr lvl="2"/>
            <a:r>
              <a:rPr lang="nl-BE" sz="2100" dirty="0"/>
              <a:t>Vanuit Jeugdhulp</a:t>
            </a:r>
          </a:p>
          <a:p>
            <a:pPr lvl="2"/>
            <a:r>
              <a:rPr lang="nl-BE" sz="2100" dirty="0"/>
              <a:t>Andere</a:t>
            </a:r>
          </a:p>
          <a:p>
            <a:pPr lvl="1"/>
            <a:r>
              <a:rPr lang="nl-BE" dirty="0"/>
              <a:t>Ander aanbod</a:t>
            </a:r>
          </a:p>
          <a:p>
            <a:pPr lvl="2"/>
            <a:r>
              <a:rPr lang="nl-BE" sz="2100" dirty="0"/>
              <a:t>Zorgboerderijen met extra begeleiding</a:t>
            </a:r>
          </a:p>
          <a:p>
            <a:pPr lvl="2"/>
            <a:r>
              <a:rPr lang="nl-BE" sz="2100" dirty="0"/>
              <a:t>Steunpunt Groene Zorg</a:t>
            </a:r>
          </a:p>
        </p:txBody>
      </p:sp>
    </p:spTree>
    <p:extLst>
      <p:ext uri="{BB962C8B-B14F-4D97-AF65-F5344CB8AC3E}">
        <p14:creationId xmlns:p14="http://schemas.microsoft.com/office/powerpoint/2010/main" val="389752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p:txBody>
          <a:bodyPr/>
          <a:lstStyle/>
          <a:p>
            <a:r>
              <a:rPr lang="nl-BE" dirty="0">
                <a:solidFill>
                  <a:srgbClr val="2887C7"/>
                </a:solidFill>
              </a:rPr>
              <a:t>Aanmeldingen Meldpunt SI</a:t>
            </a:r>
          </a:p>
        </p:txBody>
      </p:sp>
      <p:pic>
        <p:nvPicPr>
          <p:cNvPr id="4" name="Tijdelijke aanduiding voor inhoud 3"/>
          <p:cNvPicPr>
            <a:picLocks noGrp="1" noChangeAspect="1"/>
          </p:cNvPicPr>
          <p:nvPr>
            <p:ph idx="1"/>
          </p:nvPr>
        </p:nvPicPr>
        <p:blipFill>
          <a:blip r:embed="rId4"/>
          <a:stretch>
            <a:fillRect/>
          </a:stretch>
        </p:blipFill>
        <p:spPr>
          <a:xfrm>
            <a:off x="653144" y="1390436"/>
            <a:ext cx="8479796" cy="4954381"/>
          </a:xfrm>
          <a:prstGeom prst="rect">
            <a:avLst/>
          </a:prstGeom>
        </p:spPr>
      </p:pic>
    </p:spTree>
    <p:extLst>
      <p:ext uri="{BB962C8B-B14F-4D97-AF65-F5344CB8AC3E}">
        <p14:creationId xmlns:p14="http://schemas.microsoft.com/office/powerpoint/2010/main" val="1393956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p:txBody>
          <a:bodyPr/>
          <a:lstStyle/>
          <a:p>
            <a:r>
              <a:rPr lang="nl-NL" dirty="0">
                <a:solidFill>
                  <a:srgbClr val="2887C7"/>
                </a:solidFill>
              </a:rPr>
              <a:t> Meldpunt SI  </a:t>
            </a:r>
            <a:endParaRPr lang="nl-BE" dirty="0">
              <a:solidFill>
                <a:srgbClr val="2887C7"/>
              </a:solidFill>
            </a:endParaRPr>
          </a:p>
        </p:txBody>
      </p:sp>
      <p:sp>
        <p:nvSpPr>
          <p:cNvPr id="3" name="Tijdelijke aanduiding voor inhoud 2">
            <a:extLst>
              <a:ext uri="{FF2B5EF4-FFF2-40B4-BE49-F238E27FC236}">
                <a16:creationId xmlns:a16="http://schemas.microsoft.com/office/drawing/2014/main" id="{6A32333D-AC87-4278-9589-C0CA5AB0917A}"/>
              </a:ext>
            </a:extLst>
          </p:cNvPr>
          <p:cNvSpPr>
            <a:spLocks noGrp="1"/>
          </p:cNvSpPr>
          <p:nvPr>
            <p:ph idx="1"/>
          </p:nvPr>
        </p:nvSpPr>
        <p:spPr>
          <a:xfrm>
            <a:off x="838200" y="1540042"/>
            <a:ext cx="10515600" cy="4636921"/>
          </a:xfrm>
        </p:spPr>
        <p:txBody>
          <a:bodyPr>
            <a:normAutofit/>
          </a:bodyPr>
          <a:lstStyle/>
          <a:p>
            <a:r>
              <a:rPr lang="nl-NL" dirty="0"/>
              <a:t>Schoolexterne interventies </a:t>
            </a:r>
          </a:p>
          <a:p>
            <a:pPr lvl="1"/>
            <a:r>
              <a:rPr lang="nl-NL" dirty="0"/>
              <a:t>Aanmelding via het meldpunt SI</a:t>
            </a:r>
          </a:p>
          <a:p>
            <a:pPr lvl="1"/>
            <a:endParaRPr lang="nl-NL" dirty="0"/>
          </a:p>
          <a:p>
            <a:endParaRPr lang="nl-NL" dirty="0"/>
          </a:p>
          <a:p>
            <a:endParaRPr lang="nl-NL" dirty="0"/>
          </a:p>
          <a:p>
            <a:pPr marL="0" indent="0">
              <a:buNone/>
            </a:pPr>
            <a:endParaRPr lang="nl-NL" dirty="0"/>
          </a:p>
          <a:p>
            <a:r>
              <a:rPr lang="nl-NL" dirty="0"/>
              <a:t>Anderen niet via meldpunt</a:t>
            </a:r>
          </a:p>
          <a:p>
            <a:pPr lvl="1"/>
            <a:r>
              <a:rPr lang="nl-NL" dirty="0"/>
              <a:t>waar jongeren naartoe kunnen gaan tijdens een traject </a:t>
            </a:r>
            <a:r>
              <a:rPr lang="nl-NL" dirty="0" err="1"/>
              <a:t>schoolexterne</a:t>
            </a:r>
            <a:r>
              <a:rPr lang="nl-NL" dirty="0"/>
              <a:t> interventies. </a:t>
            </a:r>
          </a:p>
          <a:p>
            <a:pPr lvl="1"/>
            <a:r>
              <a:rPr lang="nl-NL" dirty="0"/>
              <a:t>Zie infofiches: hoe aanmelden om gebruik te maken van deze initiatieven </a:t>
            </a:r>
          </a:p>
        </p:txBody>
      </p:sp>
      <p:graphicFrame>
        <p:nvGraphicFramePr>
          <p:cNvPr id="4" name="Tabel 4">
            <a:extLst>
              <a:ext uri="{FF2B5EF4-FFF2-40B4-BE49-F238E27FC236}">
                <a16:creationId xmlns:a16="http://schemas.microsoft.com/office/drawing/2014/main" id="{4FF572F0-13B9-4591-966E-0C292D12537A}"/>
              </a:ext>
            </a:extLst>
          </p:cNvPr>
          <p:cNvGraphicFramePr>
            <a:graphicFrameLocks noGrp="1"/>
          </p:cNvGraphicFramePr>
          <p:nvPr>
            <p:extLst>
              <p:ext uri="{D42A27DB-BD31-4B8C-83A1-F6EECF244321}">
                <p14:modId xmlns:p14="http://schemas.microsoft.com/office/powerpoint/2010/main" val="1739590864"/>
              </p:ext>
            </p:extLst>
          </p:nvPr>
        </p:nvGraphicFramePr>
        <p:xfrm>
          <a:off x="1117600" y="2512060"/>
          <a:ext cx="8128000" cy="15595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580108864"/>
                    </a:ext>
                  </a:extLst>
                </a:gridCol>
                <a:gridCol w="4064000">
                  <a:extLst>
                    <a:ext uri="{9D8B030D-6E8A-4147-A177-3AD203B41FA5}">
                      <a16:colId xmlns:a16="http://schemas.microsoft.com/office/drawing/2014/main" val="2125113486"/>
                    </a:ext>
                  </a:extLst>
                </a:gridCol>
              </a:tblGrid>
              <a:tr h="370840">
                <a:tc>
                  <a:txBody>
                    <a:bodyPr/>
                    <a:lstStyle/>
                    <a:p>
                      <a:r>
                        <a:rPr lang="nl-NL" dirty="0"/>
                        <a:t>Regio Asse – Halle - Vilvoorde</a:t>
                      </a:r>
                      <a:endParaRPr lang="nl-BE" dirty="0"/>
                    </a:p>
                  </a:txBody>
                  <a:tcPr/>
                </a:tc>
                <a:tc>
                  <a:txBody>
                    <a:bodyPr/>
                    <a:lstStyle/>
                    <a:p>
                      <a:r>
                        <a:rPr lang="nl-NL" dirty="0"/>
                        <a:t> Regio Vlaams-Brabant-Oost </a:t>
                      </a:r>
                      <a:endParaRPr lang="nl-BE" dirty="0"/>
                    </a:p>
                  </a:txBody>
                  <a:tcPr/>
                </a:tc>
                <a:extLst>
                  <a:ext uri="{0D108BD9-81ED-4DB2-BD59-A6C34878D82A}">
                    <a16:rowId xmlns:a16="http://schemas.microsoft.com/office/drawing/2014/main" val="1608147899"/>
                  </a:ext>
                </a:extLst>
              </a:tr>
              <a:tr h="370840">
                <a:tc>
                  <a:txBody>
                    <a:bodyPr/>
                    <a:lstStyle/>
                    <a:p>
                      <a:r>
                        <a:rPr lang="nl-NL" dirty="0"/>
                        <a:t>NAFT (ook leerrecht) </a:t>
                      </a:r>
                    </a:p>
                    <a:p>
                      <a:r>
                        <a:rPr lang="nl-NL" dirty="0"/>
                        <a:t>Try-Out </a:t>
                      </a:r>
                    </a:p>
                    <a:p>
                      <a:r>
                        <a:rPr lang="nl-NL" dirty="0"/>
                        <a:t>Wereld van Indra</a:t>
                      </a:r>
                    </a:p>
                    <a:p>
                      <a:r>
                        <a:rPr lang="nl-NL" dirty="0"/>
                        <a:t>P.L.E.K!</a:t>
                      </a:r>
                      <a:endParaRPr lang="nl-BE" dirty="0"/>
                    </a:p>
                  </a:txBody>
                  <a:tcPr/>
                </a:tc>
                <a:tc>
                  <a:txBody>
                    <a:bodyPr/>
                    <a:lstStyle/>
                    <a:p>
                      <a:r>
                        <a:rPr lang="nl-NL" dirty="0"/>
                        <a:t>NAFT (ook leerrecht)</a:t>
                      </a:r>
                    </a:p>
                    <a:p>
                      <a:r>
                        <a:rPr lang="nl-NL" dirty="0" err="1"/>
                        <a:t>Reisburo</a:t>
                      </a:r>
                      <a:r>
                        <a:rPr lang="nl-NL" dirty="0"/>
                        <a:t>/</a:t>
                      </a:r>
                      <a:r>
                        <a:rPr lang="nl-NL" dirty="0" err="1"/>
                        <a:t>Roulot</a:t>
                      </a:r>
                      <a:endParaRPr lang="nl-NL" dirty="0"/>
                    </a:p>
                    <a:p>
                      <a:r>
                        <a:rPr lang="nl-NL" dirty="0"/>
                        <a:t>Alba </a:t>
                      </a:r>
                      <a:r>
                        <a:rPr lang="nl-NL" dirty="0" err="1"/>
                        <a:t>Biez</a:t>
                      </a:r>
                      <a:endParaRPr lang="nl-NL" dirty="0"/>
                    </a:p>
                    <a:p>
                      <a:r>
                        <a:rPr lang="nl-NL" dirty="0" err="1"/>
                        <a:t>TaKO</a:t>
                      </a:r>
                      <a:endParaRPr lang="nl-BE" dirty="0"/>
                    </a:p>
                  </a:txBody>
                  <a:tcPr/>
                </a:tc>
                <a:extLst>
                  <a:ext uri="{0D108BD9-81ED-4DB2-BD59-A6C34878D82A}">
                    <a16:rowId xmlns:a16="http://schemas.microsoft.com/office/drawing/2014/main" val="618284132"/>
                  </a:ext>
                </a:extLst>
              </a:tr>
            </a:tbl>
          </a:graphicData>
        </a:graphic>
      </p:graphicFrame>
    </p:spTree>
    <p:extLst>
      <p:ext uri="{BB962C8B-B14F-4D97-AF65-F5344CB8AC3E}">
        <p14:creationId xmlns:p14="http://schemas.microsoft.com/office/powerpoint/2010/main" val="929927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733AD-60E8-429D-90AC-76609B5C0F55}"/>
              </a:ext>
            </a:extLst>
          </p:cNvPr>
          <p:cNvSpPr>
            <a:spLocks noGrp="1"/>
          </p:cNvSpPr>
          <p:nvPr>
            <p:ph type="title"/>
          </p:nvPr>
        </p:nvSpPr>
        <p:spPr/>
        <p:txBody>
          <a:bodyPr/>
          <a:lstStyle/>
          <a:p>
            <a:r>
              <a:rPr lang="nl-NL" dirty="0">
                <a:solidFill>
                  <a:srgbClr val="2887C7"/>
                </a:solidFill>
              </a:rPr>
              <a:t>Landschapsoverzicht VBO </a:t>
            </a:r>
            <a:endParaRPr lang="nl-BE" dirty="0">
              <a:solidFill>
                <a:srgbClr val="2887C7"/>
              </a:solidFill>
            </a:endParaRPr>
          </a:p>
        </p:txBody>
      </p:sp>
      <p:pic>
        <p:nvPicPr>
          <p:cNvPr id="7" name="Tijdelijke aanduiding voor inhoud 6" descr="Afbeelding met tafel&#10;&#10;Automatisch gegenereerde beschrijving">
            <a:extLst>
              <a:ext uri="{FF2B5EF4-FFF2-40B4-BE49-F238E27FC236}">
                <a16:creationId xmlns:a16="http://schemas.microsoft.com/office/drawing/2014/main" id="{82661AB1-36DE-C559-3BB5-271073BF438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22983" y="1590260"/>
            <a:ext cx="11346033" cy="4611757"/>
          </a:xfrm>
        </p:spPr>
      </p:pic>
    </p:spTree>
    <p:extLst>
      <p:ext uri="{BB962C8B-B14F-4D97-AF65-F5344CB8AC3E}">
        <p14:creationId xmlns:p14="http://schemas.microsoft.com/office/powerpoint/2010/main" val="1561890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7733AD-60E8-429D-90AC-76609B5C0F55}"/>
              </a:ext>
            </a:extLst>
          </p:cNvPr>
          <p:cNvSpPr>
            <a:spLocks noGrp="1"/>
          </p:cNvSpPr>
          <p:nvPr>
            <p:ph type="title"/>
          </p:nvPr>
        </p:nvSpPr>
        <p:spPr/>
        <p:txBody>
          <a:bodyPr/>
          <a:lstStyle/>
          <a:p>
            <a:r>
              <a:rPr lang="nl-NL" dirty="0">
                <a:solidFill>
                  <a:srgbClr val="2887C7"/>
                </a:solidFill>
              </a:rPr>
              <a:t>Landschapsoverzicht AHV </a:t>
            </a:r>
            <a:endParaRPr lang="nl-BE" dirty="0">
              <a:solidFill>
                <a:srgbClr val="2887C7"/>
              </a:solidFill>
            </a:endParaRPr>
          </a:p>
        </p:txBody>
      </p:sp>
      <p:pic>
        <p:nvPicPr>
          <p:cNvPr id="7" name="Tijdelijke aanduiding voor inhoud 6" descr="Afbeelding met tafel&#10;&#10;Automatisch gegenereerde beschrijving">
            <a:extLst>
              <a:ext uri="{FF2B5EF4-FFF2-40B4-BE49-F238E27FC236}">
                <a16:creationId xmlns:a16="http://schemas.microsoft.com/office/drawing/2014/main" id="{87498469-EAB6-33FC-9FF5-26FFEB7F824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30041" y="1690689"/>
            <a:ext cx="11159960" cy="4551086"/>
          </a:xfrm>
        </p:spPr>
      </p:pic>
    </p:spTree>
    <p:extLst>
      <p:ext uri="{BB962C8B-B14F-4D97-AF65-F5344CB8AC3E}">
        <p14:creationId xmlns:p14="http://schemas.microsoft.com/office/powerpoint/2010/main" val="4052474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65000"/>
            <a:lum/>
          </a:blip>
          <a:srcRect/>
          <a:stretch>
            <a:fillRect l="75000" r="-25000" b="-50000"/>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93B71-AB9D-450D-A7D2-026B47D34A1C}"/>
              </a:ext>
            </a:extLst>
          </p:cNvPr>
          <p:cNvSpPr>
            <a:spLocks noGrp="1"/>
          </p:cNvSpPr>
          <p:nvPr>
            <p:ph type="title"/>
          </p:nvPr>
        </p:nvSpPr>
        <p:spPr/>
        <p:txBody>
          <a:bodyPr/>
          <a:lstStyle/>
          <a:p>
            <a:r>
              <a:rPr lang="nl-NL" dirty="0">
                <a:solidFill>
                  <a:srgbClr val="2887C7"/>
                </a:solidFill>
              </a:rPr>
              <a:t> rol CLB</a:t>
            </a:r>
            <a:endParaRPr lang="nl-BE" dirty="0">
              <a:solidFill>
                <a:srgbClr val="2887C7"/>
              </a:solidFill>
            </a:endParaRPr>
          </a:p>
        </p:txBody>
      </p:sp>
      <p:sp>
        <p:nvSpPr>
          <p:cNvPr id="3" name="Tijdelijke aanduiding voor inhoud 2">
            <a:extLst>
              <a:ext uri="{FF2B5EF4-FFF2-40B4-BE49-F238E27FC236}">
                <a16:creationId xmlns:a16="http://schemas.microsoft.com/office/drawing/2014/main" id="{6A32333D-AC87-4278-9589-C0CA5AB0917A}"/>
              </a:ext>
            </a:extLst>
          </p:cNvPr>
          <p:cNvSpPr>
            <a:spLocks noGrp="1"/>
          </p:cNvSpPr>
          <p:nvPr>
            <p:ph idx="1"/>
          </p:nvPr>
        </p:nvSpPr>
        <p:spPr>
          <a:xfrm>
            <a:off x="838200" y="1540042"/>
            <a:ext cx="10515600" cy="4636921"/>
          </a:xfrm>
        </p:spPr>
        <p:txBody>
          <a:bodyPr>
            <a:normAutofit/>
          </a:bodyPr>
          <a:lstStyle/>
          <a:p>
            <a:pPr marL="0" indent="0">
              <a:buNone/>
            </a:pPr>
            <a:r>
              <a:rPr lang="nl-NL" sz="3200" dirty="0"/>
              <a:t>Wanneer beroep doen op een </a:t>
            </a:r>
            <a:r>
              <a:rPr lang="nl-NL" sz="3200" dirty="0" err="1"/>
              <a:t>schoolexterne</a:t>
            </a:r>
            <a:r>
              <a:rPr lang="nl-NL" sz="3200" dirty="0"/>
              <a:t> interventies?</a:t>
            </a:r>
          </a:p>
          <a:p>
            <a:pPr lvl="1" fontAlgn="base"/>
            <a:r>
              <a:rPr lang="nl-BE" sz="2800" dirty="0"/>
              <a:t>Zie stappenplan aanmelden NAFT en andere </a:t>
            </a:r>
            <a:r>
              <a:rPr lang="nl-BE" sz="2800" dirty="0" err="1"/>
              <a:t>schoolexterne</a:t>
            </a:r>
            <a:r>
              <a:rPr lang="nl-BE" sz="2800" dirty="0"/>
              <a:t> interventie (downloads op website meldpunt)</a:t>
            </a:r>
            <a:endParaRPr lang="nl-BE" sz="1800" dirty="0"/>
          </a:p>
          <a:p>
            <a:pPr lvl="1" fontAlgn="base"/>
            <a:r>
              <a:rPr lang="nl-BE" sz="2800" dirty="0"/>
              <a:t>Zorgcontinuüm: Uitbreiding van zorg</a:t>
            </a:r>
            <a:endParaRPr lang="nl-BE" sz="1800" dirty="0"/>
          </a:p>
          <a:p>
            <a:pPr lvl="1" fontAlgn="base"/>
            <a:r>
              <a:rPr lang="nl-BE" sz="2800" dirty="0"/>
              <a:t>Draaischijffunctie CLB</a:t>
            </a:r>
          </a:p>
          <a:p>
            <a:pPr lvl="2" fontAlgn="base"/>
            <a:r>
              <a:rPr lang="nl-BE" sz="2400" dirty="0"/>
              <a:t>NAFT: enkel CLB kan aanmelden</a:t>
            </a:r>
          </a:p>
          <a:p>
            <a:pPr lvl="2" fontAlgn="base"/>
            <a:r>
              <a:rPr lang="nl-BE" sz="2400" dirty="0"/>
              <a:t>Andere </a:t>
            </a:r>
            <a:r>
              <a:rPr lang="nl-BE" sz="2400" dirty="0" err="1"/>
              <a:t>schoolexterne</a:t>
            </a:r>
            <a:r>
              <a:rPr lang="nl-BE" sz="2400" dirty="0"/>
              <a:t> interventies: in uitzonderlijke omstandigheden kan een voorziening aanmelden (steeds in overleg met school en CLB)</a:t>
            </a:r>
          </a:p>
        </p:txBody>
      </p:sp>
    </p:spTree>
    <p:extLst>
      <p:ext uri="{BB962C8B-B14F-4D97-AF65-F5344CB8AC3E}">
        <p14:creationId xmlns:p14="http://schemas.microsoft.com/office/powerpoint/2010/main" val="3438631592"/>
      </p:ext>
    </p:extLst>
  </p:cSld>
  <p:clrMapOvr>
    <a:masterClrMapping/>
  </p:clrMapOvr>
</p:sld>
</file>

<file path=ppt/theme/theme1.xml><?xml version="1.0" encoding="utf-8"?>
<a:theme xmlns:a="http://schemas.openxmlformats.org/drawingml/2006/main" name="Kantoorthema">
  <a:themeElements>
    <a:clrScheme name="Aangepast 2">
      <a:dk1>
        <a:srgbClr val="58595B"/>
      </a:dk1>
      <a:lt1>
        <a:sysClr val="window" lastClr="FFFFFF"/>
      </a:lt1>
      <a:dk2>
        <a:srgbClr val="58595B"/>
      </a:dk2>
      <a:lt2>
        <a:srgbClr val="E7E6E6"/>
      </a:lt2>
      <a:accent1>
        <a:srgbClr val="2887C7"/>
      </a:accent1>
      <a:accent2>
        <a:srgbClr val="A7A9AC"/>
      </a:accent2>
      <a:accent3>
        <a:srgbClr val="58595B"/>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994</Words>
  <Application>Microsoft Office PowerPoint</Application>
  <PresentationFormat>Breedbeeld</PresentationFormat>
  <Paragraphs>157</Paragraphs>
  <Slides>12</Slides>
  <Notes>12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Arial</vt:lpstr>
      <vt:lpstr>Calibri</vt:lpstr>
      <vt:lpstr>Calibri Light</vt:lpstr>
      <vt:lpstr>Wingdings</vt:lpstr>
      <vt:lpstr>Kantoorthema</vt:lpstr>
      <vt:lpstr>Infomoment schoolextern aanbod Provincie Vlaams-Brabant </vt:lpstr>
      <vt:lpstr>Provinciaal Netwerk Samen tegen Schooluitval </vt:lpstr>
      <vt:lpstr>Provinciaal Netwerk Samen tegen Schooluitval </vt:lpstr>
      <vt:lpstr>Verschillende schoolexterne interventies</vt:lpstr>
      <vt:lpstr>Aanmeldingen Meldpunt SI</vt:lpstr>
      <vt:lpstr> Meldpunt SI  </vt:lpstr>
      <vt:lpstr>Landschapsoverzicht VBO </vt:lpstr>
      <vt:lpstr>Landschapsoverzicht AHV </vt:lpstr>
      <vt:lpstr> rol CLB</vt:lpstr>
      <vt:lpstr>  Hoe aanmelden? </vt:lpstr>
      <vt:lpstr>Werkgroep Recht Op Leren</vt:lpstr>
      <vt:lpstr>Infomoment verdeling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Infomoment schoolextern aanbod</dc:title>
  <dc:creator>Meldpunt Schoolexterne Interventies</dc:creator>
  <cp:lastModifiedBy>Tessa Maes</cp:lastModifiedBy>
  <cp:revision>29</cp:revision>
  <dcterms:created xsi:type="dcterms:W3CDTF">2020-06-17T08:03:53Z</dcterms:created>
  <dcterms:modified xsi:type="dcterms:W3CDTF">2022-10-11T07:23:55Z</dcterms:modified>
</cp:coreProperties>
</file>