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25" r:id="rId6"/>
    <p:sldId id="312" r:id="rId7"/>
    <p:sldId id="326" r:id="rId8"/>
    <p:sldId id="306" r:id="rId9"/>
    <p:sldId id="303" r:id="rId10"/>
    <p:sldId id="304" r:id="rId11"/>
    <p:sldId id="276" r:id="rId12"/>
    <p:sldId id="284" r:id="rId13"/>
    <p:sldId id="323" r:id="rId14"/>
    <p:sldId id="336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4B0D56-A9D5-13C5-C959-1A017C26422E}" name="Arnoldine PETERS" initials="AP" userId="S::arnoldine.peters@cvovolt.be::888905a0-f319-4427-9438-8f93f515611c" providerId="AD"/>
  <p188:author id="{13A71BC9-DFE9-4EA0-2DD2-03DE042916F4}" name="Ilse ARENS" initials="IA" userId="S::ilse.arens@cvovolt.be::b4d95a2f-10a4-4487-b58d-b69c959d3a4e" providerId="AD"/>
  <p188:author id="{B2E5E1F7-386F-B0C8-7321-3A1338BAEA65}" name="Dieter WAEYENBERGH" initials="DW" userId="S::dieter.waeyenbergh@cvovolt.be::b2a3a4e1-9a50-49a6-a9b7-75247eae0e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64230-BF80-04F5-2E63-23CD649DE4A9}" v="45" dt="2024-10-10T17:38:41.969"/>
    <p1510:client id="{AD3BC700-3D44-D682-56EC-0149DB3C853F}" v="184" dt="2024-10-10T18:19:51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 WAEYENBERGH" userId="S::dieter.waeyenbergh@cvovolt.be::b2a3a4e1-9a50-49a6-a9b7-75247eae0ec4" providerId="AD" clId="Web-{AD3BC700-3D44-D682-56EC-0149DB3C853F}"/>
    <pc:docChg chg="addSld delSld modSld">
      <pc:chgData name="Dieter WAEYENBERGH" userId="S::dieter.waeyenbergh@cvovolt.be::b2a3a4e1-9a50-49a6-a9b7-75247eae0ec4" providerId="AD" clId="Web-{AD3BC700-3D44-D682-56EC-0149DB3C853F}" dt="2024-10-10T18:19:01.370" v="159"/>
      <pc:docMkLst>
        <pc:docMk/>
      </pc:docMkLst>
      <pc:sldChg chg="modSp">
        <pc:chgData name="Dieter WAEYENBERGH" userId="S::dieter.waeyenbergh@cvovolt.be::b2a3a4e1-9a50-49a6-a9b7-75247eae0ec4" providerId="AD" clId="Web-{AD3BC700-3D44-D682-56EC-0149DB3C853F}" dt="2024-10-10T18:09:23.256" v="75" actId="14100"/>
        <pc:sldMkLst>
          <pc:docMk/>
          <pc:sldMk cId="478571247" sldId="256"/>
        </pc:sldMkLst>
        <pc:spChg chg="mod">
          <ac:chgData name="Dieter WAEYENBERGH" userId="S::dieter.waeyenbergh@cvovolt.be::b2a3a4e1-9a50-49a6-a9b7-75247eae0ec4" providerId="AD" clId="Web-{AD3BC700-3D44-D682-56EC-0149DB3C853F}" dt="2024-10-10T18:08:09.207" v="67" actId="14100"/>
          <ac:spMkLst>
            <pc:docMk/>
            <pc:sldMk cId="478571247" sldId="256"/>
            <ac:spMk id="2" creationId="{00000000-0000-0000-0000-000000000000}"/>
          </ac:spMkLst>
        </pc:spChg>
        <pc:spChg chg="mod">
          <ac:chgData name="Dieter WAEYENBERGH" userId="S::dieter.waeyenbergh@cvovolt.be::b2a3a4e1-9a50-49a6-a9b7-75247eae0ec4" providerId="AD" clId="Web-{AD3BC700-3D44-D682-56EC-0149DB3C853F}" dt="2024-10-10T18:07:40.737" v="63" actId="20577"/>
          <ac:spMkLst>
            <pc:docMk/>
            <pc:sldMk cId="478571247" sldId="256"/>
            <ac:spMk id="4" creationId="{BB934CE4-D708-4E3E-A208-109DBEC932B7}"/>
          </ac:spMkLst>
        </pc:spChg>
        <pc:picChg chg="mod modCrop">
          <ac:chgData name="Dieter WAEYENBERGH" userId="S::dieter.waeyenbergh@cvovolt.be::b2a3a4e1-9a50-49a6-a9b7-75247eae0ec4" providerId="AD" clId="Web-{AD3BC700-3D44-D682-56EC-0149DB3C853F}" dt="2024-10-10T18:09:23.256" v="75" actId="14100"/>
          <ac:picMkLst>
            <pc:docMk/>
            <pc:sldMk cId="478571247" sldId="256"/>
            <ac:picMk id="5" creationId="{227A0113-A1DB-4252-A023-2B096A2BE2E3}"/>
          </ac:picMkLst>
        </pc:picChg>
      </pc:sldChg>
      <pc:sldChg chg="modSp">
        <pc:chgData name="Dieter WAEYENBERGH" userId="S::dieter.waeyenbergh@cvovolt.be::b2a3a4e1-9a50-49a6-a9b7-75247eae0ec4" providerId="AD" clId="Web-{AD3BC700-3D44-D682-56EC-0149DB3C853F}" dt="2024-10-10T18:14:46.892" v="146" actId="20577"/>
        <pc:sldMkLst>
          <pc:docMk/>
          <pc:sldMk cId="4014796216" sldId="276"/>
        </pc:sldMkLst>
        <pc:spChg chg="mod">
          <ac:chgData name="Dieter WAEYENBERGH" userId="S::dieter.waeyenbergh@cvovolt.be::b2a3a4e1-9a50-49a6-a9b7-75247eae0ec4" providerId="AD" clId="Web-{AD3BC700-3D44-D682-56EC-0149DB3C853F}" dt="2024-10-10T18:14:46.892" v="146" actId="20577"/>
          <ac:spMkLst>
            <pc:docMk/>
            <pc:sldMk cId="4014796216" sldId="276"/>
            <ac:spMk id="3" creationId="{960EDC3A-B8B8-45A1-BD12-136CDC97A629}"/>
          </ac:spMkLst>
        </pc:spChg>
      </pc:sldChg>
      <pc:sldChg chg="del">
        <pc:chgData name="Dieter WAEYENBERGH" userId="S::dieter.waeyenbergh@cvovolt.be::b2a3a4e1-9a50-49a6-a9b7-75247eae0ec4" providerId="AD" clId="Web-{AD3BC700-3D44-D682-56EC-0149DB3C853F}" dt="2024-10-10T18:11:56.636" v="102"/>
        <pc:sldMkLst>
          <pc:docMk/>
          <pc:sldMk cId="1274994622" sldId="279"/>
        </pc:sldMkLst>
      </pc:sldChg>
      <pc:sldChg chg="modSp">
        <pc:chgData name="Dieter WAEYENBERGH" userId="S::dieter.waeyenbergh@cvovolt.be::b2a3a4e1-9a50-49a6-a9b7-75247eae0ec4" providerId="AD" clId="Web-{AD3BC700-3D44-D682-56EC-0149DB3C853F}" dt="2024-10-10T18:18:44.166" v="158" actId="1076"/>
        <pc:sldMkLst>
          <pc:docMk/>
          <pc:sldMk cId="2107558108" sldId="284"/>
        </pc:sldMkLst>
        <pc:spChg chg="mod">
          <ac:chgData name="Dieter WAEYENBERGH" userId="S::dieter.waeyenbergh@cvovolt.be::b2a3a4e1-9a50-49a6-a9b7-75247eae0ec4" providerId="AD" clId="Web-{AD3BC700-3D44-D682-56EC-0149DB3C853F}" dt="2024-10-10T18:18:44.166" v="158" actId="1076"/>
          <ac:spMkLst>
            <pc:docMk/>
            <pc:sldMk cId="2107558108" sldId="284"/>
            <ac:spMk id="2" creationId="{E4332925-120C-4CA8-AA36-8D44931B3610}"/>
          </ac:spMkLst>
        </pc:spChg>
        <pc:spChg chg="mod">
          <ac:chgData name="Dieter WAEYENBERGH" userId="S::dieter.waeyenbergh@cvovolt.be::b2a3a4e1-9a50-49a6-a9b7-75247eae0ec4" providerId="AD" clId="Web-{AD3BC700-3D44-D682-56EC-0149DB3C853F}" dt="2024-10-10T18:15:39.363" v="151" actId="20577"/>
          <ac:spMkLst>
            <pc:docMk/>
            <pc:sldMk cId="2107558108" sldId="284"/>
            <ac:spMk id="3" creationId="{960EDC3A-B8B8-45A1-BD12-136CDC97A629}"/>
          </ac:spMkLst>
        </pc:spChg>
      </pc:sldChg>
      <pc:sldChg chg="del">
        <pc:chgData name="Dieter WAEYENBERGH" userId="S::dieter.waeyenbergh@cvovolt.be::b2a3a4e1-9a50-49a6-a9b7-75247eae0ec4" providerId="AD" clId="Web-{AD3BC700-3D44-D682-56EC-0149DB3C853F}" dt="2024-10-10T17:59:22.703" v="32"/>
        <pc:sldMkLst>
          <pc:docMk/>
          <pc:sldMk cId="609590327" sldId="294"/>
        </pc:sldMkLst>
      </pc:sldChg>
      <pc:sldChg chg="modSp del">
        <pc:chgData name="Dieter WAEYENBERGH" userId="S::dieter.waeyenbergh@cvovolt.be::b2a3a4e1-9a50-49a6-a9b7-75247eae0ec4" providerId="AD" clId="Web-{AD3BC700-3D44-D682-56EC-0149DB3C853F}" dt="2024-10-10T18:15:51.785" v="152"/>
        <pc:sldMkLst>
          <pc:docMk/>
          <pc:sldMk cId="4250084970" sldId="295"/>
        </pc:sldMkLst>
        <pc:spChg chg="mod">
          <ac:chgData name="Dieter WAEYENBERGH" userId="S::dieter.waeyenbergh@cvovolt.be::b2a3a4e1-9a50-49a6-a9b7-75247eae0ec4" providerId="AD" clId="Web-{AD3BC700-3D44-D682-56EC-0149DB3C853F}" dt="2024-10-10T18:03:58.478" v="44" actId="20577"/>
          <ac:spMkLst>
            <pc:docMk/>
            <pc:sldMk cId="4250084970" sldId="295"/>
            <ac:spMk id="3" creationId="{960EDC3A-B8B8-45A1-BD12-136CDC97A629}"/>
          </ac:spMkLst>
        </pc:spChg>
      </pc:sldChg>
      <pc:sldChg chg="modSp">
        <pc:chgData name="Dieter WAEYENBERGH" userId="S::dieter.waeyenbergh@cvovolt.be::b2a3a4e1-9a50-49a6-a9b7-75247eae0ec4" providerId="AD" clId="Web-{AD3BC700-3D44-D682-56EC-0149DB3C853F}" dt="2024-10-10T18:14:13.203" v="134" actId="20577"/>
        <pc:sldMkLst>
          <pc:docMk/>
          <pc:sldMk cId="3676603893" sldId="304"/>
        </pc:sldMkLst>
        <pc:spChg chg="mod">
          <ac:chgData name="Dieter WAEYENBERGH" userId="S::dieter.waeyenbergh@cvovolt.be::b2a3a4e1-9a50-49a6-a9b7-75247eae0ec4" providerId="AD" clId="Web-{AD3BC700-3D44-D682-56EC-0149DB3C853F}" dt="2024-10-10T18:14:13.203" v="134" actId="20577"/>
          <ac:spMkLst>
            <pc:docMk/>
            <pc:sldMk cId="3676603893" sldId="304"/>
            <ac:spMk id="3" creationId="{960EDC3A-B8B8-45A1-BD12-136CDC97A629}"/>
          </ac:spMkLst>
        </pc:spChg>
      </pc:sldChg>
      <pc:sldChg chg="modSp del">
        <pc:chgData name="Dieter WAEYENBERGH" userId="S::dieter.waeyenbergh@cvovolt.be::b2a3a4e1-9a50-49a6-a9b7-75247eae0ec4" providerId="AD" clId="Web-{AD3BC700-3D44-D682-56EC-0149DB3C853F}" dt="2024-10-10T18:16:36.365" v="154"/>
        <pc:sldMkLst>
          <pc:docMk/>
          <pc:sldMk cId="1500338229" sldId="309"/>
        </pc:sldMkLst>
        <pc:spChg chg="mod">
          <ac:chgData name="Dieter WAEYENBERGH" userId="S::dieter.waeyenbergh@cvovolt.be::b2a3a4e1-9a50-49a6-a9b7-75247eae0ec4" providerId="AD" clId="Web-{AD3BC700-3D44-D682-56EC-0149DB3C853F}" dt="2024-10-10T17:59:35.329" v="36" actId="20577"/>
          <ac:spMkLst>
            <pc:docMk/>
            <pc:sldMk cId="1500338229" sldId="309"/>
            <ac:spMk id="2" creationId="{E4332925-120C-4CA8-AA36-8D44931B3610}"/>
          </ac:spMkLst>
        </pc:spChg>
      </pc:sldChg>
      <pc:sldChg chg="del">
        <pc:chgData name="Dieter WAEYENBERGH" userId="S::dieter.waeyenbergh@cvovolt.be::b2a3a4e1-9a50-49a6-a9b7-75247eae0ec4" providerId="AD" clId="Web-{AD3BC700-3D44-D682-56EC-0149DB3C853F}" dt="2024-10-10T17:58:57.530" v="31"/>
        <pc:sldMkLst>
          <pc:docMk/>
          <pc:sldMk cId="2870597680" sldId="310"/>
        </pc:sldMkLst>
      </pc:sldChg>
      <pc:sldChg chg="modSp">
        <pc:chgData name="Dieter WAEYENBERGH" userId="S::dieter.waeyenbergh@cvovolt.be::b2a3a4e1-9a50-49a6-a9b7-75247eae0ec4" providerId="AD" clId="Web-{AD3BC700-3D44-D682-56EC-0149DB3C853F}" dt="2024-10-10T18:06:24.999" v="52" actId="20577"/>
        <pc:sldMkLst>
          <pc:docMk/>
          <pc:sldMk cId="2162865959" sldId="312"/>
        </pc:sldMkLst>
        <pc:spChg chg="mod">
          <ac:chgData name="Dieter WAEYENBERGH" userId="S::dieter.waeyenbergh@cvovolt.be::b2a3a4e1-9a50-49a6-a9b7-75247eae0ec4" providerId="AD" clId="Web-{AD3BC700-3D44-D682-56EC-0149DB3C853F}" dt="2024-10-10T18:02:05.568" v="41" actId="20577"/>
          <ac:spMkLst>
            <pc:docMk/>
            <pc:sldMk cId="2162865959" sldId="312"/>
            <ac:spMk id="2" creationId="{6B125B3E-AA97-4BAA-B503-3D7A7D02983F}"/>
          </ac:spMkLst>
        </pc:spChg>
        <pc:spChg chg="mod">
          <ac:chgData name="Dieter WAEYENBERGH" userId="S::dieter.waeyenbergh@cvovolt.be::b2a3a4e1-9a50-49a6-a9b7-75247eae0ec4" providerId="AD" clId="Web-{AD3BC700-3D44-D682-56EC-0149DB3C853F}" dt="2024-10-10T18:06:24.999" v="52" actId="20577"/>
          <ac:spMkLst>
            <pc:docMk/>
            <pc:sldMk cId="2162865959" sldId="312"/>
            <ac:spMk id="3" creationId="{5D0A8630-4DA1-495F-8F43-918BD9490D6D}"/>
          </ac:spMkLst>
        </pc:spChg>
      </pc:sldChg>
      <pc:sldChg chg="del">
        <pc:chgData name="Dieter WAEYENBERGH" userId="S::dieter.waeyenbergh@cvovolt.be::b2a3a4e1-9a50-49a6-a9b7-75247eae0ec4" providerId="AD" clId="Web-{AD3BC700-3D44-D682-56EC-0149DB3C853F}" dt="2024-10-10T18:15:59.441" v="153"/>
        <pc:sldMkLst>
          <pc:docMk/>
          <pc:sldMk cId="1006632281" sldId="313"/>
        </pc:sldMkLst>
      </pc:sldChg>
      <pc:sldChg chg="modSp add">
        <pc:chgData name="Dieter WAEYENBERGH" userId="S::dieter.waeyenbergh@cvovolt.be::b2a3a4e1-9a50-49a6-a9b7-75247eae0ec4" providerId="AD" clId="Web-{AD3BC700-3D44-D682-56EC-0149DB3C853F}" dt="2024-10-10T18:19:01.370" v="159"/>
        <pc:sldMkLst>
          <pc:docMk/>
          <pc:sldMk cId="638246785" sldId="323"/>
        </pc:sldMkLst>
        <pc:spChg chg="mod">
          <ac:chgData name="Dieter WAEYENBERGH" userId="S::dieter.waeyenbergh@cvovolt.be::b2a3a4e1-9a50-49a6-a9b7-75247eae0ec4" providerId="AD" clId="Web-{AD3BC700-3D44-D682-56EC-0149DB3C853F}" dt="2024-10-10T18:19:01.370" v="159"/>
          <ac:spMkLst>
            <pc:docMk/>
            <pc:sldMk cId="638246785" sldId="323"/>
            <ac:spMk id="2" creationId="{C75505D4-D264-459E-96C7-C32EEB365928}"/>
          </ac:spMkLst>
        </pc:spChg>
        <pc:spChg chg="mod">
          <ac:chgData name="Dieter WAEYENBERGH" userId="S::dieter.waeyenbergh@cvovolt.be::b2a3a4e1-9a50-49a6-a9b7-75247eae0ec4" providerId="AD" clId="Web-{AD3BC700-3D44-D682-56EC-0149DB3C853F}" dt="2024-10-10T18:18:30.353" v="156"/>
          <ac:spMkLst>
            <pc:docMk/>
            <pc:sldMk cId="638246785" sldId="323"/>
            <ac:spMk id="3" creationId="{2C4E9728-2139-4172-854D-26C556072AF6}"/>
          </ac:spMkLst>
        </pc:spChg>
      </pc:sldChg>
      <pc:sldChg chg="add">
        <pc:chgData name="Dieter WAEYENBERGH" userId="S::dieter.waeyenbergh@cvovolt.be::b2a3a4e1-9a50-49a6-a9b7-75247eae0ec4" providerId="AD" clId="Web-{AD3BC700-3D44-D682-56EC-0149DB3C853F}" dt="2024-10-10T17:56:02.524" v="0"/>
        <pc:sldMkLst>
          <pc:docMk/>
          <pc:sldMk cId="1487379791" sldId="325"/>
        </pc:sldMkLst>
      </pc:sldChg>
      <pc:sldChg chg="add del">
        <pc:chgData name="Dieter WAEYENBERGH" userId="S::dieter.waeyenbergh@cvovolt.be::b2a3a4e1-9a50-49a6-a9b7-75247eae0ec4" providerId="AD" clId="Web-{AD3BC700-3D44-D682-56EC-0149DB3C853F}" dt="2024-10-10T18:01:25.864" v="37"/>
        <pc:sldMkLst>
          <pc:docMk/>
          <pc:sldMk cId="4233283852" sldId="326"/>
        </pc:sldMkLst>
      </pc:sldChg>
      <pc:sldChg chg="add">
        <pc:chgData name="Dieter WAEYENBERGH" userId="S::dieter.waeyenbergh@cvovolt.be::b2a3a4e1-9a50-49a6-a9b7-75247eae0ec4" providerId="AD" clId="Web-{AD3BC700-3D44-D682-56EC-0149DB3C853F}" dt="2024-10-10T17:59:24.563" v="33"/>
        <pc:sldMkLst>
          <pc:docMk/>
          <pc:sldMk cId="1678663194" sldId="33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BA291-E837-4E93-A1C0-E6D6FAC4CDF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802CA8-F458-4B19-9E23-B3780FC8E11C}">
      <dgm:prSet/>
      <dgm:spPr/>
      <dgm:t>
        <a:bodyPr/>
        <a:lstStyle/>
        <a:p>
          <a:r>
            <a:rPr lang="nl-NL" b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kwetsbaar, </a:t>
          </a:r>
          <a:r>
            <a:rPr lang="nl-NL" b="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multiproblematiek</a:t>
          </a:r>
          <a:r>
            <a:rPr lang="nl-NL" b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, diversiteit </a:t>
          </a:r>
          <a:endParaRPr lang="en-US" b="0">
            <a:solidFill>
              <a:schemeClr val="bg1"/>
            </a:solidFill>
            <a:latin typeface="Calibri Light"/>
            <a:ea typeface="Calibri Light"/>
            <a:cs typeface="Calibri Light"/>
          </a:endParaRPr>
        </a:p>
      </dgm:t>
    </dgm:pt>
    <dgm:pt modelId="{30EAF4FF-B628-45DB-86CA-55AB9830C09B}" type="parTrans" cxnId="{63B062AD-8695-4EA1-9463-547473B68F70}">
      <dgm:prSet/>
      <dgm:spPr/>
      <dgm:t>
        <a:bodyPr/>
        <a:lstStyle/>
        <a:p>
          <a:endParaRPr lang="en-US"/>
        </a:p>
      </dgm:t>
    </dgm:pt>
    <dgm:pt modelId="{E630E3A0-E7DE-4C8C-98CB-90066DE50BA2}" type="sibTrans" cxnId="{63B062AD-8695-4EA1-9463-547473B68F70}">
      <dgm:prSet/>
      <dgm:spPr/>
      <dgm:t>
        <a:bodyPr/>
        <a:lstStyle/>
        <a:p>
          <a:endParaRPr lang="en-US"/>
        </a:p>
      </dgm:t>
    </dgm:pt>
    <dgm:pt modelId="{590B61F1-65E4-4903-AC09-A872FEF58915}">
      <dgm:prSet/>
      <dgm:spPr/>
      <dgm:t>
        <a:bodyPr/>
        <a:lstStyle/>
        <a:p>
          <a:r>
            <a:rPr lang="nl-NL" b="0" dirty="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begeleidingsmoe</a:t>
          </a:r>
          <a:r>
            <a:rPr lang="nl-NL" b="0" dirty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, </a:t>
          </a:r>
          <a:r>
            <a:rPr lang="nl-NL" b="0" dirty="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schoolmoe</a:t>
          </a:r>
          <a:endParaRPr lang="nl-NL" b="0" dirty="0">
            <a:solidFill>
              <a:schemeClr val="bg1"/>
            </a:solidFill>
            <a:latin typeface="Calibri Light"/>
            <a:ea typeface="Calibri Light"/>
            <a:cs typeface="Calibri Light"/>
          </a:endParaRPr>
        </a:p>
      </dgm:t>
    </dgm:pt>
    <dgm:pt modelId="{AFCD65BF-4C33-4CA7-8488-0657AF456C95}" type="parTrans" cxnId="{4BF69CA3-83FB-4EE9-B895-008E9DE9B6D5}">
      <dgm:prSet/>
      <dgm:spPr/>
      <dgm:t>
        <a:bodyPr/>
        <a:lstStyle/>
        <a:p>
          <a:endParaRPr lang="en-US"/>
        </a:p>
      </dgm:t>
    </dgm:pt>
    <dgm:pt modelId="{4438AFAC-1881-42F6-B4DF-1D10D9742166}" type="sibTrans" cxnId="{4BF69CA3-83FB-4EE9-B895-008E9DE9B6D5}">
      <dgm:prSet/>
      <dgm:spPr/>
      <dgm:t>
        <a:bodyPr/>
        <a:lstStyle/>
        <a:p>
          <a:endParaRPr lang="en-US"/>
        </a:p>
      </dgm:t>
    </dgm:pt>
    <dgm:pt modelId="{2B842181-14A3-4878-A264-78EDAF8DC266}">
      <dgm:prSet/>
      <dgm:spPr/>
      <dgm:t>
        <a:bodyPr/>
        <a:lstStyle/>
        <a:p>
          <a:pPr rtl="0"/>
          <a:r>
            <a:rPr lang="nl-NL" b="0" dirty="0">
              <a:solidFill>
                <a:schemeClr val="bg1"/>
              </a:solidFill>
              <a:latin typeface="Calibri Light"/>
              <a:ea typeface="Calibri Light"/>
              <a:cs typeface="Calibri"/>
            </a:rPr>
            <a:t>17 jaar bij </a:t>
          </a:r>
          <a:r>
            <a:rPr lang="nl-NL" b="0" dirty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opstart</a:t>
          </a:r>
        </a:p>
      </dgm:t>
    </dgm:pt>
    <dgm:pt modelId="{B795E372-E2DA-477B-85FA-BE3E0290BCDF}" type="parTrans" cxnId="{65E95F91-51FE-4631-87D0-75E1930C68DA}">
      <dgm:prSet/>
      <dgm:spPr/>
      <dgm:t>
        <a:bodyPr/>
        <a:lstStyle/>
        <a:p>
          <a:endParaRPr lang="en-US"/>
        </a:p>
      </dgm:t>
    </dgm:pt>
    <dgm:pt modelId="{1EA9713F-55A9-4C1B-849C-9E57F538D3F1}" type="sibTrans" cxnId="{65E95F91-51FE-4631-87D0-75E1930C68DA}">
      <dgm:prSet/>
      <dgm:spPr/>
      <dgm:t>
        <a:bodyPr/>
        <a:lstStyle/>
        <a:p>
          <a:endParaRPr lang="en-US"/>
        </a:p>
      </dgm:t>
    </dgm:pt>
    <dgm:pt modelId="{9F50B803-7C9D-4E75-83E4-C6963EE7A668}">
      <dgm:prSet phldr="0"/>
      <dgm:spPr/>
      <dgm:t>
        <a:bodyPr/>
        <a:lstStyle/>
        <a:p>
          <a:r>
            <a:rPr lang="nl-NL" b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volwassen en </a:t>
          </a:r>
          <a:r>
            <a:rPr lang="nl-NL" b="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initiatiefbevorderende</a:t>
          </a:r>
          <a:r>
            <a:rPr lang="nl-NL" b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 aanpak =&gt; aanwakkeren goesting om te leren</a:t>
          </a:r>
          <a:endParaRPr lang="en-US" b="0">
            <a:solidFill>
              <a:schemeClr val="bg1"/>
            </a:solidFill>
            <a:latin typeface="Calibri Light"/>
            <a:ea typeface="Calibri Light"/>
            <a:cs typeface="Calibri Light"/>
          </a:endParaRPr>
        </a:p>
      </dgm:t>
    </dgm:pt>
    <dgm:pt modelId="{9F0C2FCC-A65D-4EA9-94D8-97677D78DDAB}" type="parTrans" cxnId="{15401D45-9059-4A4A-8F32-9AE066B1AA26}">
      <dgm:prSet/>
      <dgm:spPr/>
    </dgm:pt>
    <dgm:pt modelId="{74784C88-D3FA-4801-81DE-3436D10B1676}" type="sibTrans" cxnId="{15401D45-9059-4A4A-8F32-9AE066B1AA26}">
      <dgm:prSet/>
      <dgm:spPr/>
    </dgm:pt>
    <dgm:pt modelId="{2965C87E-A595-4A7B-84EF-D3C46CB560A1}">
      <dgm:prSet phldr="0"/>
      <dgm:spPr/>
      <dgm:t>
        <a:bodyPr/>
        <a:lstStyle/>
        <a:p>
          <a:r>
            <a:rPr lang="nl-NL" b="0" dirty="0">
              <a:solidFill>
                <a:schemeClr val="bg1"/>
              </a:solidFill>
              <a:latin typeface="Calibri Light"/>
              <a:ea typeface="Calibri Light"/>
              <a:cs typeface="Calibri"/>
            </a:rPr>
            <a:t>gebrek aan structuur en ondersteuning</a:t>
          </a:r>
        </a:p>
      </dgm:t>
    </dgm:pt>
    <dgm:pt modelId="{2B196FF3-B62A-4752-910B-78B6CDD69783}" type="parTrans" cxnId="{97F521F5-E946-4A90-849E-7F946A87D630}">
      <dgm:prSet/>
      <dgm:spPr/>
    </dgm:pt>
    <dgm:pt modelId="{EF3302A8-B180-45E1-8C4F-016C0FEE45A5}" type="sibTrans" cxnId="{97F521F5-E946-4A90-849E-7F946A87D630}">
      <dgm:prSet/>
      <dgm:spPr/>
    </dgm:pt>
    <dgm:pt modelId="{E7E225CB-5A47-4A0A-BC1D-C73D8C2370F9}" type="pres">
      <dgm:prSet presAssocID="{A96BA291-E837-4E93-A1C0-E6D6FAC4CDF0}" presName="diagram" presStyleCnt="0">
        <dgm:presLayoutVars>
          <dgm:dir/>
          <dgm:resizeHandles val="exact"/>
        </dgm:presLayoutVars>
      </dgm:prSet>
      <dgm:spPr/>
    </dgm:pt>
    <dgm:pt modelId="{BC53732A-41CB-4690-8F91-731A17348569}" type="pres">
      <dgm:prSet presAssocID="{09802CA8-F458-4B19-9E23-B3780FC8E11C}" presName="node" presStyleLbl="node1" presStyleIdx="0" presStyleCnt="5">
        <dgm:presLayoutVars>
          <dgm:bulletEnabled val="1"/>
        </dgm:presLayoutVars>
      </dgm:prSet>
      <dgm:spPr/>
    </dgm:pt>
    <dgm:pt modelId="{8CC1B7B9-E98F-4445-8711-931EDD223037}" type="pres">
      <dgm:prSet presAssocID="{E630E3A0-E7DE-4C8C-98CB-90066DE50BA2}" presName="sibTrans" presStyleCnt="0"/>
      <dgm:spPr/>
    </dgm:pt>
    <dgm:pt modelId="{F84DE857-0A87-4B95-9BBB-2B2F07096CB3}" type="pres">
      <dgm:prSet presAssocID="{590B61F1-65E4-4903-AC09-A872FEF58915}" presName="node" presStyleLbl="node1" presStyleIdx="1" presStyleCnt="5" custLinFactX="9511" custLinFactNeighborX="100000" custLinFactNeighborY="1020">
        <dgm:presLayoutVars>
          <dgm:bulletEnabled val="1"/>
        </dgm:presLayoutVars>
      </dgm:prSet>
      <dgm:spPr/>
    </dgm:pt>
    <dgm:pt modelId="{0B7B0108-9D7D-4E31-A0B7-7E43255FD05D}" type="pres">
      <dgm:prSet presAssocID="{4438AFAC-1881-42F6-B4DF-1D10D9742166}" presName="sibTrans" presStyleCnt="0"/>
      <dgm:spPr/>
    </dgm:pt>
    <dgm:pt modelId="{739EEC95-2998-4589-A76E-899A19560A66}" type="pres">
      <dgm:prSet presAssocID="{2965C87E-A595-4A7B-84EF-D3C46CB560A1}" presName="node" presStyleLbl="node1" presStyleIdx="2" presStyleCnt="5" custLinFactX="-10000" custLinFactNeighborX="-100000" custLinFactNeighborY="-3218">
        <dgm:presLayoutVars>
          <dgm:bulletEnabled val="1"/>
        </dgm:presLayoutVars>
      </dgm:prSet>
      <dgm:spPr/>
    </dgm:pt>
    <dgm:pt modelId="{6BC0EA51-59A2-4D1A-986C-E0ADDE40C96A}" type="pres">
      <dgm:prSet presAssocID="{EF3302A8-B180-45E1-8C4F-016C0FEE45A5}" presName="sibTrans" presStyleCnt="0"/>
      <dgm:spPr/>
    </dgm:pt>
    <dgm:pt modelId="{27E66ABE-BAF4-42A9-BBB4-309EABC1906E}" type="pres">
      <dgm:prSet presAssocID="{2B842181-14A3-4878-A264-78EDAF8DC266}" presName="node" presStyleLbl="node1" presStyleIdx="3" presStyleCnt="5" custLinFactX="2629" custLinFactNeighborX="100000" custLinFactNeighborY="1689">
        <dgm:presLayoutVars>
          <dgm:bulletEnabled val="1"/>
        </dgm:presLayoutVars>
      </dgm:prSet>
      <dgm:spPr/>
    </dgm:pt>
    <dgm:pt modelId="{62C25AF2-2E86-4C11-9D45-43572862FBE6}" type="pres">
      <dgm:prSet presAssocID="{1EA9713F-55A9-4C1B-849C-9E57F538D3F1}" presName="sibTrans" presStyleCnt="0"/>
      <dgm:spPr/>
    </dgm:pt>
    <dgm:pt modelId="{64E38B8C-5BCE-4EDE-9873-8F76EDA0237D}" type="pres">
      <dgm:prSet presAssocID="{9F50B803-7C9D-4E75-83E4-C6963EE7A668}" presName="node" presStyleLbl="node1" presStyleIdx="4" presStyleCnt="5" custLinFactX="-26947" custLinFactNeighborX="-100000" custLinFactNeighborY="-351">
        <dgm:presLayoutVars>
          <dgm:bulletEnabled val="1"/>
        </dgm:presLayoutVars>
      </dgm:prSet>
      <dgm:spPr/>
    </dgm:pt>
  </dgm:ptLst>
  <dgm:cxnLst>
    <dgm:cxn modelId="{4B514501-3A84-4258-A67C-C9DAC873FA97}" type="presOf" srcId="{A96BA291-E837-4E93-A1C0-E6D6FAC4CDF0}" destId="{E7E225CB-5A47-4A0A-BC1D-C73D8C2370F9}" srcOrd="0" destOrd="0" presId="urn:microsoft.com/office/officeart/2005/8/layout/default"/>
    <dgm:cxn modelId="{ECFB353E-FA05-479D-9DFA-D174E407EE82}" type="presOf" srcId="{09802CA8-F458-4B19-9E23-B3780FC8E11C}" destId="{BC53732A-41CB-4690-8F91-731A17348569}" srcOrd="0" destOrd="0" presId="urn:microsoft.com/office/officeart/2005/8/layout/default"/>
    <dgm:cxn modelId="{15401D45-9059-4A4A-8F32-9AE066B1AA26}" srcId="{A96BA291-E837-4E93-A1C0-E6D6FAC4CDF0}" destId="{9F50B803-7C9D-4E75-83E4-C6963EE7A668}" srcOrd="4" destOrd="0" parTransId="{9F0C2FCC-A65D-4EA9-94D8-97677D78DDAB}" sibTransId="{74784C88-D3FA-4801-81DE-3436D10B1676}"/>
    <dgm:cxn modelId="{74EFD979-4F5D-4BF2-88C6-6044B3778827}" type="presOf" srcId="{9F50B803-7C9D-4E75-83E4-C6963EE7A668}" destId="{64E38B8C-5BCE-4EDE-9873-8F76EDA0237D}" srcOrd="0" destOrd="0" presId="urn:microsoft.com/office/officeart/2005/8/layout/default"/>
    <dgm:cxn modelId="{65E95F91-51FE-4631-87D0-75E1930C68DA}" srcId="{A96BA291-E837-4E93-A1C0-E6D6FAC4CDF0}" destId="{2B842181-14A3-4878-A264-78EDAF8DC266}" srcOrd="3" destOrd="0" parTransId="{B795E372-E2DA-477B-85FA-BE3E0290BCDF}" sibTransId="{1EA9713F-55A9-4C1B-849C-9E57F538D3F1}"/>
    <dgm:cxn modelId="{4BF69CA3-83FB-4EE9-B895-008E9DE9B6D5}" srcId="{A96BA291-E837-4E93-A1C0-E6D6FAC4CDF0}" destId="{590B61F1-65E4-4903-AC09-A872FEF58915}" srcOrd="1" destOrd="0" parTransId="{AFCD65BF-4C33-4CA7-8488-0657AF456C95}" sibTransId="{4438AFAC-1881-42F6-B4DF-1D10D9742166}"/>
    <dgm:cxn modelId="{63B062AD-8695-4EA1-9463-547473B68F70}" srcId="{A96BA291-E837-4E93-A1C0-E6D6FAC4CDF0}" destId="{09802CA8-F458-4B19-9E23-B3780FC8E11C}" srcOrd="0" destOrd="0" parTransId="{30EAF4FF-B628-45DB-86CA-55AB9830C09B}" sibTransId="{E630E3A0-E7DE-4C8C-98CB-90066DE50BA2}"/>
    <dgm:cxn modelId="{AC046DCB-E6BC-493D-A69A-E4DC089DB560}" type="presOf" srcId="{2965C87E-A595-4A7B-84EF-D3C46CB560A1}" destId="{739EEC95-2998-4589-A76E-899A19560A66}" srcOrd="0" destOrd="0" presId="urn:microsoft.com/office/officeart/2005/8/layout/default"/>
    <dgm:cxn modelId="{EDFF0BCD-19F9-4FD6-86AC-E3F52E09A014}" type="presOf" srcId="{2B842181-14A3-4878-A264-78EDAF8DC266}" destId="{27E66ABE-BAF4-42A9-BBB4-309EABC1906E}" srcOrd="0" destOrd="0" presId="urn:microsoft.com/office/officeart/2005/8/layout/default"/>
    <dgm:cxn modelId="{F8986BD1-7FBB-4DEC-85E6-C0A8FDE310D1}" type="presOf" srcId="{590B61F1-65E4-4903-AC09-A872FEF58915}" destId="{F84DE857-0A87-4B95-9BBB-2B2F07096CB3}" srcOrd="0" destOrd="0" presId="urn:microsoft.com/office/officeart/2005/8/layout/default"/>
    <dgm:cxn modelId="{97F521F5-E946-4A90-849E-7F946A87D630}" srcId="{A96BA291-E837-4E93-A1C0-E6D6FAC4CDF0}" destId="{2965C87E-A595-4A7B-84EF-D3C46CB560A1}" srcOrd="2" destOrd="0" parTransId="{2B196FF3-B62A-4752-910B-78B6CDD69783}" sibTransId="{EF3302A8-B180-45E1-8C4F-016C0FEE45A5}"/>
    <dgm:cxn modelId="{7F1857EE-F2B8-4BF8-A0C9-0DF11B3E1A8F}" type="presParOf" srcId="{E7E225CB-5A47-4A0A-BC1D-C73D8C2370F9}" destId="{BC53732A-41CB-4690-8F91-731A17348569}" srcOrd="0" destOrd="0" presId="urn:microsoft.com/office/officeart/2005/8/layout/default"/>
    <dgm:cxn modelId="{5B547B86-6415-4CF5-83A5-70F520D8BDCE}" type="presParOf" srcId="{E7E225CB-5A47-4A0A-BC1D-C73D8C2370F9}" destId="{8CC1B7B9-E98F-4445-8711-931EDD223037}" srcOrd="1" destOrd="0" presId="urn:microsoft.com/office/officeart/2005/8/layout/default"/>
    <dgm:cxn modelId="{49465296-1219-41B2-A739-43B4E4F38AAE}" type="presParOf" srcId="{E7E225CB-5A47-4A0A-BC1D-C73D8C2370F9}" destId="{F84DE857-0A87-4B95-9BBB-2B2F07096CB3}" srcOrd="2" destOrd="0" presId="urn:microsoft.com/office/officeart/2005/8/layout/default"/>
    <dgm:cxn modelId="{3173053E-9E74-4083-8C5C-F68671BDB71A}" type="presParOf" srcId="{E7E225CB-5A47-4A0A-BC1D-C73D8C2370F9}" destId="{0B7B0108-9D7D-4E31-A0B7-7E43255FD05D}" srcOrd="3" destOrd="0" presId="urn:microsoft.com/office/officeart/2005/8/layout/default"/>
    <dgm:cxn modelId="{349EF2F5-2146-4403-9E37-E42690F2A1CB}" type="presParOf" srcId="{E7E225CB-5A47-4A0A-BC1D-C73D8C2370F9}" destId="{739EEC95-2998-4589-A76E-899A19560A66}" srcOrd="4" destOrd="0" presId="urn:microsoft.com/office/officeart/2005/8/layout/default"/>
    <dgm:cxn modelId="{818E7AA1-CCE8-48AF-AB99-ED6786A180CA}" type="presParOf" srcId="{E7E225CB-5A47-4A0A-BC1D-C73D8C2370F9}" destId="{6BC0EA51-59A2-4D1A-986C-E0ADDE40C96A}" srcOrd="5" destOrd="0" presId="urn:microsoft.com/office/officeart/2005/8/layout/default"/>
    <dgm:cxn modelId="{94901AE4-71D8-4AB3-8A93-E3F1A3120F1E}" type="presParOf" srcId="{E7E225CB-5A47-4A0A-BC1D-C73D8C2370F9}" destId="{27E66ABE-BAF4-42A9-BBB4-309EABC1906E}" srcOrd="6" destOrd="0" presId="urn:microsoft.com/office/officeart/2005/8/layout/default"/>
    <dgm:cxn modelId="{4BC40C1D-D22D-4954-8041-A003AD516E1D}" type="presParOf" srcId="{E7E225CB-5A47-4A0A-BC1D-C73D8C2370F9}" destId="{62C25AF2-2E86-4C11-9D45-43572862FBE6}" srcOrd="7" destOrd="0" presId="urn:microsoft.com/office/officeart/2005/8/layout/default"/>
    <dgm:cxn modelId="{BBB35D5F-3A99-46D3-9F23-2C4C1AD9894C}" type="presParOf" srcId="{E7E225CB-5A47-4A0A-BC1D-C73D8C2370F9}" destId="{64E38B8C-5BCE-4EDE-9873-8F76EDA0237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3732A-41CB-4690-8F91-731A17348569}">
      <dsp:nvSpPr>
        <dsp:cNvPr id="0" name=""/>
        <dsp:cNvSpPr/>
      </dsp:nvSpPr>
      <dsp:spPr>
        <a:xfrm>
          <a:off x="115014" y="3068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kern="120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kwetsbaar, </a:t>
          </a:r>
          <a:r>
            <a:rPr lang="nl-NL" sz="2400" b="0" kern="120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multiproblematiek</a:t>
          </a:r>
          <a:r>
            <a:rPr lang="nl-NL" sz="2400" b="0" kern="120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, diversiteit </a:t>
          </a:r>
          <a:endParaRPr lang="en-US" sz="2400" b="0" kern="1200">
            <a:solidFill>
              <a:schemeClr val="bg1"/>
            </a:solidFill>
            <a:latin typeface="Calibri Light"/>
            <a:ea typeface="Calibri Light"/>
            <a:cs typeface="Calibri Light"/>
          </a:endParaRPr>
        </a:p>
      </dsp:txBody>
      <dsp:txXfrm>
        <a:off x="115014" y="3068"/>
        <a:ext cx="3214241" cy="1928544"/>
      </dsp:txXfrm>
    </dsp:sp>
    <dsp:sp modelId="{F84DE857-0A87-4B95-9BBB-2B2F07096CB3}">
      <dsp:nvSpPr>
        <dsp:cNvPr id="0" name=""/>
        <dsp:cNvSpPr/>
      </dsp:nvSpPr>
      <dsp:spPr>
        <a:xfrm>
          <a:off x="7170626" y="22739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kern="1200" dirty="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begeleidingsmoe</a:t>
          </a:r>
          <a:r>
            <a:rPr lang="nl-NL" sz="2400" b="0" kern="1200" dirty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, </a:t>
          </a:r>
          <a:r>
            <a:rPr lang="nl-NL" sz="2400" b="0" kern="1200" dirty="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schoolmoe</a:t>
          </a:r>
          <a:endParaRPr lang="nl-NL" sz="2400" b="0" kern="1200" dirty="0">
            <a:solidFill>
              <a:schemeClr val="bg1"/>
            </a:solidFill>
            <a:latin typeface="Calibri Light"/>
            <a:ea typeface="Calibri Light"/>
            <a:cs typeface="Calibri Light"/>
          </a:endParaRPr>
        </a:p>
      </dsp:txBody>
      <dsp:txXfrm>
        <a:off x="7170626" y="22739"/>
        <a:ext cx="3214241" cy="1928544"/>
      </dsp:txXfrm>
    </dsp:sp>
    <dsp:sp modelId="{739EEC95-2998-4589-A76E-899A19560A66}">
      <dsp:nvSpPr>
        <dsp:cNvPr id="0" name=""/>
        <dsp:cNvSpPr/>
      </dsp:nvSpPr>
      <dsp:spPr>
        <a:xfrm>
          <a:off x="3650679" y="0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kern="1200" dirty="0">
              <a:solidFill>
                <a:schemeClr val="bg1"/>
              </a:solidFill>
              <a:latin typeface="Calibri Light"/>
              <a:ea typeface="Calibri Light"/>
              <a:cs typeface="Calibri"/>
            </a:rPr>
            <a:t>gebrek aan structuur en ondersteuning</a:t>
          </a:r>
        </a:p>
      </dsp:txBody>
      <dsp:txXfrm>
        <a:off x="3650679" y="0"/>
        <a:ext cx="3214241" cy="1928544"/>
      </dsp:txXfrm>
    </dsp:sp>
    <dsp:sp modelId="{27E66ABE-BAF4-42A9-BBB4-309EABC1906E}">
      <dsp:nvSpPr>
        <dsp:cNvPr id="0" name=""/>
        <dsp:cNvSpPr/>
      </dsp:nvSpPr>
      <dsp:spPr>
        <a:xfrm>
          <a:off x="5181590" y="2256105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kern="1200" dirty="0">
              <a:solidFill>
                <a:schemeClr val="bg1"/>
              </a:solidFill>
              <a:latin typeface="Calibri Light"/>
              <a:ea typeface="Calibri Light"/>
              <a:cs typeface="Calibri"/>
            </a:rPr>
            <a:t>17 jaar bij </a:t>
          </a:r>
          <a:r>
            <a:rPr lang="nl-NL" sz="2400" b="0" kern="1200" dirty="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opstart</a:t>
          </a:r>
        </a:p>
      </dsp:txBody>
      <dsp:txXfrm>
        <a:off x="5181590" y="2256105"/>
        <a:ext cx="3214241" cy="1928544"/>
      </dsp:txXfrm>
    </dsp:sp>
    <dsp:sp modelId="{64E38B8C-5BCE-4EDE-9873-8F76EDA0237D}">
      <dsp:nvSpPr>
        <dsp:cNvPr id="0" name=""/>
        <dsp:cNvSpPr/>
      </dsp:nvSpPr>
      <dsp:spPr>
        <a:xfrm>
          <a:off x="1338129" y="2246267"/>
          <a:ext cx="3214241" cy="192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kern="120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volwassen en </a:t>
          </a:r>
          <a:r>
            <a:rPr lang="nl-NL" sz="2400" b="0" kern="1200" err="1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initiatiefbevorderende</a:t>
          </a:r>
          <a:r>
            <a:rPr lang="nl-NL" sz="2400" b="0" kern="1200">
              <a:solidFill>
                <a:schemeClr val="bg1"/>
              </a:solidFill>
              <a:latin typeface="Calibri Light"/>
              <a:ea typeface="Calibri Light"/>
              <a:cs typeface="Calibri Light"/>
            </a:rPr>
            <a:t> aanpak =&gt; aanwakkeren goesting om te leren</a:t>
          </a:r>
          <a:endParaRPr lang="en-US" sz="2400" b="0" kern="1200">
            <a:solidFill>
              <a:schemeClr val="bg1"/>
            </a:solidFill>
            <a:latin typeface="Calibri Light"/>
            <a:ea typeface="Calibri Light"/>
            <a:cs typeface="Calibri Light"/>
          </a:endParaRPr>
        </a:p>
      </dsp:txBody>
      <dsp:txXfrm>
        <a:off x="1338129" y="2246267"/>
        <a:ext cx="3214241" cy="1928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EEA7-BE3D-4B98-997F-895D97B56D59}" type="datetimeFigureOut">
              <a:t>10-10-2024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2499-9521-466E-BE5C-240B9939C81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6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de ongekwalificeerde uitstroom tegen te gaan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200" dirty="0"/>
              <a:t>alternatief voor SO in het VWO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200" dirty="0"/>
              <a:t>brug naar een beroepsgericht of diplomatraject traject of werk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200" dirty="0"/>
              <a:t>traject op maat i.s.m. partners</a:t>
            </a:r>
            <a:endParaRPr lang="nl-BE" sz="1200" dirty="0">
              <a:latin typeface="Calibri Light"/>
              <a:cs typeface="Calibri Light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4557-B983-454F-B0A5-23774E74B8A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531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aandachtsspanne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psychisch kwetsbaar, thuissituatie, structuur is niet aangeleerd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4557-B983-454F-B0A5-23774E74B8A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4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70% uit Leuvense scholen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4557-B983-454F-B0A5-23774E74B8A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783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122363"/>
            <a:ext cx="7010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02038"/>
            <a:ext cx="7010400" cy="8588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098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208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703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4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4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6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56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9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8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4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091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43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481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009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943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20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3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1C9C-81B4-4983-9D2F-7636843FF4B7}" type="datetimeFigureOut">
              <a:rPr lang="nl-BE" smtClean="0"/>
              <a:t>10/10/2024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2675-289F-474A-9C7B-78B7211BE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69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3563" y="2780266"/>
            <a:ext cx="2265251" cy="1056396"/>
          </a:xfrm>
        </p:spPr>
        <p:txBody>
          <a:bodyPr>
            <a:noAutofit/>
          </a:bodyPr>
          <a:lstStyle/>
          <a:p>
            <a:r>
              <a:rPr lang="nl-NL" sz="7200" b="1" dirty="0" err="1">
                <a:latin typeface="Calibri Light"/>
                <a:ea typeface="Calibri Light"/>
                <a:cs typeface="Calibri Light"/>
              </a:rPr>
              <a:t>TaKO</a:t>
            </a:r>
            <a:r>
              <a:rPr lang="nl-NL" sz="7200" b="1" dirty="0">
                <a:latin typeface="Calibri Light"/>
                <a:ea typeface="Calibri Light"/>
                <a:cs typeface="Calibri Light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02038"/>
            <a:ext cx="7010400" cy="1126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i="1" dirty="0">
              <a:latin typeface="Calibri Light"/>
              <a:cs typeface="Calibri Light"/>
            </a:endParaRPr>
          </a:p>
          <a:p>
            <a:endParaRPr lang="nl-BE" dirty="0">
              <a:latin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34CE4-D708-4E3E-A208-109DBEC932B7}"/>
              </a:ext>
            </a:extLst>
          </p:cNvPr>
          <p:cNvSpPr txBox="1"/>
          <p:nvPr/>
        </p:nvSpPr>
        <p:spPr>
          <a:xfrm>
            <a:off x="4269192" y="3834071"/>
            <a:ext cx="61710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latin typeface="Calibri Light"/>
                <a:ea typeface="Calibri Light"/>
                <a:cs typeface="Calibri Light"/>
              </a:rPr>
              <a:t>= Traject met Alternatieve Kansen op Onderwijs</a:t>
            </a:r>
            <a:endParaRPr lang="en-US" sz="24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7A0113-A1DB-4252-A023-2B096A2B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8" r="2769" b="2128"/>
          <a:stretch/>
        </p:blipFill>
        <p:spPr>
          <a:xfrm>
            <a:off x="8856629" y="162494"/>
            <a:ext cx="2850073" cy="21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505D4-D264-459E-96C7-C32EEB36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latin typeface="Calibri"/>
                <a:ea typeface="Calibri"/>
                <a:cs typeface="Calibri"/>
              </a:rPr>
              <a:t>Schooluitval tegengaan … e</a:t>
            </a:r>
            <a:r>
              <a:rPr lang="nl-BE" sz="3200" b="1" dirty="0" err="1">
                <a:latin typeface="Calibri"/>
                <a:ea typeface="Calibri"/>
                <a:cs typeface="Calibri"/>
              </a:rPr>
              <a:t>nkele</a:t>
            </a:r>
            <a:r>
              <a:rPr lang="nl-BE" sz="3200" b="1" dirty="0">
                <a:latin typeface="Calibri"/>
                <a:ea typeface="Calibri"/>
                <a:cs typeface="Calibri"/>
              </a:rPr>
              <a:t> cijfers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E9728-2139-4172-854D-26C55607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9839" cy="4184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000" dirty="0">
                <a:latin typeface="Calibri Light"/>
                <a:ea typeface="Calibri Light"/>
                <a:cs typeface="Calibri Light"/>
              </a:rPr>
              <a:t>2 keer 15 cursisten/semester (start + doorstroom)</a:t>
            </a:r>
          </a:p>
          <a:p>
            <a:r>
              <a:rPr lang="nl-BE" sz="2000" dirty="0">
                <a:latin typeface="Calibri Light"/>
                <a:ea typeface="Calibri Light"/>
                <a:cs typeface="Calibri Light"/>
              </a:rPr>
              <a:t>regio’s</a:t>
            </a:r>
          </a:p>
          <a:p>
            <a:r>
              <a:rPr lang="nl-BE" sz="2000" dirty="0">
                <a:latin typeface="Calibri Light"/>
                <a:ea typeface="Calibri Light"/>
                <a:cs typeface="Calibri Light"/>
              </a:rPr>
              <a:t>doorstroom tweedekansonderwijs</a:t>
            </a:r>
          </a:p>
          <a:p>
            <a:pPr lvl="1"/>
            <a:r>
              <a:rPr lang="nl-BE" sz="2000" dirty="0">
                <a:latin typeface="Calibri Light"/>
                <a:ea typeface="Calibri Light"/>
                <a:cs typeface="Calibri Light"/>
              </a:rPr>
              <a:t>tussen 75% en 85%</a:t>
            </a:r>
          </a:p>
          <a:p>
            <a:r>
              <a:rPr lang="nl-BE" sz="2000" dirty="0">
                <a:latin typeface="Calibri Light"/>
                <a:ea typeface="Calibri Light"/>
                <a:cs typeface="Calibri Light"/>
              </a:rPr>
              <a:t>behalen diploma</a:t>
            </a:r>
          </a:p>
          <a:p>
            <a:pPr lvl="1"/>
            <a:r>
              <a:rPr lang="nl-BE" sz="2000" dirty="0">
                <a:latin typeface="Calibri Light"/>
                <a:ea typeface="Calibri Light"/>
                <a:cs typeface="Calibri Light"/>
              </a:rPr>
              <a:t>50%</a:t>
            </a: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r>
              <a:rPr lang="nl-NL" sz="2000" dirty="0">
                <a:latin typeface="Calibri Light"/>
                <a:ea typeface="Calibri Light"/>
                <a:cs typeface="Calibri Light"/>
              </a:rPr>
              <a:t>d</a:t>
            </a:r>
            <a:r>
              <a:rPr lang="nl-BE" sz="2000" dirty="0" err="1">
                <a:latin typeface="Calibri Light"/>
                <a:ea typeface="Calibri Light"/>
                <a:cs typeface="Calibri Light"/>
              </a:rPr>
              <a:t>iverse</a:t>
            </a:r>
            <a:r>
              <a:rPr lang="nl-BE" sz="2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nl-BE" sz="2000" dirty="0" err="1">
                <a:latin typeface="Calibri Light"/>
                <a:ea typeface="Calibri Light"/>
                <a:cs typeface="Calibri Light"/>
              </a:rPr>
              <a:t>beroepsspecifieke</a:t>
            </a:r>
            <a:r>
              <a:rPr lang="nl-BE" sz="2000" dirty="0">
                <a:latin typeface="Calibri Light"/>
                <a:ea typeface="Calibri Light"/>
                <a:cs typeface="Calibri Light"/>
              </a:rPr>
              <a:t> opleidingen</a:t>
            </a:r>
          </a:p>
          <a:p>
            <a:pPr marL="0" indent="0">
              <a:buNone/>
            </a:pP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nl-BE" sz="20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AE80F2-AFB2-477E-A8A4-5D44E807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652" y="1267418"/>
            <a:ext cx="4314386" cy="23799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372B579-E632-480B-8C58-85B39156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415" y="3964442"/>
            <a:ext cx="4314385" cy="26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9486A7-10F7-4164-BF7A-00BB042229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65" y="810041"/>
            <a:ext cx="8308050" cy="49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5F3D991-D83D-4F9B-941C-D3C20883D93D}"/>
              </a:ext>
            </a:extLst>
          </p:cNvPr>
          <p:cNvSpPr txBox="1"/>
          <p:nvPr/>
        </p:nvSpPr>
        <p:spPr>
          <a:xfrm>
            <a:off x="2716567" y="1846555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Vragen?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237B3B-C26E-45C0-9A82-790AC4448DA4}"/>
              </a:ext>
            </a:extLst>
          </p:cNvPr>
          <p:cNvSpPr txBox="1"/>
          <p:nvPr/>
        </p:nvSpPr>
        <p:spPr>
          <a:xfrm>
            <a:off x="4370919" y="2068497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Ideeën?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809731-6E72-4511-8E12-1D40FD31C57D}"/>
              </a:ext>
            </a:extLst>
          </p:cNvPr>
          <p:cNvSpPr txBox="1"/>
          <p:nvPr/>
        </p:nvSpPr>
        <p:spPr>
          <a:xfrm>
            <a:off x="5850386" y="2013465"/>
            <a:ext cx="120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Kansen?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03E1D2-C94B-41FE-A881-D8262FED49EF}"/>
              </a:ext>
            </a:extLst>
          </p:cNvPr>
          <p:cNvSpPr txBox="1"/>
          <p:nvPr/>
        </p:nvSpPr>
        <p:spPr>
          <a:xfrm>
            <a:off x="7226424" y="2013465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Noden?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F5F498-D7EE-4072-BCC0-D202F5E35656}"/>
              </a:ext>
            </a:extLst>
          </p:cNvPr>
          <p:cNvSpPr txBox="1"/>
          <p:nvPr/>
        </p:nvSpPr>
        <p:spPr>
          <a:xfrm>
            <a:off x="8421806" y="1846555"/>
            <a:ext cx="171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/>
              <a:t>Bedenkingen?</a:t>
            </a:r>
          </a:p>
        </p:txBody>
      </p:sp>
    </p:spTree>
    <p:extLst>
      <p:ext uri="{BB962C8B-B14F-4D97-AF65-F5344CB8AC3E}">
        <p14:creationId xmlns:p14="http://schemas.microsoft.com/office/powerpoint/2010/main" val="167866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700B4-B225-4B96-BDB3-8604AB89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1 op 7 jongeren in Vlaanderen en Brussel behaalt geen diploma secundair onderwijs.</a:t>
            </a:r>
            <a:endParaRPr lang="nl-BE" sz="2800" b="1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D2211A9-3655-4CDF-82C8-0401A43B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1756" y="1565051"/>
            <a:ext cx="4705832" cy="4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9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25B3E-AA97-4BAA-B503-3D7A7D02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10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 b="1" dirty="0" err="1">
                <a:latin typeface="Calibri"/>
                <a:cs typeface="Calibri"/>
              </a:rPr>
              <a:t>TaKO</a:t>
            </a:r>
            <a:r>
              <a:rPr lang="nl-NL" sz="3200" b="1" dirty="0">
                <a:latin typeface="Calibri"/>
                <a:cs typeface="Calibri"/>
              </a:rPr>
              <a:t>-traject</a:t>
            </a:r>
            <a:endParaRPr lang="nl-BE" sz="3200" b="1" dirty="0">
              <a:latin typeface="Calibri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A8630-4DA1-495F-8F43-918BD949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942"/>
            <a:ext cx="10964449" cy="530154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l-NL" sz="2000" b="1" dirty="0">
              <a:latin typeface="Calibri Light"/>
              <a:ea typeface="+mn-lt"/>
              <a:cs typeface="+mn-lt"/>
            </a:endParaRPr>
          </a:p>
          <a:p>
            <a:pPr lvl="1"/>
            <a:endParaRPr lang="nl-NL" sz="2000" b="1" dirty="0">
              <a:latin typeface="Calibri Light"/>
              <a:ea typeface="+mn-lt"/>
              <a:cs typeface="+mn-lt"/>
            </a:endParaRPr>
          </a:p>
          <a:p>
            <a:r>
              <a:rPr lang="nl-NL" sz="2000" b="1" dirty="0">
                <a:latin typeface="Calibri Light"/>
                <a:ea typeface="+mn-lt"/>
                <a:cs typeface="+mn-lt"/>
              </a:rPr>
              <a:t>Wat?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pPr lvl="1"/>
            <a:r>
              <a:rPr lang="nl-NL" sz="2000" dirty="0">
                <a:latin typeface="Calibri Light"/>
                <a:ea typeface="+mn-lt"/>
                <a:cs typeface="+mn-lt"/>
              </a:rPr>
              <a:t>Alternatief traject voor het secundair onderwijs binnen het volwassenonderwijs</a:t>
            </a:r>
          </a:p>
          <a:p>
            <a:pPr lvl="1"/>
            <a:r>
              <a:rPr lang="nl-NL" sz="2000" dirty="0">
                <a:latin typeface="Calibri Light"/>
                <a:ea typeface="+mn-lt"/>
                <a:cs typeface="+mn-lt"/>
              </a:rPr>
              <a:t>Traject op maat i.s.m. </a:t>
            </a:r>
            <a:r>
              <a:rPr lang="nl-NL" sz="2000" dirty="0" err="1">
                <a:latin typeface="Calibri Light"/>
                <a:ea typeface="+mn-lt"/>
                <a:cs typeface="+mn-lt"/>
              </a:rPr>
              <a:t>toeleiders</a:t>
            </a:r>
            <a:r>
              <a:rPr lang="nl-NL" sz="2000" dirty="0">
                <a:latin typeface="Calibri Light"/>
                <a:ea typeface="+mn-lt"/>
                <a:cs typeface="+mn-lt"/>
              </a:rPr>
              <a:t>/ouders/externe begeleiders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pPr lvl="1"/>
            <a:r>
              <a:rPr lang="nl-NL" sz="2000" b="1" dirty="0">
                <a:latin typeface="Calibri Light"/>
                <a:ea typeface="+mn-lt"/>
                <a:cs typeface="+mn-lt"/>
              </a:rPr>
              <a:t>Intensieve begeleiding</a:t>
            </a:r>
            <a:r>
              <a:rPr lang="en-US" sz="2000" b="1" dirty="0">
                <a:latin typeface="Calibri Light"/>
                <a:ea typeface="Verdana"/>
                <a:cs typeface="Calibri Light"/>
              </a:rPr>
              <a:t> + </a:t>
            </a:r>
            <a:r>
              <a:rPr lang="nl-NL" sz="2000" dirty="0">
                <a:latin typeface="Calibri Light"/>
                <a:ea typeface="+mn-lt"/>
                <a:cs typeface="+mn-lt"/>
              </a:rPr>
              <a:t>aanklampende opvolging (</a:t>
            </a:r>
            <a:r>
              <a:rPr lang="nl-NL" sz="2000" dirty="0" err="1">
                <a:latin typeface="Calibri Light"/>
                <a:ea typeface="+mn-lt"/>
                <a:cs typeface="+mn-lt"/>
              </a:rPr>
              <a:t>friendly</a:t>
            </a:r>
            <a:r>
              <a:rPr lang="nl-NL" sz="2000" dirty="0">
                <a:latin typeface="Calibri Light"/>
                <a:ea typeface="+mn-lt"/>
                <a:cs typeface="+mn-lt"/>
              </a:rPr>
              <a:t> </a:t>
            </a:r>
            <a:r>
              <a:rPr lang="nl-NL" sz="2000" dirty="0" err="1">
                <a:latin typeface="Calibri Light"/>
                <a:ea typeface="+mn-lt"/>
                <a:cs typeface="+mn-lt"/>
              </a:rPr>
              <a:t>stalking</a:t>
            </a:r>
            <a:r>
              <a:rPr lang="nl-NL" sz="2000" dirty="0">
                <a:latin typeface="Calibri Light"/>
                <a:ea typeface="+mn-lt"/>
                <a:cs typeface="+mn-lt"/>
              </a:rPr>
              <a:t>)</a:t>
            </a:r>
          </a:p>
          <a:p>
            <a:pPr lvl="1"/>
            <a:endParaRPr lang="nl-NL" sz="2000" dirty="0">
              <a:latin typeface="Calibri Light"/>
              <a:ea typeface="+mn-lt"/>
              <a:cs typeface="+mn-lt"/>
            </a:endParaRPr>
          </a:p>
          <a:p>
            <a:pPr lvl="1"/>
            <a:endParaRPr lang="nl-NL" sz="2000" dirty="0">
              <a:latin typeface="Calibri Light"/>
              <a:ea typeface="+mn-lt"/>
              <a:cs typeface="+mn-lt"/>
            </a:endParaRPr>
          </a:p>
          <a:p>
            <a:r>
              <a:rPr lang="nl-NL" sz="2000" b="1" dirty="0">
                <a:latin typeface="Calibri Light"/>
                <a:ea typeface="Calibri Light"/>
                <a:cs typeface="Calibri Light"/>
              </a:rPr>
              <a:t>Waarom?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nl-NL" sz="2000" dirty="0">
                <a:latin typeface="Calibri Light"/>
                <a:ea typeface="Calibri Light"/>
                <a:cs typeface="Calibri Light"/>
              </a:rPr>
              <a:t>Terugdringen van ongekwalificeerde uitstroom 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nl-NL" sz="2000" dirty="0">
                <a:latin typeface="Calibri Light"/>
                <a:ea typeface="Calibri Light"/>
                <a:cs typeface="Calibri Light"/>
              </a:rPr>
              <a:t>Focus op leer- en groeikansen =&gt; krachtigere keuzes + regie leerloopbaan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nl-NL" sz="2000" dirty="0">
                <a:latin typeface="Calibri Light"/>
                <a:ea typeface="Calibri Light"/>
                <a:cs typeface="Calibri Light"/>
              </a:rPr>
              <a:t>Doorstroom naar een beroepsgericht of diplomatraject/werk/SO …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nl-NL" sz="2000" dirty="0">
                <a:latin typeface="Calibri Light"/>
                <a:ea typeface="Calibri Light"/>
                <a:cs typeface="Calibri Light"/>
              </a:rPr>
              <a:t>Maatschappelijke (re)</a:t>
            </a:r>
            <a:r>
              <a:rPr lang="nl-NL" sz="2000" dirty="0" err="1">
                <a:latin typeface="Calibri Light"/>
                <a:ea typeface="Calibri Light"/>
                <a:cs typeface="Calibri Light"/>
              </a:rPr>
              <a:t>ïntegratie</a:t>
            </a:r>
          </a:p>
          <a:p>
            <a:pPr lvl="1"/>
            <a:r>
              <a:rPr lang="nl-NL" sz="2000" dirty="0">
                <a:latin typeface="Calibri Light"/>
                <a:ea typeface="Calibri Light"/>
                <a:cs typeface="Calibri Light"/>
              </a:rPr>
              <a:t>Meer veerkracht 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nl-NL" sz="2000" dirty="0">
                <a:latin typeface="Calibri Light"/>
                <a:ea typeface="Calibri Light"/>
                <a:cs typeface="Calibri Light"/>
              </a:rPr>
              <a:t>Zelfontwikkeling =&gt; positief zelfbeeld</a:t>
            </a:r>
            <a:endParaRPr lang="nl-N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A21C82-4980-4125-96EF-EFB2BF4C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192" y="179510"/>
            <a:ext cx="2743200" cy="19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0288-CE87-477C-8C19-A6693138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sz="3200" b="1" dirty="0"/>
              <a:t>TaKO- Wie?</a:t>
            </a:r>
            <a:endParaRPr lang="nl-BE" sz="3200" b="1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6A91477-F0CB-3710-95DB-E0ABDC58FA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3283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32925-120C-4CA8-AA36-8D44931B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>
                <a:latin typeface="Calibri"/>
                <a:cs typeface="Calibri"/>
              </a:rPr>
              <a:t>Een rugzak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0EDC3A-B8B8-45A1-BD12-136CDC97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285"/>
            <a:ext cx="10515600" cy="50936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-57150">
              <a:buNone/>
            </a:pPr>
            <a:r>
              <a:rPr lang="nl-NL" sz="2000" dirty="0">
                <a:latin typeface="Calibri Light"/>
                <a:ea typeface="+mn-lt"/>
                <a:cs typeface="+mn-lt"/>
              </a:rPr>
              <a:t>A</a:t>
            </a:r>
            <a:r>
              <a:rPr lang="nl-NL" sz="2000" dirty="0">
                <a:latin typeface="Calibri Light"/>
                <a:ea typeface="Calibri Light"/>
                <a:cs typeface="Calibri Light"/>
              </a:rPr>
              <a:t>chtergrond / reden van uitval (uit intakes): 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marL="1428750" lvl="2" indent="-285750">
              <a:buFont typeface="Arial,Sans-Serif"/>
              <a:buChar char="•"/>
            </a:pPr>
            <a:r>
              <a:rPr lang="nl-NL" b="1" dirty="0">
                <a:latin typeface="Calibri Light"/>
                <a:ea typeface="Verdana"/>
                <a:cs typeface="Calibri Light"/>
              </a:rPr>
              <a:t>psychosociale </a:t>
            </a:r>
            <a:r>
              <a:rPr lang="nl-NL" dirty="0">
                <a:latin typeface="Calibri Light"/>
                <a:ea typeface="Verdana"/>
                <a:cs typeface="Calibri Light"/>
              </a:rPr>
              <a:t>redenen</a:t>
            </a:r>
          </a:p>
          <a:p>
            <a:pPr marL="1428750" lvl="2" indent="-285750">
              <a:buFont typeface="Arial,Sans-Serif"/>
              <a:buChar char="•"/>
            </a:pPr>
            <a:r>
              <a:rPr lang="nl-NL" dirty="0">
                <a:latin typeface="Calibri Light"/>
                <a:ea typeface="Verdana"/>
                <a:cs typeface="Calibri Light"/>
              </a:rPr>
              <a:t>problematische </a:t>
            </a:r>
            <a:r>
              <a:rPr lang="nl-NL" b="1" dirty="0">
                <a:latin typeface="Calibri Light"/>
                <a:ea typeface="Verdana"/>
                <a:cs typeface="Calibri Light"/>
              </a:rPr>
              <a:t>afwezigheden </a:t>
            </a:r>
            <a:r>
              <a:rPr lang="nl-NL" dirty="0">
                <a:latin typeface="Calibri Light"/>
                <a:ea typeface="Verdana"/>
                <a:cs typeface="Calibri Light"/>
              </a:rPr>
              <a:t>/ ernstig risico op schooluitval</a:t>
            </a:r>
          </a:p>
          <a:p>
            <a:pPr marL="1428750" lvl="2" indent="-285750">
              <a:buFont typeface="Arial,Sans-Serif"/>
              <a:buChar char="•"/>
            </a:pPr>
            <a:r>
              <a:rPr lang="nl-NL" dirty="0">
                <a:latin typeface="Calibri Light"/>
                <a:ea typeface="Verdana"/>
                <a:cs typeface="Calibri Light"/>
              </a:rPr>
              <a:t>hoge stressgevoeligheid / deel- of voltijds schoollopen niet haalbaar</a:t>
            </a:r>
          </a:p>
          <a:p>
            <a:pPr marL="1428750" lvl="2" indent="-285750">
              <a:buFont typeface="Arial,Sans-Serif"/>
              <a:buChar char="•"/>
            </a:pPr>
            <a:r>
              <a:rPr lang="nl-NL" b="1" dirty="0">
                <a:latin typeface="Calibri Light"/>
                <a:ea typeface="Verdana"/>
                <a:cs typeface="Calibri Light"/>
              </a:rPr>
              <a:t>leer- en ontwikkelingsstoornissen, gezondheidsproblemen</a:t>
            </a:r>
          </a:p>
          <a:p>
            <a:pPr marL="1885950" lvl="3" indent="-285750">
              <a:buFont typeface="Arial,Sans-Serif"/>
              <a:buChar char="•"/>
            </a:pPr>
            <a:r>
              <a:rPr lang="nl-NL" sz="2000" dirty="0">
                <a:latin typeface="Calibri Light"/>
                <a:ea typeface="Verdana"/>
                <a:cs typeface="Calibri Light"/>
              </a:rPr>
              <a:t>dyslexie, dyscalculie,</a:t>
            </a:r>
          </a:p>
          <a:p>
            <a:pPr marL="1885950" lvl="3" indent="-285750">
              <a:buFont typeface="Arial,Sans-Serif"/>
              <a:buChar char="•"/>
            </a:pPr>
            <a:r>
              <a:rPr lang="nl-NL" sz="2000" dirty="0">
                <a:latin typeface="Calibri Light"/>
                <a:ea typeface="Verdana"/>
                <a:cs typeface="Calibri Light"/>
              </a:rPr>
              <a:t>AD(H)D, ASS</a:t>
            </a:r>
          </a:p>
          <a:p>
            <a:pPr marL="1885950" lvl="3" indent="-285750">
              <a:buFont typeface="Arial,Sans-Serif"/>
              <a:buChar char="•"/>
            </a:pPr>
            <a:r>
              <a:rPr lang="nl-NL" sz="2000" dirty="0">
                <a:latin typeface="Calibri Light"/>
                <a:ea typeface="Verdana"/>
                <a:cs typeface="Calibri Light"/>
              </a:rPr>
              <a:t>depressies, angsten, psychische kwetsbaarheid</a:t>
            </a:r>
          </a:p>
          <a:p>
            <a:pPr lvl="3" indent="0">
              <a:buNone/>
            </a:pPr>
            <a:r>
              <a:rPr lang="nl-NL" sz="2000" dirty="0">
                <a:latin typeface="Calibri Light"/>
                <a:ea typeface="Verdana"/>
                <a:cs typeface="Calibri Light"/>
              </a:rPr>
              <a:t>…</a:t>
            </a:r>
          </a:p>
          <a:p>
            <a:pPr marL="1428750" lvl="2" indent="-285750">
              <a:buFont typeface="Arial,Sans-Serif"/>
              <a:buChar char="•"/>
            </a:pPr>
            <a:r>
              <a:rPr lang="nl-NL" dirty="0">
                <a:latin typeface="Calibri Light"/>
                <a:ea typeface="Verdana"/>
                <a:cs typeface="Calibri Light"/>
              </a:rPr>
              <a:t>in of uit NAFT-trajecten</a:t>
            </a:r>
          </a:p>
          <a:p>
            <a:pPr marL="1428750" lvl="2" indent="-285750">
              <a:buFont typeface="Arial,Sans-Serif"/>
              <a:buChar char="•"/>
            </a:pPr>
            <a:r>
              <a:rPr lang="nl-NL" dirty="0">
                <a:latin typeface="Calibri Light"/>
                <a:ea typeface="Verdana"/>
                <a:cs typeface="Calibri Light"/>
              </a:rPr>
              <a:t>weinig tot geen succeservaringen</a:t>
            </a:r>
          </a:p>
          <a:p>
            <a:pPr marL="1428750" lvl="2" indent="-285750">
              <a:buFont typeface="Arial,Sans-Serif"/>
              <a:buChar char="•"/>
            </a:pPr>
            <a:r>
              <a:rPr lang="nl-NL" dirty="0">
                <a:latin typeface="Calibri Light"/>
                <a:ea typeface="Verdana"/>
                <a:cs typeface="Calibri Light"/>
              </a:rPr>
              <a:t>gebrek aan grenzen</a:t>
            </a:r>
          </a:p>
          <a:p>
            <a:pPr lvl="2" indent="0">
              <a:buNone/>
            </a:pPr>
            <a:endParaRPr lang="nl-NL" sz="2400" dirty="0">
              <a:latin typeface="Calibri Light"/>
              <a:ea typeface="Verdana"/>
              <a:cs typeface="Calibri Light"/>
            </a:endParaRPr>
          </a:p>
          <a:p>
            <a:pPr marL="571500" indent="-342900">
              <a:buFont typeface="Symbol" panose="05050102010706020507" pitchFamily="18" charset="2"/>
              <a:buChar char="Þ"/>
            </a:pPr>
            <a:r>
              <a:rPr lang="nl-NL" sz="2400" dirty="0">
                <a:latin typeface="Calibri Light"/>
                <a:ea typeface="Verdana"/>
                <a:cs typeface="Calibri Light"/>
              </a:rPr>
              <a:t>Multiproblematiek</a:t>
            </a:r>
          </a:p>
          <a:p>
            <a:pPr marL="571500" indent="-342900">
              <a:buFont typeface="Symbol" panose="05050102010706020507" pitchFamily="18" charset="2"/>
              <a:buChar char="Þ"/>
            </a:pPr>
            <a:r>
              <a:rPr lang="nl-NL" sz="2400" dirty="0">
                <a:latin typeface="Calibri Light"/>
                <a:ea typeface="Verdana"/>
                <a:cs typeface="Calibri Light"/>
              </a:rPr>
              <a:t>Individuele problematiek + schreeuw om aandacht</a:t>
            </a:r>
          </a:p>
          <a:p>
            <a:pPr marL="1428750" lvl="2" indent="-285750">
              <a:buFont typeface="Arial,Sans-Serif"/>
              <a:buChar char="•"/>
            </a:pPr>
            <a:endParaRPr lang="nl-NL" sz="1600" dirty="0">
              <a:latin typeface="Calibri Light"/>
              <a:ea typeface="Verdana"/>
              <a:cs typeface="Calibri Light"/>
            </a:endParaRPr>
          </a:p>
          <a:p>
            <a:pPr marL="1371600" lvl="3" indent="0"/>
            <a:endParaRPr lang="nl-NL" sz="1000" dirty="0">
              <a:latin typeface="Calibri Light"/>
              <a:ea typeface="Verdana"/>
              <a:cs typeface="Calibri Light"/>
            </a:endParaRPr>
          </a:p>
          <a:p>
            <a:pPr marL="1371600" lvl="3" indent="0">
              <a:buNone/>
            </a:pPr>
            <a:endParaRPr lang="nl-NL" sz="1000" dirty="0">
              <a:latin typeface="Calibri Light"/>
              <a:ea typeface="Verdana"/>
              <a:cs typeface="Calibri Ligh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CEF908-6F98-4A1A-A534-16B437D4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82" y="2785392"/>
            <a:ext cx="2541980" cy="25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B344-B6D3-4FBA-A53C-B848A106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3" y="5045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libri"/>
                <a:ea typeface="Verdana"/>
                <a:cs typeface="Calibri"/>
              </a:rPr>
              <a:t>Flowchart </a:t>
            </a:r>
            <a:r>
              <a:rPr lang="en-US" sz="3200" b="1" dirty="0" err="1">
                <a:latin typeface="Calibri"/>
                <a:ea typeface="Verdana"/>
                <a:cs typeface="Calibri"/>
              </a:rPr>
              <a:t>toeleiding</a:t>
            </a:r>
            <a:r>
              <a:rPr lang="en-US" sz="3200" b="1" dirty="0">
                <a:latin typeface="Calibri"/>
                <a:ea typeface="Verdana"/>
                <a:cs typeface="Calibri"/>
              </a:rPr>
              <a:t>: STEEDS via CLB's</a:t>
            </a:r>
            <a:br>
              <a:rPr lang="en-US" sz="3200" b="1" dirty="0">
                <a:latin typeface="Calibri"/>
                <a:ea typeface="Verdana"/>
                <a:cs typeface="Calibri"/>
              </a:rPr>
            </a:br>
            <a:br>
              <a:rPr lang="en-US" sz="3200" b="1" dirty="0">
                <a:latin typeface="Calibri"/>
                <a:ea typeface="Verdana"/>
                <a:cs typeface="Calibri"/>
              </a:rPr>
            </a:br>
            <a:r>
              <a:rPr lang="en-US" sz="2000" dirty="0" err="1">
                <a:latin typeface="Calibri"/>
                <a:ea typeface="Verdana"/>
                <a:cs typeface="Calibri"/>
              </a:rPr>
              <a:t>Belangrijk</a:t>
            </a:r>
            <a:r>
              <a:rPr lang="en-US" sz="2000" dirty="0">
                <a:latin typeface="Calibri"/>
                <a:ea typeface="Verdana"/>
                <a:cs typeface="Calibri"/>
              </a:rPr>
              <a:t>: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leerling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blijft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ingeschreven</a:t>
            </a:r>
            <a:r>
              <a:rPr lang="en-US" sz="2000" dirty="0">
                <a:latin typeface="Calibri"/>
                <a:ea typeface="Verdana"/>
                <a:cs typeface="Calibri"/>
              </a:rPr>
              <a:t> in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secundaire</a:t>
            </a:r>
            <a:r>
              <a:rPr lang="en-US" sz="2000" dirty="0">
                <a:latin typeface="Calibri"/>
                <a:ea typeface="Verdana"/>
                <a:cs typeface="Calibri"/>
              </a:rPr>
              <a:t> school!</a:t>
            </a:r>
            <a:br>
              <a:rPr lang="en-US" sz="2000" b="1" dirty="0">
                <a:solidFill>
                  <a:srgbClr val="FF0000"/>
                </a:solidFill>
                <a:latin typeface="Calibri"/>
                <a:ea typeface="Verdana"/>
                <a:cs typeface="Calibri"/>
              </a:rPr>
            </a:br>
            <a:br>
              <a:rPr lang="en-US" sz="2000" b="1" dirty="0">
                <a:latin typeface="Calibri"/>
                <a:ea typeface="Verdana"/>
                <a:cs typeface="Calibri"/>
              </a:rPr>
            </a:br>
            <a:r>
              <a:rPr lang="en-US" sz="2000" dirty="0" err="1">
                <a:latin typeface="Calibri"/>
                <a:ea typeface="Verdana"/>
                <a:cs typeface="Calibri"/>
              </a:rPr>
              <a:t>Belangrijk</a:t>
            </a:r>
            <a:r>
              <a:rPr lang="en-US" sz="2000" dirty="0">
                <a:latin typeface="Calibri"/>
                <a:ea typeface="Verdana"/>
                <a:cs typeface="Calibri"/>
              </a:rPr>
              <a:t>: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slechts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na</a:t>
            </a:r>
            <a:r>
              <a:rPr lang="en-US" sz="2000" dirty="0">
                <a:latin typeface="Calibri"/>
                <a:ea typeface="Verdana"/>
                <a:cs typeface="Calibri"/>
              </a:rPr>
              <a:t>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determinatie</a:t>
            </a:r>
            <a:r>
              <a:rPr lang="en-US" sz="2000" dirty="0">
                <a:latin typeface="Calibri"/>
                <a:ea typeface="Verdana"/>
                <a:cs typeface="Calibri"/>
              </a:rPr>
              <a:t> door CLB =&gt;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TaKO</a:t>
            </a:r>
            <a:r>
              <a:rPr lang="en-US" sz="2000" dirty="0">
                <a:latin typeface="Calibri"/>
                <a:ea typeface="Verdana"/>
                <a:cs typeface="Calibri"/>
              </a:rPr>
              <a:t> = 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geen</a:t>
            </a:r>
            <a:r>
              <a:rPr lang="en-US" sz="2000" dirty="0">
                <a:latin typeface="Calibri"/>
                <a:ea typeface="Verdana"/>
                <a:cs typeface="Calibri"/>
              </a:rPr>
              <a:t> "shop-</a:t>
            </a:r>
            <a:r>
              <a:rPr lang="en-US" sz="2000" dirty="0" err="1">
                <a:latin typeface="Calibri"/>
                <a:ea typeface="Verdana"/>
                <a:cs typeface="Calibri"/>
              </a:rPr>
              <a:t>gedrag</a:t>
            </a:r>
            <a:r>
              <a:rPr lang="en-US" sz="2000" dirty="0">
                <a:latin typeface="Calibri"/>
                <a:ea typeface="Verdana"/>
                <a:cs typeface="Calibri"/>
              </a:rPr>
              <a:t>“.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8276C93C-C5AF-4BDB-B56D-C9C1DADA4BBC}"/>
              </a:ext>
            </a:extLst>
          </p:cNvPr>
          <p:cNvSpPr txBox="1"/>
          <p:nvPr/>
        </p:nvSpPr>
        <p:spPr>
          <a:xfrm>
            <a:off x="835493" y="2962204"/>
            <a:ext cx="20635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Calibri Light"/>
                <a:cs typeface="Calibri Light"/>
              </a:rPr>
              <a:t>Rechtstreeks </a:t>
            </a:r>
            <a:r>
              <a:rPr lang="nl-NL" sz="2000" dirty="0" err="1">
                <a:latin typeface="Calibri Light"/>
                <a:cs typeface="Calibri Light"/>
              </a:rPr>
              <a:t>TaKO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5" name="Pijl: rechts 5">
            <a:extLst>
              <a:ext uri="{FF2B5EF4-FFF2-40B4-BE49-F238E27FC236}">
                <a16:creationId xmlns:a16="http://schemas.microsoft.com/office/drawing/2014/main" id="{DD655701-7C9E-42CB-80E1-202E7D02DF67}"/>
              </a:ext>
            </a:extLst>
          </p:cNvPr>
          <p:cNvSpPr/>
          <p:nvPr/>
        </p:nvSpPr>
        <p:spPr>
          <a:xfrm>
            <a:off x="3169216" y="3047266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6" name="Tekstvak 6">
            <a:extLst>
              <a:ext uri="{FF2B5EF4-FFF2-40B4-BE49-F238E27FC236}">
                <a16:creationId xmlns:a16="http://schemas.microsoft.com/office/drawing/2014/main" id="{09DE4DB5-78E7-4411-80D5-DAB685ACBCAD}"/>
              </a:ext>
            </a:extLst>
          </p:cNvPr>
          <p:cNvSpPr txBox="1"/>
          <p:nvPr/>
        </p:nvSpPr>
        <p:spPr>
          <a:xfrm>
            <a:off x="4095594" y="2962940"/>
            <a:ext cx="5677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>
                <a:latin typeface="Calibri Light"/>
                <a:cs typeface="Calibri Light"/>
              </a:rPr>
              <a:t>CLB</a:t>
            </a:r>
            <a:endParaRPr lang="nl-BE" sz="2000" b="1" dirty="0">
              <a:latin typeface="Calibri Light"/>
              <a:cs typeface="Calibri Light"/>
            </a:endParaRPr>
          </a:p>
        </p:txBody>
      </p:sp>
      <p:sp>
        <p:nvSpPr>
          <p:cNvPr id="10" name="Vierkante haak links 12">
            <a:extLst>
              <a:ext uri="{FF2B5EF4-FFF2-40B4-BE49-F238E27FC236}">
                <a16:creationId xmlns:a16="http://schemas.microsoft.com/office/drawing/2014/main" id="{DC566E59-414A-4D96-8C06-4357083AFD73}"/>
              </a:ext>
            </a:extLst>
          </p:cNvPr>
          <p:cNvSpPr/>
          <p:nvPr/>
        </p:nvSpPr>
        <p:spPr>
          <a:xfrm>
            <a:off x="839751" y="2903153"/>
            <a:ext cx="73152" cy="5221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1" name="Vierkante haak rechts 14">
            <a:extLst>
              <a:ext uri="{FF2B5EF4-FFF2-40B4-BE49-F238E27FC236}">
                <a16:creationId xmlns:a16="http://schemas.microsoft.com/office/drawing/2014/main" id="{B2F498D4-56BA-4585-A5EC-EF647B261BB8}"/>
              </a:ext>
            </a:extLst>
          </p:cNvPr>
          <p:cNvSpPr/>
          <p:nvPr/>
        </p:nvSpPr>
        <p:spPr>
          <a:xfrm>
            <a:off x="3922918" y="2896692"/>
            <a:ext cx="84357" cy="53340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3" name="Tekstvak 16">
            <a:extLst>
              <a:ext uri="{FF2B5EF4-FFF2-40B4-BE49-F238E27FC236}">
                <a16:creationId xmlns:a16="http://schemas.microsoft.com/office/drawing/2014/main" id="{44D5CCF0-856C-4186-B02B-42FB95E89D81}"/>
              </a:ext>
            </a:extLst>
          </p:cNvPr>
          <p:cNvSpPr txBox="1"/>
          <p:nvPr/>
        </p:nvSpPr>
        <p:spPr>
          <a:xfrm>
            <a:off x="5739568" y="2962970"/>
            <a:ext cx="14341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Calibri Light"/>
                <a:cs typeface="Calibri Light"/>
              </a:rPr>
              <a:t>Meldpunt SI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4" name="Pijl: rechts 17">
            <a:extLst>
              <a:ext uri="{FF2B5EF4-FFF2-40B4-BE49-F238E27FC236}">
                <a16:creationId xmlns:a16="http://schemas.microsoft.com/office/drawing/2014/main" id="{370AE484-BC99-41C7-8ADF-0DD85DA3EC74}"/>
              </a:ext>
            </a:extLst>
          </p:cNvPr>
          <p:cNvSpPr/>
          <p:nvPr/>
        </p:nvSpPr>
        <p:spPr>
          <a:xfrm rot="20520000">
            <a:off x="7353088" y="2760880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5" name="Tekstvak 18">
            <a:extLst>
              <a:ext uri="{FF2B5EF4-FFF2-40B4-BE49-F238E27FC236}">
                <a16:creationId xmlns:a16="http://schemas.microsoft.com/office/drawing/2014/main" id="{9BD33A8E-C13D-4A39-BAFE-4F81FB27C20B}"/>
              </a:ext>
            </a:extLst>
          </p:cNvPr>
          <p:cNvSpPr txBox="1"/>
          <p:nvPr/>
        </p:nvSpPr>
        <p:spPr>
          <a:xfrm>
            <a:off x="8266203" y="2576748"/>
            <a:ext cx="69390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err="1">
                <a:latin typeface="Calibri Light"/>
                <a:cs typeface="Calibri Light"/>
              </a:rPr>
              <a:t>TaKO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6" name="Tekstvak 19">
            <a:extLst>
              <a:ext uri="{FF2B5EF4-FFF2-40B4-BE49-F238E27FC236}">
                <a16:creationId xmlns:a16="http://schemas.microsoft.com/office/drawing/2014/main" id="{61C66431-4FB8-4427-9115-41D4B3B946ED}"/>
              </a:ext>
            </a:extLst>
          </p:cNvPr>
          <p:cNvSpPr txBox="1"/>
          <p:nvPr/>
        </p:nvSpPr>
        <p:spPr>
          <a:xfrm>
            <a:off x="8266203" y="3457356"/>
            <a:ext cx="22136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err="1">
                <a:latin typeface="Calibri Light"/>
                <a:cs typeface="Calibri Light"/>
              </a:rPr>
              <a:t>TaKO</a:t>
            </a:r>
            <a:r>
              <a:rPr lang="nl-NL" sz="2000" dirty="0">
                <a:latin typeface="Calibri Light"/>
                <a:cs typeface="Calibri Light"/>
              </a:rPr>
              <a:t> + Naft-traject</a:t>
            </a:r>
            <a:r>
              <a:rPr lang="nl-NL" sz="2000" baseline="30000" dirty="0">
                <a:latin typeface="Calibri Light"/>
                <a:cs typeface="Calibri Light"/>
              </a:rPr>
              <a:t>*</a:t>
            </a:r>
            <a:endParaRPr lang="nl-BE" sz="2000" baseline="30000">
              <a:latin typeface="Calibri Light"/>
              <a:ea typeface="Verdana"/>
              <a:cs typeface="Calibri Light"/>
            </a:endParaRPr>
          </a:p>
        </p:txBody>
      </p:sp>
      <p:sp>
        <p:nvSpPr>
          <p:cNvPr id="17" name="Pijl: rechts 20">
            <a:extLst>
              <a:ext uri="{FF2B5EF4-FFF2-40B4-BE49-F238E27FC236}">
                <a16:creationId xmlns:a16="http://schemas.microsoft.com/office/drawing/2014/main" id="{66C970AD-95DA-4DD6-B421-83FBDEA4DF90}"/>
              </a:ext>
            </a:extLst>
          </p:cNvPr>
          <p:cNvSpPr/>
          <p:nvPr/>
        </p:nvSpPr>
        <p:spPr>
          <a:xfrm rot="1306387">
            <a:off x="7346847" y="3365003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8" name="Tekstvak 21">
            <a:extLst>
              <a:ext uri="{FF2B5EF4-FFF2-40B4-BE49-F238E27FC236}">
                <a16:creationId xmlns:a16="http://schemas.microsoft.com/office/drawing/2014/main" id="{F5809EF5-2C02-44C3-A4AF-D31E12746347}"/>
              </a:ext>
            </a:extLst>
          </p:cNvPr>
          <p:cNvSpPr txBox="1"/>
          <p:nvPr/>
        </p:nvSpPr>
        <p:spPr>
          <a:xfrm>
            <a:off x="8960111" y="3848152"/>
            <a:ext cx="313616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Calibri Light"/>
                <a:cs typeface="Calibri Light"/>
              </a:rPr>
              <a:t>Koïnoor</a:t>
            </a:r>
            <a:endParaRPr lang="nl-NL" sz="2000" dirty="0"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/>
                <a:cs typeface="Calibri Light"/>
              </a:rPr>
              <a:t>Leerrecht</a:t>
            </a:r>
            <a:endParaRPr lang="nl-NL" sz="2000" dirty="0">
              <a:latin typeface="Calibri Light"/>
              <a:ea typeface="Verdana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Calibri Light"/>
                <a:cs typeface="Calibri Light"/>
              </a:rPr>
              <a:t>Arktos</a:t>
            </a:r>
            <a:endParaRPr lang="nl-NL" sz="2000" dirty="0"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Calibri Light"/>
                <a:cs typeface="Calibri Light"/>
              </a:rPr>
              <a:t>Profo</a:t>
            </a:r>
            <a:endParaRPr lang="nl-NL" sz="2000" dirty="0">
              <a:latin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/>
                <a:cs typeface="Calibri Light"/>
              </a:rPr>
              <a:t>Sherpa (</a:t>
            </a:r>
            <a:r>
              <a:rPr lang="nl-NL" sz="2000" dirty="0" err="1">
                <a:latin typeface="Calibri Light"/>
                <a:cs typeface="Calibri Light"/>
              </a:rPr>
              <a:t>ReisburO</a:t>
            </a:r>
            <a:r>
              <a:rPr lang="nl-NL" sz="2000" dirty="0">
                <a:latin typeface="Calibri Light"/>
                <a:cs typeface="Calibri Light"/>
              </a:rPr>
              <a:t> </a:t>
            </a:r>
            <a:r>
              <a:rPr lang="nl-NL" sz="2000" dirty="0" err="1">
                <a:latin typeface="Calibri Light"/>
                <a:cs typeface="Calibri Light"/>
              </a:rPr>
              <a:t>Roulot</a:t>
            </a:r>
            <a:r>
              <a:rPr lang="nl-NL" sz="2000" dirty="0">
                <a:latin typeface="Calibri Light"/>
                <a:cs typeface="Calibri Ligh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Calibri Light"/>
                <a:cs typeface="Calibri Light"/>
              </a:rPr>
              <a:t>…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19" name="Pijl: rechts 25">
            <a:extLst>
              <a:ext uri="{FF2B5EF4-FFF2-40B4-BE49-F238E27FC236}">
                <a16:creationId xmlns:a16="http://schemas.microsoft.com/office/drawing/2014/main" id="{3585BFA6-3313-4C24-99B3-73A001F4ED50}"/>
              </a:ext>
            </a:extLst>
          </p:cNvPr>
          <p:cNvSpPr/>
          <p:nvPr/>
        </p:nvSpPr>
        <p:spPr>
          <a:xfrm>
            <a:off x="4872403" y="3047266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20" name="Tekstvak 18">
            <a:extLst>
              <a:ext uri="{FF2B5EF4-FFF2-40B4-BE49-F238E27FC236}">
                <a16:creationId xmlns:a16="http://schemas.microsoft.com/office/drawing/2014/main" id="{5DFFE670-95FB-4919-A7B3-AFCC98FC2C15}"/>
              </a:ext>
            </a:extLst>
          </p:cNvPr>
          <p:cNvSpPr txBox="1"/>
          <p:nvPr/>
        </p:nvSpPr>
        <p:spPr>
          <a:xfrm>
            <a:off x="8287080" y="2994282"/>
            <a:ext cx="13758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Calibri Light"/>
                <a:cs typeface="Calibri Light"/>
              </a:rPr>
              <a:t>Naft-traject</a:t>
            </a:r>
            <a:endParaRPr lang="nl-BE" sz="2000" dirty="0">
              <a:latin typeface="Calibri Light"/>
              <a:cs typeface="Calibri Light"/>
            </a:endParaRPr>
          </a:p>
        </p:txBody>
      </p:sp>
      <p:sp>
        <p:nvSpPr>
          <p:cNvPr id="22" name="Pijl: rechts 17">
            <a:extLst>
              <a:ext uri="{FF2B5EF4-FFF2-40B4-BE49-F238E27FC236}">
                <a16:creationId xmlns:a16="http://schemas.microsoft.com/office/drawing/2014/main" id="{767E2B0F-2628-4E41-8CCC-4EF2F03CD87C}"/>
              </a:ext>
            </a:extLst>
          </p:cNvPr>
          <p:cNvSpPr/>
          <p:nvPr/>
        </p:nvSpPr>
        <p:spPr>
          <a:xfrm>
            <a:off x="7363525" y="3042714"/>
            <a:ext cx="680484" cy="209842"/>
          </a:xfrm>
          <a:prstGeom prst="rightArrow">
            <a:avLst/>
          </a:prstGeom>
          <a:solidFill>
            <a:srgbClr val="A3CF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141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32925-120C-4CA8-AA36-8D44931B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>
                <a:latin typeface="Calibri"/>
                <a:cs typeface="Calibri"/>
              </a:rPr>
              <a:t>Drempels</a:t>
            </a:r>
            <a:br>
              <a:rPr lang="nl-BE" sz="3200" b="1" dirty="0">
                <a:latin typeface="Calibri"/>
              </a:rPr>
            </a:br>
            <a:endParaRPr lang="nl-BE" sz="3200" b="1" dirty="0">
              <a:latin typeface="Calibri"/>
              <a:ea typeface="Verdana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0EDC3A-B8B8-45A1-BD12-136CDC97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190214"/>
            <a:ext cx="11068957" cy="49561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Noodzaak aan selectie </a:t>
            </a:r>
            <a:endParaRPr lang="nl-NL" sz="2000" dirty="0">
              <a:latin typeface="Verdana"/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nl-NL" sz="2000" b="1" dirty="0">
                <a:latin typeface="Calibri Light"/>
                <a:ea typeface="+mn-lt"/>
                <a:cs typeface="+mn-lt"/>
              </a:rPr>
              <a:t>Niet</a:t>
            </a:r>
            <a:r>
              <a:rPr lang="nl-NL" sz="2000" dirty="0">
                <a:latin typeface="Calibri Light"/>
                <a:ea typeface="+mn-lt"/>
                <a:cs typeface="+mn-lt"/>
              </a:rPr>
              <a:t>: niveau, socio-emotionele-economische achtergrond, kansen, capaciteiten …</a:t>
            </a:r>
            <a:endParaRPr lang="nl-NL" sz="2000" dirty="0">
              <a:ea typeface="Verdana"/>
            </a:endParaRPr>
          </a:p>
          <a:p>
            <a:pPr lvl="1">
              <a:buFont typeface="Arial"/>
              <a:buChar char="•"/>
            </a:pPr>
            <a:r>
              <a:rPr lang="nl-NL" sz="2000" b="1" dirty="0">
                <a:latin typeface="Calibri Light"/>
                <a:ea typeface="+mn-lt"/>
                <a:cs typeface="+mn-lt"/>
              </a:rPr>
              <a:t>Wel</a:t>
            </a:r>
            <a:r>
              <a:rPr lang="nl-NL" sz="2000" dirty="0">
                <a:latin typeface="Calibri Light"/>
                <a:ea typeface="+mn-lt"/>
                <a:cs typeface="+mn-lt"/>
              </a:rPr>
              <a:t>: motivatie, cursisten niet overhevelen van wachtlijst naar wachtlijst</a:t>
            </a:r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Toename psychisch zéér kwetsbaren</a:t>
            </a:r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Beperkte aandachtspanne + verwachtingen naar diepgang afstemmen op doelgroep</a:t>
            </a:r>
            <a:endParaRPr lang="nl-NL" dirty="0"/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Impact van persoonlijke (</a:t>
            </a:r>
            <a:r>
              <a:rPr lang="nl-NL" sz="2000" dirty="0" err="1">
                <a:latin typeface="Calibri Light"/>
                <a:ea typeface="+mn-lt"/>
                <a:cs typeface="+mn-lt"/>
              </a:rPr>
              <a:t>multi</a:t>
            </a:r>
            <a:r>
              <a:rPr lang="nl-NL" sz="2000" dirty="0">
                <a:latin typeface="Calibri Light"/>
                <a:ea typeface="+mn-lt"/>
                <a:cs typeface="+mn-lt"/>
              </a:rPr>
              <a:t>)problematiek (schools én buitenschools)</a:t>
            </a:r>
          </a:p>
          <a:p>
            <a:pPr marL="457200" lvl="1" indent="0">
              <a:buNone/>
            </a:pPr>
            <a:endParaRPr lang="nl-BE" sz="20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b="1" dirty="0">
                <a:latin typeface="Calibri Light"/>
                <a:ea typeface="+mn-lt"/>
                <a:cs typeface="+mn-lt"/>
              </a:rPr>
              <a:t>Dus:</a:t>
            </a:r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Beperkte groepsgrootte (max. 15 jongeren/groep)</a:t>
            </a:r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Beperkt pakket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1 semester is niet voldoende</a:t>
            </a:r>
          </a:p>
          <a:p>
            <a:pPr>
              <a:buFont typeface="Arial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Investering in begeleiding   --&gt;</a:t>
            </a:r>
            <a:r>
              <a:rPr lang="nl-NL" sz="2000" b="1" dirty="0">
                <a:solidFill>
                  <a:srgbClr val="FF0000"/>
                </a:solidFill>
                <a:latin typeface="Calibri Light"/>
                <a:ea typeface="+mn-lt"/>
                <a:cs typeface="+mn-lt"/>
              </a:rPr>
              <a:t>  </a:t>
            </a:r>
            <a:r>
              <a:rPr lang="nl-NL" sz="20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Veel "vrijwilligerswerk</a:t>
            </a:r>
            <a:r>
              <a:rPr lang="nl-NL" sz="2000" b="1" dirty="0">
                <a:solidFill>
                  <a:srgbClr val="FF0000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lang="nl-NL" sz="2000" b="1" dirty="0">
                <a:latin typeface="Calibri Light"/>
                <a:ea typeface="+mn-lt"/>
                <a:cs typeface="+mn-lt"/>
              </a:rPr>
              <a:t>  - -&gt; </a:t>
            </a:r>
            <a:r>
              <a:rPr lang="nl-NL" sz="2000" b="1" dirty="0">
                <a:latin typeface="Calibri Light"/>
                <a:ea typeface="Calibri Light"/>
              </a:rPr>
              <a:t>samenwerkingsverbanden! </a:t>
            </a:r>
            <a:endParaRPr lang="nl-NL" sz="2000">
              <a:latin typeface="Calibri Light"/>
              <a:ea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660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32925-120C-4CA8-AA36-8D44931B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>
                <a:latin typeface="Calibri"/>
                <a:cs typeface="Calibri"/>
              </a:rPr>
              <a:t>Overzicht pakket</a:t>
            </a:r>
            <a:endParaRPr lang="nl-BE" sz="3200" b="1" dirty="0">
              <a:latin typeface="Calibri"/>
              <a:ea typeface="Verdana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0EDC3A-B8B8-45A1-BD12-136CDC97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285"/>
            <a:ext cx="8891815" cy="49561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nl-NL" sz="2000" b="1" i="1" u="sng" dirty="0">
                <a:latin typeface="Calibri Light"/>
                <a:ea typeface="Verdana"/>
                <a:cs typeface="Calibri Light"/>
              </a:rPr>
              <a:t>Semester 1:</a:t>
            </a:r>
            <a:endParaRPr lang="nl-NL" sz="2000" dirty="0">
              <a:latin typeface="Calibri Light"/>
              <a:ea typeface="Verdana"/>
              <a:cs typeface="Calibri Light"/>
            </a:endParaRPr>
          </a:p>
          <a:p>
            <a:pPr marL="1028700" lvl="1" indent="-342900"/>
            <a:r>
              <a:rPr lang="nl-NL" sz="2000" dirty="0">
                <a:latin typeface="Calibri Light"/>
                <a:ea typeface="Calibri Light"/>
                <a:cs typeface="Calibri Light"/>
              </a:rPr>
              <a:t>2 dagdelen TaKO + minimaal 1 </a:t>
            </a:r>
            <a:r>
              <a:rPr lang="nl-NL" sz="2000" dirty="0" err="1">
                <a:latin typeface="Calibri Light"/>
                <a:ea typeface="Calibri Light"/>
                <a:cs typeface="Calibri Light"/>
              </a:rPr>
              <a:t>beroepsspecifieke</a:t>
            </a:r>
            <a:r>
              <a:rPr lang="nl-NL" sz="2000" dirty="0">
                <a:latin typeface="Calibri Light"/>
                <a:ea typeface="Calibri Light"/>
                <a:cs typeface="Calibri Light"/>
              </a:rPr>
              <a:t> module</a:t>
            </a:r>
          </a:p>
          <a:p>
            <a:pPr lvl="1" indent="0">
              <a:buNone/>
            </a:pP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pPr marL="457200" lvl="1" indent="0">
              <a:buNone/>
            </a:pPr>
            <a:r>
              <a:rPr lang="nl-NL" sz="2000" b="1" i="1" u="sng" dirty="0">
                <a:latin typeface="Calibri Light"/>
                <a:ea typeface="Calibri Light"/>
                <a:cs typeface="Calibri Light"/>
              </a:rPr>
              <a:t>Semester 2:</a:t>
            </a: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pPr marL="1028700" lvl="1" indent="-342900"/>
            <a:r>
              <a:rPr lang="nl-NL" sz="2000" dirty="0">
                <a:latin typeface="Calibri Light"/>
                <a:ea typeface="Calibri Light"/>
                <a:cs typeface="Calibri Light"/>
              </a:rPr>
              <a:t>1 dagdelen TaKO + minimaal 3 </a:t>
            </a:r>
            <a:r>
              <a:rPr lang="nl-NL" sz="2000" dirty="0" err="1">
                <a:latin typeface="Calibri Light"/>
                <a:ea typeface="Calibri Light"/>
                <a:cs typeface="Calibri Light"/>
              </a:rPr>
              <a:t>beroepsspecifieke</a:t>
            </a:r>
            <a:r>
              <a:rPr lang="nl-NL" sz="2000" dirty="0">
                <a:latin typeface="Calibri Light"/>
                <a:ea typeface="Calibri Light"/>
                <a:cs typeface="Calibri Light"/>
              </a:rPr>
              <a:t> modules</a:t>
            </a:r>
          </a:p>
          <a:p>
            <a:pPr lvl="1" indent="0">
              <a:buNone/>
            </a:pP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pPr marL="457200" lvl="1" indent="0">
              <a:buNone/>
            </a:pPr>
            <a:r>
              <a:rPr lang="nl-NL" sz="2000" b="1" i="1" u="sng" dirty="0">
                <a:latin typeface="Calibri Light"/>
                <a:ea typeface="Verdana"/>
                <a:cs typeface="Calibri Light"/>
              </a:rPr>
              <a:t>Beide semesters: </a:t>
            </a:r>
          </a:p>
          <a:p>
            <a:pPr marL="457200" lvl="1" indent="0">
              <a:buNone/>
            </a:pPr>
            <a:r>
              <a:rPr lang="nl-NL" sz="2000" i="1" dirty="0">
                <a:latin typeface="Calibri Light"/>
                <a:ea typeface="Verdana"/>
                <a:cs typeface="Calibri Light"/>
              </a:rPr>
              <a:t>Mogelijkheid tot aanvulling met </a:t>
            </a:r>
            <a:endParaRPr lang="nl-NL" sz="2000" dirty="0">
              <a:latin typeface="Calibri Light"/>
              <a:ea typeface="Verdana"/>
              <a:cs typeface="Calibri Light"/>
            </a:endParaRPr>
          </a:p>
          <a:p>
            <a:pPr marL="971550" lvl="1" indent="-285750">
              <a:lnSpc>
                <a:spcPct val="100000"/>
              </a:lnSpc>
            </a:pPr>
            <a:r>
              <a:rPr lang="nl-NL" sz="2000" dirty="0">
                <a:latin typeface="Calibri Light"/>
                <a:ea typeface="Calibri Light"/>
                <a:cs typeface="Calibri Light"/>
              </a:rPr>
              <a:t>beperkt aantal extra </a:t>
            </a:r>
            <a:r>
              <a:rPr lang="nl-NL" sz="2000" dirty="0" err="1">
                <a:latin typeface="Calibri Light"/>
                <a:ea typeface="Calibri Light"/>
                <a:cs typeface="Calibri Light"/>
              </a:rPr>
              <a:t>beroepsspecifieke</a:t>
            </a:r>
            <a:r>
              <a:rPr lang="nl-NL" sz="2000" dirty="0">
                <a:latin typeface="Calibri Light"/>
                <a:ea typeface="Calibri Light"/>
                <a:cs typeface="Calibri Light"/>
              </a:rPr>
              <a:t> modules - Administratie, Zorg, Design, ICT en Fotografie </a:t>
            </a:r>
          </a:p>
          <a:p>
            <a:pPr marL="971550" lvl="1" indent="-285750">
              <a:lnSpc>
                <a:spcPct val="100000"/>
              </a:lnSpc>
            </a:pPr>
            <a:r>
              <a:rPr lang="nl-NL" sz="2000" dirty="0">
                <a:latin typeface="Calibri Light"/>
                <a:ea typeface="Calibri Light"/>
                <a:cs typeface="Calibri Light"/>
              </a:rPr>
              <a:t>de </a:t>
            </a:r>
            <a:r>
              <a:rPr lang="nl-NL" sz="2000" dirty="0" err="1">
                <a:latin typeface="Calibri Light"/>
                <a:ea typeface="Calibri Light"/>
                <a:cs typeface="Calibri Light"/>
              </a:rPr>
              <a:t>PLeK</a:t>
            </a:r>
            <a:endParaRPr lang="nl-NL" sz="2000" dirty="0">
              <a:latin typeface="Calibri Light"/>
              <a:ea typeface="Calibri Light"/>
              <a:cs typeface="Calibri Light"/>
            </a:endParaRPr>
          </a:p>
          <a:p>
            <a:pPr marL="971550" lvl="1" indent="-285750">
              <a:lnSpc>
                <a:spcPct val="100000"/>
              </a:lnSpc>
            </a:pPr>
            <a:r>
              <a:rPr lang="nl-NL" sz="2000" dirty="0">
                <a:latin typeface="Calibri Light"/>
                <a:ea typeface="Calibri Light"/>
                <a:cs typeface="Calibri Light"/>
              </a:rPr>
              <a:t>mogelijkheid tot stage in verschillende domeinen (samenwerking Kinderopvang VZW en Multimedi.be)</a:t>
            </a:r>
          </a:p>
          <a:p>
            <a:pPr marL="971550" lvl="1" indent="-285750">
              <a:lnSpc>
                <a:spcPct val="100000"/>
              </a:lnSpc>
            </a:pPr>
            <a:r>
              <a:rPr lang="nl-NL" sz="2000" dirty="0">
                <a:latin typeface="Calibri Light"/>
                <a:ea typeface="Calibri Light"/>
                <a:cs typeface="Calibri Light"/>
              </a:rPr>
              <a:t>aanbod in samenwerking met partners (Naft-aanbieders) 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479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32925-120C-4CA8-AA36-8D44931B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77" y="541917"/>
            <a:ext cx="10515600" cy="894807"/>
          </a:xfrm>
        </p:spPr>
        <p:txBody>
          <a:bodyPr>
            <a:normAutofit/>
          </a:bodyPr>
          <a:lstStyle/>
          <a:p>
            <a:r>
              <a:rPr lang="nl-BE" sz="3200" b="1" dirty="0">
                <a:latin typeface="Calibri"/>
                <a:cs typeface="Calibri"/>
              </a:rPr>
              <a:t>Didactiek </a:t>
            </a:r>
            <a:r>
              <a:rPr lang="nl-BE" sz="3200" b="1" dirty="0" err="1">
                <a:latin typeface="Calibri"/>
                <a:cs typeface="Calibri"/>
              </a:rPr>
              <a:t>TaKO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0EDC3A-B8B8-45A1-BD12-136CDC97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630" y="1447456"/>
            <a:ext cx="11068957" cy="46309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BE" sz="2000" b="1" i="1" dirty="0">
                <a:latin typeface="Calibri Light"/>
                <a:ea typeface="+mn-lt"/>
                <a:cs typeface="+mn-lt"/>
              </a:rPr>
              <a:t>Nadruk op schoolse en maatschappelijke vaardigheden </a:t>
            </a:r>
            <a:r>
              <a:rPr lang="nl-BE" sz="2000" b="1" i="1" err="1">
                <a:latin typeface="Calibri Light"/>
                <a:ea typeface="+mn-lt"/>
                <a:cs typeface="+mn-lt"/>
              </a:rPr>
              <a:t>i.f.v</a:t>
            </a:r>
            <a:r>
              <a:rPr lang="nl-BE" sz="2000" b="1" i="1" dirty="0">
                <a:latin typeface="Calibri Light"/>
                <a:ea typeface="+mn-lt"/>
                <a:cs typeface="+mn-lt"/>
              </a:rPr>
              <a:t>. diploma- of arbeidsgericht perspectief</a:t>
            </a:r>
            <a:endParaRPr lang="nl-NL" sz="2000" b="1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nl-BE" sz="2000" b="1" i="1" dirty="0">
              <a:latin typeface="Calibri Light"/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r>
              <a:rPr lang="nl-BE" sz="2000" dirty="0">
                <a:latin typeface="Calibri Light"/>
                <a:ea typeface="+mn-lt"/>
                <a:cs typeface="+mn-lt"/>
              </a:rPr>
              <a:t>Inzicht in de </a:t>
            </a:r>
            <a:r>
              <a:rPr lang="nl-BE" sz="2000" b="1" dirty="0">
                <a:latin typeface="Calibri Light"/>
                <a:ea typeface="+mn-lt"/>
                <a:cs typeface="+mn-lt"/>
              </a:rPr>
              <a:t>eigen drempels</a:t>
            </a:r>
            <a:r>
              <a:rPr lang="nl-BE" sz="2000" dirty="0">
                <a:latin typeface="Calibri Light"/>
                <a:ea typeface="+mn-lt"/>
                <a:cs typeface="+mn-lt"/>
              </a:rPr>
              <a:t> die (de schoolloopbaan) belemmeren – experimenteren en zoeken</a:t>
            </a:r>
          </a:p>
          <a:p>
            <a:pPr>
              <a:buFont typeface="Arial,Sans-Serif"/>
              <a:buChar char="•"/>
            </a:pPr>
            <a:r>
              <a:rPr lang="nl-BE" sz="2000" dirty="0">
                <a:latin typeface="Calibri Light"/>
                <a:ea typeface="+mn-lt"/>
                <a:cs typeface="+mn-lt"/>
              </a:rPr>
              <a:t>Ontwikkeling </a:t>
            </a:r>
            <a:r>
              <a:rPr lang="nl-BE" sz="2000" b="1" dirty="0">
                <a:latin typeface="Calibri Light"/>
                <a:ea typeface="+mn-lt"/>
                <a:cs typeface="+mn-lt"/>
              </a:rPr>
              <a:t>stappenplan </a:t>
            </a:r>
            <a:r>
              <a:rPr lang="nl-BE" sz="2000" dirty="0">
                <a:latin typeface="Calibri Light"/>
                <a:ea typeface="+mn-lt"/>
                <a:cs typeface="+mn-lt"/>
              </a:rPr>
              <a:t>om drempels aan te pakken – veerkracht en positief zelfbeeld</a:t>
            </a:r>
          </a:p>
          <a:p>
            <a:pPr>
              <a:buFont typeface="Arial,Sans-Serif"/>
              <a:buChar char="•"/>
            </a:pPr>
            <a:r>
              <a:rPr lang="nl-BE" sz="2000" dirty="0">
                <a:latin typeface="Calibri Light"/>
                <a:ea typeface="Calibri Light"/>
                <a:cs typeface="Calibri Light"/>
              </a:rPr>
              <a:t>Inzetten op </a:t>
            </a:r>
            <a:r>
              <a:rPr lang="nl-BE" sz="2000" b="1" dirty="0">
                <a:latin typeface="Calibri Light"/>
                <a:ea typeface="Calibri Light"/>
                <a:cs typeface="Calibri Light"/>
              </a:rPr>
              <a:t>verbinding</a:t>
            </a:r>
            <a:r>
              <a:rPr lang="nl-BE" sz="2000" dirty="0">
                <a:latin typeface="Calibri Light"/>
                <a:ea typeface="Calibri Light"/>
                <a:cs typeface="Calibri Light"/>
              </a:rPr>
              <a:t>, zowel met zichzelf als met groep/school/...</a:t>
            </a:r>
            <a:endParaRPr lang="nl-BE" sz="2000" dirty="0">
              <a:latin typeface="Calibri Light"/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r>
              <a:rPr lang="nl-NL" sz="2000" dirty="0">
                <a:latin typeface="Calibri Light"/>
                <a:ea typeface="+mn-lt"/>
                <a:cs typeface="+mn-lt"/>
              </a:rPr>
              <a:t>Focus op </a:t>
            </a:r>
            <a:r>
              <a:rPr lang="nl-NL" sz="2000" b="1" dirty="0">
                <a:latin typeface="Calibri Light"/>
                <a:ea typeface="+mn-lt"/>
                <a:cs typeface="+mn-lt"/>
              </a:rPr>
              <a:t>welbevinden en zelfredzaamheid</a:t>
            </a:r>
            <a:r>
              <a:rPr lang="nl-NL" sz="2000" dirty="0">
                <a:latin typeface="Calibri Light"/>
                <a:ea typeface="+mn-lt"/>
                <a:cs typeface="+mn-lt"/>
              </a:rPr>
              <a:t>: diverse prikkels aanreiken</a:t>
            </a:r>
            <a:endParaRPr lang="en-US" sz="2000" dirty="0">
              <a:latin typeface="Calibri Light"/>
              <a:ea typeface="+mn-lt"/>
              <a:cs typeface="+mn-lt"/>
            </a:endParaRPr>
          </a:p>
          <a:p>
            <a:pPr lvl="1">
              <a:buFont typeface="Arial,Sans-Serif"/>
              <a:buChar char="•"/>
            </a:pPr>
            <a:r>
              <a:rPr lang="nl-BE" sz="2000" dirty="0">
                <a:latin typeface="Calibri Light"/>
                <a:ea typeface="Roboto Light"/>
                <a:cs typeface="+mn-lt"/>
              </a:rPr>
              <a:t>sociaal (JAC, </a:t>
            </a:r>
            <a:r>
              <a:rPr lang="nl-BE" sz="2000" err="1">
                <a:latin typeface="Calibri Light"/>
                <a:ea typeface="Roboto Light"/>
                <a:cs typeface="+mn-lt"/>
              </a:rPr>
              <a:t>Arktos</a:t>
            </a:r>
            <a:r>
              <a:rPr lang="nl-BE" sz="2000" dirty="0">
                <a:latin typeface="Calibri Light"/>
                <a:ea typeface="Roboto Light"/>
                <a:cs typeface="+mn-lt"/>
              </a:rPr>
              <a:t>, OCMW, Maakleerplek,…)</a:t>
            </a:r>
            <a:endParaRPr lang="nl-BE" sz="2000" dirty="0">
              <a:latin typeface="Calibri Light"/>
              <a:ea typeface="Verdana"/>
              <a:cs typeface="+mn-lt"/>
            </a:endParaRPr>
          </a:p>
          <a:p>
            <a:pPr lvl="1">
              <a:buFont typeface="Arial,Sans-Serif"/>
              <a:buChar char="•"/>
            </a:pPr>
            <a:r>
              <a:rPr lang="nl-BE" sz="2000" dirty="0">
                <a:latin typeface="Calibri Light"/>
                <a:ea typeface="Roboto Light"/>
                <a:cs typeface="+mn-lt"/>
              </a:rPr>
              <a:t>cultureel (theater, tentoonstelling, …)</a:t>
            </a:r>
            <a:endParaRPr lang="en-US" sz="2000">
              <a:latin typeface="Calibri Light"/>
              <a:ea typeface="Verdana"/>
              <a:cs typeface="+mn-lt"/>
            </a:endParaRPr>
          </a:p>
          <a:p>
            <a:pPr lvl="1">
              <a:buFont typeface="Arial,Sans-Serif"/>
              <a:buChar char="•"/>
            </a:pPr>
            <a:r>
              <a:rPr lang="nl-BE" sz="2000" dirty="0">
                <a:latin typeface="Calibri Light"/>
                <a:ea typeface="Roboto Light"/>
                <a:cs typeface="+mn-lt"/>
              </a:rPr>
              <a:t>praktisch/administratief (koken, bankzaken, interimkantoor,…)</a:t>
            </a:r>
            <a:endParaRPr lang="nl-BE" sz="2000" dirty="0">
              <a:latin typeface="Calibri Light"/>
              <a:ea typeface="Verdana"/>
              <a:cs typeface="+mn-lt"/>
            </a:endParaRPr>
          </a:p>
          <a:p>
            <a:pPr lvl="1">
              <a:buFont typeface="Arial,Sans-Serif"/>
              <a:buChar char="•"/>
            </a:pPr>
            <a:r>
              <a:rPr lang="nl-BE" sz="2000" dirty="0">
                <a:latin typeface="Calibri Light"/>
                <a:ea typeface="Roboto Light"/>
                <a:cs typeface="+mn-lt"/>
              </a:rPr>
              <a:t>preventief: alcohol, drugs</a:t>
            </a:r>
          </a:p>
          <a:p>
            <a:pPr>
              <a:buFont typeface="Arial,Sans-Serif"/>
              <a:buChar char="•"/>
            </a:pPr>
            <a:r>
              <a:rPr lang="nl-BE" sz="2000" dirty="0">
                <a:latin typeface="Calibri Light"/>
                <a:ea typeface="Calibri Light"/>
                <a:cs typeface="Calibri Light"/>
              </a:rPr>
              <a:t>Ontwikkeling van </a:t>
            </a:r>
            <a:r>
              <a:rPr lang="nl-BE" sz="2000" b="1" dirty="0">
                <a:latin typeface="Calibri Light"/>
                <a:ea typeface="Calibri Light"/>
                <a:cs typeface="Calibri Light"/>
              </a:rPr>
              <a:t>digitale vaardigheden</a:t>
            </a:r>
            <a:r>
              <a:rPr lang="nl-BE" sz="2000" dirty="0">
                <a:latin typeface="Calibri Light"/>
                <a:ea typeface="Calibri Light"/>
                <a:cs typeface="Calibri Light"/>
              </a:rPr>
              <a:t> en inzicht</a:t>
            </a:r>
          </a:p>
          <a:p>
            <a:pPr>
              <a:buFont typeface="Arial,Sans-Serif"/>
              <a:buChar char="•"/>
            </a:pPr>
            <a:r>
              <a:rPr lang="nl-NL" sz="2000" dirty="0">
                <a:latin typeface="Calibri Light"/>
                <a:ea typeface="Calibri Light"/>
                <a:cs typeface="Calibri Light"/>
              </a:rPr>
              <a:t>Verkleinen kansenkloof door in te zetten op </a:t>
            </a:r>
            <a:r>
              <a:rPr lang="nl-NL" sz="2000" b="1" dirty="0">
                <a:latin typeface="Calibri Light"/>
                <a:ea typeface="Calibri Light"/>
                <a:cs typeface="Calibri Light"/>
              </a:rPr>
              <a:t>kennis- en</a:t>
            </a:r>
            <a:r>
              <a:rPr lang="nl-NL" sz="2000" dirty="0">
                <a:latin typeface="Calibri Light"/>
                <a:ea typeface="Calibri Light"/>
                <a:cs typeface="Calibri Light"/>
              </a:rPr>
              <a:t> </a:t>
            </a:r>
            <a:r>
              <a:rPr lang="nl-NL" sz="2000" b="1" dirty="0">
                <a:latin typeface="Calibri Light"/>
                <a:ea typeface="Calibri Light"/>
                <a:cs typeface="Calibri Light"/>
              </a:rPr>
              <a:t>taalrijk onderwijs</a:t>
            </a:r>
            <a:r>
              <a:rPr lang="nl-NL" sz="2000" dirty="0">
                <a:latin typeface="Calibri Light"/>
                <a:ea typeface="Calibri Light"/>
                <a:cs typeface="Calibri Light"/>
              </a:rPr>
              <a:t> – leeslabo + tekstbegrip</a:t>
            </a:r>
          </a:p>
          <a:p>
            <a:pPr>
              <a:buFont typeface="Arial,Sans-Serif"/>
              <a:buChar char="•"/>
            </a:pPr>
            <a:r>
              <a:rPr lang="nl-BE" sz="2000" dirty="0">
                <a:latin typeface="Calibri Light"/>
                <a:ea typeface="Calibri Light"/>
                <a:cs typeface="Calibri Light"/>
              </a:rPr>
              <a:t>Aandacht voor leer-, plannings- en </a:t>
            </a:r>
            <a:r>
              <a:rPr lang="nl-BE" sz="2000" dirty="0" err="1">
                <a:latin typeface="Calibri Light"/>
                <a:ea typeface="Calibri Light"/>
                <a:cs typeface="Calibri Light"/>
              </a:rPr>
              <a:t>studeerskills</a:t>
            </a:r>
            <a:r>
              <a:rPr lang="nl-BE" sz="2000" dirty="0">
                <a:latin typeface="Calibri Light"/>
                <a:ea typeface="Calibri Light"/>
                <a:cs typeface="Calibri Light"/>
              </a:rPr>
              <a:t>, werken aan </a:t>
            </a:r>
            <a:r>
              <a:rPr lang="nl-BE" sz="2000" b="1" dirty="0">
                <a:latin typeface="Calibri Light"/>
                <a:ea typeface="Calibri Light"/>
                <a:cs typeface="Calibri Light"/>
              </a:rPr>
              <a:t>executieve functies</a:t>
            </a:r>
          </a:p>
          <a:p>
            <a:pPr marL="0" lvl="1" indent="0">
              <a:buNone/>
            </a:pPr>
            <a:endParaRPr lang="nl-BE" sz="2000" dirty="0">
              <a:latin typeface="Calibri Light"/>
              <a:ea typeface="Roboto Light"/>
              <a:cs typeface="+mn-lt"/>
            </a:endParaRPr>
          </a:p>
          <a:p>
            <a:pPr>
              <a:buFont typeface="Arial,Sans-Serif"/>
              <a:buChar char="•"/>
            </a:pPr>
            <a:endParaRPr lang="nl-BE" sz="2000" dirty="0">
              <a:latin typeface="Calibri Light"/>
              <a:ea typeface="Verdana"/>
              <a:cs typeface="+mn-lt"/>
            </a:endParaRPr>
          </a:p>
          <a:p>
            <a:pPr marL="0" indent="0">
              <a:buNone/>
            </a:pPr>
            <a:endParaRPr lang="nl-BE" sz="2000" b="1" i="1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nl-NL" sz="2000" dirty="0">
              <a:latin typeface="Calibri Light"/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endParaRPr lang="nl-BE" sz="2000" dirty="0">
              <a:latin typeface="Calibri Light"/>
              <a:ea typeface="+mn-lt"/>
              <a:cs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56D305-1E29-4E31-8B2E-40C69D818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2" y="2625243"/>
            <a:ext cx="2229991" cy="22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81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vo vo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26A"/>
      </a:accent1>
      <a:accent2>
        <a:srgbClr val="02A697"/>
      </a:accent2>
      <a:accent3>
        <a:srgbClr val="C01919"/>
      </a:accent3>
      <a:accent4>
        <a:srgbClr val="8D134F"/>
      </a:accent4>
      <a:accent5>
        <a:srgbClr val="CF2063"/>
      </a:accent5>
      <a:accent6>
        <a:srgbClr val="11526A"/>
      </a:accent6>
      <a:hlink>
        <a:srgbClr val="0563C1"/>
      </a:hlink>
      <a:folHlink>
        <a:srgbClr val="954F72"/>
      </a:folHlink>
    </a:clrScheme>
    <a:fontScheme name="cvo vo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KO.pptx  -  Alleen-lezen" id="{47CC07A9-8FAE-41D7-94B4-A82DBA945383}" vid="{1C4CCC4B-6457-406F-AE34-B0FD7E458EB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fe6d1c-f35e-41d1-a0b0-9cfac59e0926">
      <UserInfo>
        <DisplayName>Dieter WAEYENBERGH</DisplayName>
        <AccountId>120</AccountId>
        <AccountType/>
      </UserInfo>
      <UserInfo>
        <DisplayName>Ilse ARENS</DisplayName>
        <AccountId>16</AccountId>
        <AccountType/>
      </UserInfo>
      <UserInfo>
        <DisplayName>Arnoldine PETERS</DisplayName>
        <AccountId>12</AccountId>
        <AccountType/>
      </UserInfo>
      <UserInfo>
        <DisplayName>Lies STEENO</DisplayName>
        <AccountId>286</AccountId>
        <AccountType/>
      </UserInfo>
    </SharedWithUsers>
    <lcf76f155ced4ddcb4097134ff3c332f xmlns="62a24b2c-2a3f-4183-94cf-979cd4cb143d">
      <Terms xmlns="http://schemas.microsoft.com/office/infopath/2007/PartnerControls"/>
    </lcf76f155ced4ddcb4097134ff3c332f>
    <TaxCatchAll xmlns="bcfe6d1c-f35e-41d1-a0b0-9cfac59e0926" xsi:nil="true"/>
    <Tag xmlns="62a24b2c-2a3f-4183-94cf-979cd4cb143d"/>
    <Opleiding xmlns="62a24b2c-2a3f-4183-94cf-979cd4cb143d" xsi:nil="true"/>
    <Afbeelding xmlns="62a24b2c-2a3f-4183-94cf-979cd4cb14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AEC79BA2952439E5DD4F23515EF95" ma:contentTypeVersion="21" ma:contentTypeDescription="Een nieuw document maken." ma:contentTypeScope="" ma:versionID="8c9e6a9ac3224a927433a081f85ff2d4">
  <xsd:schema xmlns:xsd="http://www.w3.org/2001/XMLSchema" xmlns:xs="http://www.w3.org/2001/XMLSchema" xmlns:p="http://schemas.microsoft.com/office/2006/metadata/properties" xmlns:ns2="62a24b2c-2a3f-4183-94cf-979cd4cb143d" xmlns:ns3="bcfe6d1c-f35e-41d1-a0b0-9cfac59e0926" targetNamespace="http://schemas.microsoft.com/office/2006/metadata/properties" ma:root="true" ma:fieldsID="d69e40029d1215e503917566e5b6f9e3" ns2:_="" ns3:_="">
    <xsd:import namespace="62a24b2c-2a3f-4183-94cf-979cd4cb143d"/>
    <xsd:import namespace="bcfe6d1c-f35e-41d1-a0b0-9cfac59e0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Tag" minOccurs="0"/>
                <xsd:element ref="ns2:Opleiding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Afbeel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24b2c-2a3f-4183-94cf-979cd4cb1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Tag" ma:index="20" nillable="true" ma:displayName="Tag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evaluatie en examens"/>
                        <xsd:enumeration value="proclamatie"/>
                        <xsd:enumeration value="doorstromers"/>
                        <xsd:enumeration value="uurrooster"/>
                        <xsd:enumeration value="tko digitaal"/>
                        <xsd:enumeration value="TaKO"/>
                        <xsd:enumeration value="2dehandsboekenverkoop"/>
                        <xsd:enumeration value="leerstoornissen"/>
                        <xsd:enumeration value="leesbeleid"/>
                        <xsd:enumeration value="visie op afstandsonderwijs en evalueren"/>
                        <xsd:enumeration value="regelluw kader"/>
                        <xsd:enumeration value="taalsterk aanbod"/>
                        <xsd:enumeration value="overzicht coördinatietaken"/>
                        <xsd:enumeration value="inloop"/>
                        <xsd:enumeration value="streamen"/>
                        <xsd:enumeration value="cvs Moodle"/>
                        <xsd:enumeration value="didactiek"/>
                        <xsd:enumeration value="werkkalender"/>
                        <xsd:enumeration value="planning"/>
                        <xsd:enumeration value="VRK"/>
                        <xsd:enumeration value="leren op maat"/>
                        <xsd:enumeration value="ombudsdienst"/>
                        <xsd:enumeration value="G-kracht"/>
                        <xsd:enumeration value="infomoment"/>
                        <xsd:enumeration value="intensieve modules"/>
                        <xsd:enumeration value="TTE"/>
                        <xsd:enumeration value="clusterwerking"/>
                        <xsd:enumeration value="teaching teams"/>
                        <xsd:enumeration value="regioscan"/>
                        <xsd:enumeration value="signalisatie"/>
                        <xsd:enumeration value="administratieve ondersteuning"/>
                        <xsd:enumeration value="inschrijvingen"/>
                        <xsd:enumeration value="nieuwe opleidingen"/>
                        <xsd:enumeration value="UDL"/>
                        <xsd:enumeration value="signalisatie"/>
                        <xsd:enumeration value="kantoorklas"/>
                        <xsd:enumeration value="Moodle"/>
                        <xsd:enumeration value="samenwerkingsinitiatieven"/>
                        <xsd:enumeration value="cursistenopvolging"/>
                        <xsd:enumeration value="informatiedoorstroom"/>
                        <xsd:enumeration value="TOeKan"/>
                        <xsd:enumeration value="studietoelagen"/>
                        <xsd:enumeration value="regelgeving en financiering"/>
                        <xsd:enumeration value="cursistenadministratie"/>
                        <xsd:enumeration value="lerende organisatie"/>
                        <xsd:enumeration value="begroting"/>
                        <xsd:enumeration value="federatie"/>
                        <xsd:enumeration value="SOM"/>
                        <xsd:enumeration value="werving"/>
                        <xsd:enumeration value="website"/>
                        <xsd:enumeration value="intervisie"/>
                        <xsd:enumeration value="buddy's"/>
                        <xsd:enumeration value="IVAN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Opleiding" ma:index="21" nillable="true" ma:displayName="Opleiding" ma:format="Dropdown" ma:internalName="Opleiding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29fcd31f-8594-4468-8924-41667def1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fbeelding" ma:index="28" nillable="true" ma:displayName="Afbeelding" ma:format="Thumbnail" ma:internalName="Afbeelding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e6d1c-f35e-41d1-a0b0-9cfac59e0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56f8601-ea32-432d-b91b-7d5404e1351c}" ma:internalName="TaxCatchAll" ma:showField="CatchAllData" ma:web="bcfe6d1c-f35e-41d1-a0b0-9cfac59e0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C26903-FAAF-4CEE-BF1F-F0FBD910A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B8FE31-B924-46D4-8440-23E7751ED44A}">
  <ds:schemaRefs>
    <ds:schemaRef ds:uri="http://schemas.microsoft.com/office/2006/documentManagement/types"/>
    <ds:schemaRef ds:uri="62a24b2c-2a3f-4183-94cf-979cd4cb143d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cfe6d1c-f35e-41d1-a0b0-9cfac59e092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065370-E38A-410A-8EED-38DC5E035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24b2c-2a3f-4183-94cf-979cd4cb143d"/>
    <ds:schemaRef ds:uri="bcfe6d1c-f35e-41d1-a0b0-9cfac59e0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TKO (1)</Template>
  <TotalTime>83</TotalTime>
  <Words>906</Words>
  <Application>Microsoft Office PowerPoint</Application>
  <PresentationFormat>Breedbeeld</PresentationFormat>
  <Paragraphs>162</Paragraphs>
  <Slides>11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TaKO </vt:lpstr>
      <vt:lpstr>1 op 7 jongeren in Vlaanderen en Brussel behaalt geen diploma secundair onderwijs.</vt:lpstr>
      <vt:lpstr>TaKO-traject</vt:lpstr>
      <vt:lpstr>TaKO- Wie?</vt:lpstr>
      <vt:lpstr>Een rugzak …</vt:lpstr>
      <vt:lpstr>Flowchart toeleiding: STEEDS via CLB's  Belangrijk: leerling blijft ingeschreven in secundaire school!  Belangrijk: slechts na determinatie door CLB =&gt; TaKO = geen "shop-gedrag“.</vt:lpstr>
      <vt:lpstr>Drempels </vt:lpstr>
      <vt:lpstr>Overzicht pakket</vt:lpstr>
      <vt:lpstr>Didactiek TaKO</vt:lpstr>
      <vt:lpstr>Schooluitval tegengaan … enkele cijfers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jaar tweedekansonderwijs Leuven 40 jaar kansen</dc:title>
  <dc:creator>Arnoldine Peters</dc:creator>
  <cp:lastModifiedBy>Arnoldine PETERS</cp:lastModifiedBy>
  <cp:revision>1231</cp:revision>
  <dcterms:created xsi:type="dcterms:W3CDTF">2020-11-19T08:19:25Z</dcterms:created>
  <dcterms:modified xsi:type="dcterms:W3CDTF">2024-10-10T18:19:51Z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0x010100104AEC79BA2952439E5DD4F23515EF95</vt:lpwstr>
  </property>
  <property fmtid="{D5CDD505-2E9C-101B-9397-08002B2CF9AE}" pid="3" name="MediaServiceImageTags">
    <vt:lpwstr/>
  </property>
</Properties>
</file>