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T Sans Narrow"/>
      <p:regular r:id="rId21"/>
      <p:bold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TSansNarrow-bold.fntdata"/><Relationship Id="rId21" Type="http://schemas.openxmlformats.org/officeDocument/2006/relationships/font" Target="fonts/PTSansNarrow-regular.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41eed470e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41eed470e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580109a604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580109a60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1eed470e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1eed470e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580109a604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580109a604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41eed470e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41eed470e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41eed470e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41eed470e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580109a604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580109a60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580109a604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580109a60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580109a604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580109a604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nl"/>
              <a:t>Om te groeien: we bieden bewust therapeutische activiteiten aan. </a:t>
            </a:r>
            <a:endParaRPr/>
          </a:p>
          <a:p>
            <a:pPr indent="-298450" lvl="0" marL="457200" rtl="0" algn="l">
              <a:spcBef>
                <a:spcPts val="0"/>
              </a:spcBef>
              <a:spcAft>
                <a:spcPts val="0"/>
              </a:spcAft>
              <a:buSzPts val="1100"/>
              <a:buChar char="-"/>
            </a:pPr>
            <a:r>
              <a:rPr lang="nl"/>
              <a:t>We wekren nauw samen met ouders, de school, het CLB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580109a60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580109a60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580109a60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580109a60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580109a604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580109a604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41eed470e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41eed470e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41eed470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41eed470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nl"/>
              <a:t>Therapeutische dagbesteding: ATLAS </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nl"/>
              <a:t>Alternatieve Time-out Lagere School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2"/>
          <p:cNvPicPr preferRelativeResize="0"/>
          <p:nvPr/>
        </p:nvPicPr>
        <p:blipFill rotWithShape="1">
          <a:blip r:embed="rId3">
            <a:alphaModFix/>
          </a:blip>
          <a:srcRect b="7697" l="0" r="0" t="0"/>
          <a:stretch/>
        </p:blipFill>
        <p:spPr>
          <a:xfrm>
            <a:off x="2256675" y="0"/>
            <a:ext cx="4058399" cy="51435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Hoe ziet een dag in ATLAS eruit? </a:t>
            </a:r>
            <a:endParaRPr/>
          </a:p>
        </p:txBody>
      </p:sp>
      <p:sp>
        <p:nvSpPr>
          <p:cNvPr id="127" name="Google Shape;127;p23"/>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2631638" y="0"/>
            <a:ext cx="3880724"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Hoe aanmelden?</a:t>
            </a:r>
            <a:endParaRPr/>
          </a:p>
        </p:txBody>
      </p:sp>
      <p:sp>
        <p:nvSpPr>
          <p:cNvPr id="138" name="Google Shape;138;p2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l"/>
              <a:t>Niet Rechtstreeks Toegankelijke Hulpverlening → Achter de toegangspoort </a:t>
            </a:r>
            <a:endParaRPr/>
          </a:p>
          <a:p>
            <a:pPr indent="-342900" lvl="0" marL="457200" rtl="0" algn="l">
              <a:spcBef>
                <a:spcPts val="0"/>
              </a:spcBef>
              <a:spcAft>
                <a:spcPts val="0"/>
              </a:spcAft>
              <a:buSzPts val="1800"/>
              <a:buChar char="●"/>
            </a:pPr>
            <a:r>
              <a:rPr lang="nl"/>
              <a:t>Indienen van een Adoc in Insisto (meestal door het </a:t>
            </a:r>
            <a:r>
              <a:rPr b="1" lang="nl"/>
              <a:t>CLB,</a:t>
            </a:r>
            <a:r>
              <a:rPr lang="nl"/>
              <a:t> OCJ of SDJ)</a:t>
            </a:r>
            <a:endParaRPr/>
          </a:p>
          <a:p>
            <a:pPr indent="-317500" lvl="1" marL="914400" rtl="0" algn="l">
              <a:spcBef>
                <a:spcPts val="0"/>
              </a:spcBef>
              <a:spcAft>
                <a:spcPts val="0"/>
              </a:spcAft>
              <a:buSzPts val="1400"/>
              <a:buChar char="○"/>
            </a:pPr>
            <a:r>
              <a:rPr lang="nl"/>
              <a:t>Wat moet in het Adoc beschreven staan?</a:t>
            </a:r>
            <a:endParaRPr/>
          </a:p>
          <a:p>
            <a:pPr indent="-342900" lvl="0" marL="457200" rtl="0" algn="l">
              <a:spcBef>
                <a:spcPts val="0"/>
              </a:spcBef>
              <a:spcAft>
                <a:spcPts val="0"/>
              </a:spcAft>
              <a:buSzPts val="1800"/>
              <a:buChar char="●"/>
            </a:pPr>
            <a:r>
              <a:rPr lang="nl"/>
              <a:t>Indicatiestelling: behandeling met geïntegreerde diagnostiek !</a:t>
            </a:r>
            <a:endParaRPr/>
          </a:p>
          <a:p>
            <a:pPr indent="-342900" lvl="0" marL="457200" rtl="0" algn="l">
              <a:spcBef>
                <a:spcPts val="0"/>
              </a:spcBef>
              <a:spcAft>
                <a:spcPts val="0"/>
              </a:spcAft>
              <a:buSzPts val="1800"/>
              <a:buChar char="●"/>
            </a:pPr>
            <a:r>
              <a:rPr lang="nl"/>
              <a:t>De aanmelding wordt besproken op het opnameteam en we contacteren de aanmelder in verband met het al dan niet weerhouden van de aanmelding </a:t>
            </a:r>
            <a:endParaRPr/>
          </a:p>
          <a:p>
            <a:pPr indent="-342900" lvl="0" marL="457200" rtl="0" algn="l">
              <a:spcBef>
                <a:spcPts val="0"/>
              </a:spcBef>
              <a:spcAft>
                <a:spcPts val="0"/>
              </a:spcAft>
              <a:buSzPts val="1800"/>
              <a:buChar char="●"/>
            </a:pPr>
            <a:r>
              <a:rPr lang="nl"/>
              <a:t>Je kan 1x een plaats weigeren met behoud van plaats op de wachtlijst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6"/>
          <p:cNvPicPr preferRelativeResize="0"/>
          <p:nvPr/>
        </p:nvPicPr>
        <p:blipFill>
          <a:blip r:embed="rId3">
            <a:alphaModFix/>
          </a:blip>
          <a:stretch>
            <a:fillRect/>
          </a:stretch>
        </p:blipFill>
        <p:spPr>
          <a:xfrm>
            <a:off x="2633375" y="152400"/>
            <a:ext cx="3702831" cy="4838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Vragen of graag meer info? </a:t>
            </a:r>
            <a:endParaRPr/>
          </a:p>
        </p:txBody>
      </p:sp>
      <p:sp>
        <p:nvSpPr>
          <p:cNvPr id="149" name="Google Shape;149;p2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nl"/>
              <a:t>www.terwende.be</a:t>
            </a:r>
            <a:endParaRPr/>
          </a:p>
          <a:p>
            <a:pPr indent="0" lvl="0" marL="0" rtl="0" algn="l">
              <a:spcBef>
                <a:spcPts val="1200"/>
              </a:spcBef>
              <a:spcAft>
                <a:spcPts val="0"/>
              </a:spcAft>
              <a:buNone/>
            </a:pPr>
            <a:r>
              <a:rPr lang="nl"/>
              <a:t>yoshiverbeeck@terwende.be (teambegeleidster Atlas)</a:t>
            </a:r>
            <a:endParaRPr/>
          </a:p>
          <a:p>
            <a:pPr indent="0" lvl="0" marL="0" rtl="0" algn="l">
              <a:spcBef>
                <a:spcPts val="1200"/>
              </a:spcBef>
              <a:spcAft>
                <a:spcPts val="1200"/>
              </a:spcAft>
              <a:buNone/>
            </a:pPr>
            <a:r>
              <a:rPr lang="nl"/>
              <a:t>016 22 45 42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Wat komt aan bod?</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l"/>
              <a:t>Voorstelling van ATLAS?</a:t>
            </a:r>
            <a:endParaRPr/>
          </a:p>
          <a:p>
            <a:pPr indent="-342900" lvl="0" marL="457200" rtl="0" algn="l">
              <a:spcBef>
                <a:spcPts val="0"/>
              </a:spcBef>
              <a:spcAft>
                <a:spcPts val="0"/>
              </a:spcAft>
              <a:buSzPts val="1800"/>
              <a:buChar char="●"/>
            </a:pPr>
            <a:r>
              <a:rPr lang="nl"/>
              <a:t>Hoe aanmelden voor ATLAS?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Kinderen in kramp</a:t>
            </a:r>
            <a:endParaRPr/>
          </a:p>
        </p:txBody>
      </p:sp>
      <p:sp>
        <p:nvSpPr>
          <p:cNvPr id="79" name="Google Shape;79;p15"/>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nl"/>
              <a:t>ATLAS is gestart vanuit een nood aan alternatieve dagbesteding voor kinderen van de lagere school. Onze doelgroep zijn kinderen waarbij het moeilijk loopt op school omwille van diverse redenen. We spreken van kinderen waarbij alles een beetje in kramo zit.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nl"/>
              <a:t>In ATLAS werken we schoolflankerend, de school is dus een belangrijke partner in het traject van een kind.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We zijn een plek om… </a:t>
            </a:r>
            <a:endParaRPr/>
          </a:p>
        </p:txBody>
      </p:sp>
      <p:sp>
        <p:nvSpPr>
          <p:cNvPr id="85" name="Google Shape;85;p1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l"/>
              <a:t>op adem te komen (wat geeft je energie en rust)</a:t>
            </a:r>
            <a:endParaRPr/>
          </a:p>
          <a:p>
            <a:pPr indent="-342900" lvl="0" marL="457200" rtl="0" algn="l">
              <a:spcBef>
                <a:spcPts val="0"/>
              </a:spcBef>
              <a:spcAft>
                <a:spcPts val="0"/>
              </a:spcAft>
              <a:buSzPts val="1800"/>
              <a:buChar char="●"/>
            </a:pPr>
            <a:r>
              <a:rPr lang="nl"/>
              <a:t>te groeien </a:t>
            </a:r>
            <a:endParaRPr/>
          </a:p>
          <a:p>
            <a:pPr indent="-342900" lvl="0" marL="457200" rtl="0" algn="l">
              <a:spcBef>
                <a:spcPts val="0"/>
              </a:spcBef>
              <a:spcAft>
                <a:spcPts val="0"/>
              </a:spcAft>
              <a:buSzPts val="1800"/>
              <a:buChar char="●"/>
            </a:pPr>
            <a:r>
              <a:rPr lang="nl"/>
              <a:t>te verbinden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Praktische werking</a:t>
            </a:r>
            <a:endParaRPr/>
          </a:p>
        </p:txBody>
      </p:sp>
      <p:sp>
        <p:nvSpPr>
          <p:cNvPr id="91" name="Google Shape;91;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l"/>
              <a:t>Doelgroep: lagere school-leeftijd (6 tot 14 jaar)</a:t>
            </a:r>
            <a:endParaRPr/>
          </a:p>
          <a:p>
            <a:pPr indent="-342900" lvl="0" marL="457200" rtl="0" algn="l">
              <a:spcBef>
                <a:spcPts val="0"/>
              </a:spcBef>
              <a:spcAft>
                <a:spcPts val="0"/>
              </a:spcAft>
              <a:buSzPts val="1800"/>
              <a:buChar char="●"/>
            </a:pPr>
            <a:r>
              <a:rPr lang="nl"/>
              <a:t>Kleinschalig, 4 kinderen per groep </a:t>
            </a:r>
            <a:endParaRPr/>
          </a:p>
          <a:p>
            <a:pPr indent="-342900" lvl="0" marL="457200" rtl="0" algn="l">
              <a:spcBef>
                <a:spcPts val="0"/>
              </a:spcBef>
              <a:spcAft>
                <a:spcPts val="0"/>
              </a:spcAft>
              <a:buSzPts val="1800"/>
              <a:buChar char="●"/>
            </a:pPr>
            <a:r>
              <a:rPr lang="nl"/>
              <a:t>Schoolflankerend en niet schoolvervangend. </a:t>
            </a:r>
            <a:endParaRPr/>
          </a:p>
          <a:p>
            <a:pPr indent="-342900" lvl="0" marL="457200" rtl="0" algn="l">
              <a:spcBef>
                <a:spcPts val="0"/>
              </a:spcBef>
              <a:spcAft>
                <a:spcPts val="0"/>
              </a:spcAft>
              <a:buSzPts val="1800"/>
              <a:buChar char="●"/>
            </a:pPr>
            <a:r>
              <a:rPr lang="nl"/>
              <a:t>1 dag per week </a:t>
            </a:r>
            <a:endParaRPr/>
          </a:p>
          <a:p>
            <a:pPr indent="-342900" lvl="0" marL="457200" rtl="0" algn="l">
              <a:spcBef>
                <a:spcPts val="0"/>
              </a:spcBef>
              <a:spcAft>
                <a:spcPts val="0"/>
              </a:spcAft>
              <a:buSzPts val="1800"/>
              <a:buChar char="●"/>
            </a:pPr>
            <a:r>
              <a:rPr lang="nl"/>
              <a:t>Engagement van ouders, school en CLB </a:t>
            </a:r>
            <a:endParaRPr/>
          </a:p>
          <a:p>
            <a:pPr indent="-342900" lvl="0" marL="457200" rtl="0" algn="l">
              <a:spcBef>
                <a:spcPts val="0"/>
              </a:spcBef>
              <a:spcAft>
                <a:spcPts val="0"/>
              </a:spcAft>
              <a:buSzPts val="1800"/>
              <a:buChar char="●"/>
            </a:pPr>
            <a:r>
              <a:rPr lang="nl"/>
              <a:t>Duurzame samenwerking, de ATLAS-trajecten lopen één jaar. </a:t>
            </a:r>
            <a:endParaRPr/>
          </a:p>
          <a:p>
            <a:pPr indent="-342900" lvl="0" marL="457200" rtl="0" algn="l">
              <a:spcBef>
                <a:spcPts val="0"/>
              </a:spcBef>
              <a:spcAft>
                <a:spcPts val="0"/>
              </a:spcAft>
              <a:buSzPts val="1800"/>
              <a:buChar char="●"/>
            </a:pPr>
            <a:r>
              <a:rPr lang="nl"/>
              <a:t>We werken graag preventief (schooluitval, schorsing,...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Theoretische basis van ATLAS</a:t>
            </a:r>
            <a:endParaRPr/>
          </a:p>
        </p:txBody>
      </p:sp>
      <p:sp>
        <p:nvSpPr>
          <p:cNvPr id="97" name="Google Shape;97;p1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l"/>
              <a:t>Neurosequentieel Therapie Model van prof. Dr. Bruce Perry</a:t>
            </a:r>
            <a:endParaRPr/>
          </a:p>
          <a:p>
            <a:pPr indent="-342900" lvl="0" marL="457200" rtl="0" algn="l">
              <a:spcBef>
                <a:spcPts val="0"/>
              </a:spcBef>
              <a:spcAft>
                <a:spcPts val="0"/>
              </a:spcAft>
              <a:buSzPts val="1800"/>
              <a:buChar char="●"/>
            </a:pPr>
            <a:r>
              <a:rPr lang="nl"/>
              <a:t>The Window of Tolerance</a:t>
            </a:r>
            <a:endParaRPr/>
          </a:p>
          <a:p>
            <a:pPr indent="-342900" lvl="0" marL="457200" rtl="0" algn="l">
              <a:spcBef>
                <a:spcPts val="0"/>
              </a:spcBef>
              <a:spcAft>
                <a:spcPts val="0"/>
              </a:spcAft>
              <a:buSzPts val="1800"/>
              <a:buChar char="●"/>
            </a:pPr>
            <a:r>
              <a:rPr lang="nl"/>
              <a:t>Talent- en krachtgericht werken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nl"/>
              <a:t>Therapeutisch aanbod in ATLAS</a:t>
            </a:r>
            <a:endParaRPr/>
          </a:p>
        </p:txBody>
      </p:sp>
      <p:sp>
        <p:nvSpPr>
          <p:cNvPr id="103" name="Google Shape;103;p1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nl"/>
              <a:t>We vertrekken niet van taal en gesprekken </a:t>
            </a:r>
            <a:endParaRPr/>
          </a:p>
          <a:p>
            <a:pPr indent="-342900" lvl="0" marL="457200" rtl="0" algn="l">
              <a:spcBef>
                <a:spcPts val="0"/>
              </a:spcBef>
              <a:spcAft>
                <a:spcPts val="0"/>
              </a:spcAft>
              <a:buSzPts val="1800"/>
              <a:buChar char="●"/>
            </a:pPr>
            <a:r>
              <a:rPr lang="nl"/>
              <a:t>We zetten maximaal in op regulerende activiteiten, met als doel het raampje groter maken </a:t>
            </a:r>
            <a:endParaRPr/>
          </a:p>
          <a:p>
            <a:pPr indent="-342900" lvl="0" marL="457200" rtl="0" algn="l">
              <a:spcBef>
                <a:spcPts val="0"/>
              </a:spcBef>
              <a:spcAft>
                <a:spcPts val="0"/>
              </a:spcAft>
              <a:buSzPts val="1800"/>
              <a:buChar char="●"/>
            </a:pPr>
            <a:r>
              <a:rPr lang="nl"/>
              <a:t>Belang van herhaling (cfr. NMT repeat repeat repeat)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1304850"/>
            <a:ext cx="8520600" cy="1538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nl" sz="5000"/>
              <a:t>Het ijzer smeden als het koud is</a:t>
            </a:r>
            <a:endParaRPr sz="5000"/>
          </a:p>
        </p:txBody>
      </p:sp>
      <p:sp>
        <p:nvSpPr>
          <p:cNvPr id="109" name="Google Shape;109;p20"/>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nl"/>
              <a:t>Met andere woorden…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5" name="Google Shape;115;p2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6" name="Google Shape;116;p21"/>
          <p:cNvPicPr preferRelativeResize="0"/>
          <p:nvPr/>
        </p:nvPicPr>
        <p:blipFill rotWithShape="1">
          <a:blip r:embed="rId3">
            <a:alphaModFix/>
          </a:blip>
          <a:srcRect b="0" l="0" r="0" t="0"/>
          <a:stretch/>
        </p:blipFill>
        <p:spPr>
          <a:xfrm>
            <a:off x="2585861" y="0"/>
            <a:ext cx="3972277"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