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9" r:id="rId4"/>
  </p:sldMasterIdLst>
  <p:sldIdLst>
    <p:sldId id="256" r:id="rId5"/>
    <p:sldId id="259" r:id="rId6"/>
    <p:sldId id="260" r:id="rId7"/>
    <p:sldId id="258" r:id="rId8"/>
    <p:sldId id="257" r:id="rId9"/>
    <p:sldId id="261" r:id="rId10"/>
    <p:sldId id="262" r:id="rId11"/>
    <p:sldId id="263" r:id="rId12"/>
    <p:sldId id="264" r:id="rId13"/>
    <p:sldId id="265" r:id="rId14"/>
    <p:sldId id="266" r:id="rId15"/>
    <p:sldId id="302" r:id="rId16"/>
    <p:sldId id="267" r:id="rId17"/>
    <p:sldId id="304" r:id="rId18"/>
    <p:sldId id="268" r:id="rId19"/>
    <p:sldId id="269" r:id="rId20"/>
    <p:sldId id="303" r:id="rId2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tandaardsectie" id="{080F0C30-1687-473E-B3A5-F4A221ECB9A4}">
          <p14:sldIdLst>
            <p14:sldId id="256"/>
            <p14:sldId id="259"/>
            <p14:sldId id="260"/>
            <p14:sldId id="258"/>
            <p14:sldId id="257"/>
            <p14:sldId id="261"/>
            <p14:sldId id="262"/>
            <p14:sldId id="263"/>
            <p14:sldId id="264"/>
            <p14:sldId id="265"/>
            <p14:sldId id="266"/>
            <p14:sldId id="302"/>
            <p14:sldId id="267"/>
            <p14:sldId id="304"/>
            <p14:sldId id="268"/>
            <p14:sldId id="269"/>
            <p14:sldId id="303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681" autoAdjust="0"/>
    <p:restoredTop sz="94660"/>
  </p:normalViewPr>
  <p:slideViewPr>
    <p:cSldViewPr snapToGrid="0">
      <p:cViewPr varScale="1">
        <p:scale>
          <a:sx n="82" d="100"/>
          <a:sy n="82" d="100"/>
        </p:scale>
        <p:origin x="73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ferte 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ar of onwa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10/13/2022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10/13/2022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10/13/2022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10/13/2022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10/13/2022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10/13/2022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10/13/2022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10/13/2022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10/13/2022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meldpuntsi.be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C168E09-2C82-42BB-B093-2A27BDB75D8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28887" y="3639240"/>
            <a:ext cx="8913489" cy="1083302"/>
          </a:xfrm>
        </p:spPr>
        <p:txBody>
          <a:bodyPr>
            <a:normAutofit fontScale="90000"/>
          </a:bodyPr>
          <a:lstStyle/>
          <a:p>
            <a:pPr algn="ctr"/>
            <a:r>
              <a:rPr lang="nl-BE" sz="4800" dirty="0">
                <a:latin typeface="Century Gothic" panose="020B0502020202020204" pitchFamily="34" charset="0"/>
              </a:rPr>
              <a:t>NAFT Asse-Halle-Vilvoorde (AHV)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BF70C8DA-4595-4B38-A82E-20531630D6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85969" y="4722542"/>
            <a:ext cx="8288032" cy="469122"/>
          </a:xfrm>
        </p:spPr>
        <p:txBody>
          <a:bodyPr>
            <a:normAutofit/>
          </a:bodyPr>
          <a:lstStyle/>
          <a:p>
            <a:pPr algn="ctr"/>
            <a:r>
              <a:rPr lang="nl-BE" sz="2400" dirty="0">
                <a:latin typeface="Century Gothic" panose="020B0502020202020204" pitchFamily="34" charset="0"/>
              </a:rPr>
              <a:t>Schooljaar 2022 - 2023</a:t>
            </a:r>
          </a:p>
        </p:txBody>
      </p:sp>
      <p:pic>
        <p:nvPicPr>
          <p:cNvPr id="1026" name="Picture 2" descr="NAFT Limburg | Naadloze flexibele traject">
            <a:extLst>
              <a:ext uri="{FF2B5EF4-FFF2-40B4-BE49-F238E27FC236}">
                <a16:creationId xmlns:a16="http://schemas.microsoft.com/office/drawing/2014/main" id="{9D030313-C4F6-4312-9901-68ED4A67642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062796" y="879499"/>
            <a:ext cx="4620217" cy="27467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710935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96B1124-B718-431B-8585-C89E969C79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>
                <a:latin typeface="Century Gothic" panose="020B0502020202020204" pitchFamily="34" charset="0"/>
              </a:rPr>
              <a:t>Arktos – </a:t>
            </a:r>
            <a:r>
              <a:rPr lang="nl-BE" sz="2400" b="1" dirty="0">
                <a:latin typeface="Century Gothic" panose="020B0502020202020204" pitchFamily="34" charset="0"/>
              </a:rPr>
              <a:t>Schoolintern </a:t>
            </a:r>
            <a:r>
              <a:rPr lang="nl-BE" sz="2400" dirty="0">
                <a:latin typeface="Century Gothic" panose="020B0502020202020204" pitchFamily="34" charset="0"/>
              </a:rPr>
              <a:t>aanbod </a:t>
            </a:r>
            <a:r>
              <a:rPr lang="nl-BE" sz="2400" b="1" dirty="0">
                <a:latin typeface="Century Gothic" panose="020B0502020202020204" pitchFamily="34" charset="0"/>
              </a:rPr>
              <a:t>volwassenen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D59D7EB-4E69-4505-81A4-9B5579BEC3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468073"/>
            <a:ext cx="8596668" cy="4573289"/>
          </a:xfrm>
        </p:spPr>
        <p:txBody>
          <a:bodyPr/>
          <a:lstStyle/>
          <a:p>
            <a:pPr marL="0" indent="0">
              <a:buNone/>
            </a:pPr>
            <a:r>
              <a:rPr lang="nl-BE" u="sng" dirty="0">
                <a:latin typeface="Century Gothic" panose="020B0502020202020204" pitchFamily="34" charset="0"/>
              </a:rPr>
              <a:t>Leerkrachtenondersteuning</a:t>
            </a:r>
          </a:p>
          <a:p>
            <a:r>
              <a:rPr lang="nl-BE" dirty="0">
                <a:latin typeface="Century Gothic" panose="020B0502020202020204" pitchFamily="34" charset="0"/>
              </a:rPr>
              <a:t>Wat?</a:t>
            </a:r>
          </a:p>
          <a:p>
            <a:pPr lvl="1"/>
            <a:r>
              <a:rPr lang="nl-BE" dirty="0">
                <a:latin typeface="Century Gothic" panose="020B0502020202020204" pitchFamily="34" charset="0"/>
              </a:rPr>
              <a:t>binnen de schoolcontext</a:t>
            </a:r>
          </a:p>
          <a:p>
            <a:pPr lvl="1"/>
            <a:r>
              <a:rPr lang="nl-BE" dirty="0">
                <a:latin typeface="Century Gothic" panose="020B0502020202020204" pitchFamily="34" charset="0"/>
              </a:rPr>
              <a:t>traject op maat gestart worden</a:t>
            </a:r>
          </a:p>
          <a:p>
            <a:r>
              <a:rPr lang="nl-BE" dirty="0">
                <a:latin typeface="Century Gothic" panose="020B0502020202020204" pitchFamily="34" charset="0"/>
              </a:rPr>
              <a:t>Doel?</a:t>
            </a:r>
          </a:p>
          <a:p>
            <a:pPr lvl="1"/>
            <a:r>
              <a:rPr lang="nl-BE" dirty="0">
                <a:latin typeface="Century Gothic" panose="020B0502020202020204" pitchFamily="34" charset="0"/>
              </a:rPr>
              <a:t>versterken van de leerkracht </a:t>
            </a:r>
          </a:p>
          <a:p>
            <a:pPr lvl="1"/>
            <a:endParaRPr lang="nl-BE" dirty="0">
              <a:latin typeface="Century Gothic" panose="020B0502020202020204" pitchFamily="34" charset="0"/>
            </a:endParaRPr>
          </a:p>
          <a:p>
            <a:r>
              <a:rPr lang="nl-BE" dirty="0">
                <a:latin typeface="Century Gothic" panose="020B0502020202020204" pitchFamily="34" charset="0"/>
              </a:rPr>
              <a:t>Aandachtspunten</a:t>
            </a:r>
          </a:p>
          <a:p>
            <a:pPr lvl="1"/>
            <a:r>
              <a:rPr lang="nl-BE" dirty="0">
                <a:latin typeface="Century Gothic" panose="020B0502020202020204" pitchFamily="34" charset="0"/>
              </a:rPr>
              <a:t>enkel case-gebonden</a:t>
            </a:r>
          </a:p>
          <a:p>
            <a:pPr marL="0" indent="0">
              <a:buNone/>
            </a:pP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9811265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3980201-F0E1-41CB-8156-E6B62F12FD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>
                <a:latin typeface="Century Gothic" panose="020B0502020202020204" pitchFamily="34" charset="0"/>
              </a:rPr>
              <a:t>Arktos – </a:t>
            </a:r>
            <a:r>
              <a:rPr lang="nl-BE" sz="2400" b="1" dirty="0">
                <a:latin typeface="Century Gothic" panose="020B0502020202020204" pitchFamily="34" charset="0"/>
              </a:rPr>
              <a:t>Schoolextern </a:t>
            </a:r>
            <a:r>
              <a:rPr lang="nl-BE" sz="2400" dirty="0">
                <a:latin typeface="Century Gothic" panose="020B0502020202020204" pitchFamily="34" charset="0"/>
              </a:rPr>
              <a:t>aanbod</a:t>
            </a:r>
            <a:r>
              <a:rPr lang="nl-BE" sz="2400" b="1" dirty="0">
                <a:latin typeface="Century Gothic" panose="020B0502020202020204" pitchFamily="34" charset="0"/>
              </a:rPr>
              <a:t> </a:t>
            </a:r>
            <a:endParaRPr lang="nl-BE" b="1" dirty="0">
              <a:latin typeface="Century Gothic" panose="020B0502020202020204" pitchFamily="34" charset="0"/>
            </a:endParaRP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F21DEB6-74AC-4D0E-B6B7-F98F39DD50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493241"/>
            <a:ext cx="8596668" cy="454812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BE" u="sng" dirty="0">
                <a:latin typeface="Century Gothic" panose="020B0502020202020204" pitchFamily="34" charset="0"/>
              </a:rPr>
              <a:t>Aandacht in Actie</a:t>
            </a:r>
          </a:p>
          <a:p>
            <a:r>
              <a:rPr lang="nl-BE" dirty="0">
                <a:latin typeface="Century Gothic" panose="020B0502020202020204" pitchFamily="34" charset="0"/>
              </a:rPr>
              <a:t>Wat?</a:t>
            </a:r>
          </a:p>
          <a:p>
            <a:pPr lvl="1"/>
            <a:r>
              <a:rPr lang="nl-BE" dirty="0">
                <a:latin typeface="Century Gothic" panose="020B0502020202020204" pitchFamily="34" charset="0"/>
              </a:rPr>
              <a:t>weerbaarheidstraining</a:t>
            </a:r>
          </a:p>
          <a:p>
            <a:pPr lvl="2"/>
            <a:r>
              <a:rPr lang="nl-BE" dirty="0">
                <a:latin typeface="Century Gothic" panose="020B0502020202020204" pitchFamily="34" charset="0"/>
              </a:rPr>
              <a:t>leren opkomen voor zichzelf</a:t>
            </a:r>
          </a:p>
          <a:p>
            <a:pPr lvl="2"/>
            <a:r>
              <a:rPr lang="nl-BE" dirty="0">
                <a:latin typeface="Century Gothic" panose="020B0502020202020204" pitchFamily="34" charset="0"/>
              </a:rPr>
              <a:t>op positieve, weerbare manier</a:t>
            </a:r>
          </a:p>
          <a:p>
            <a:r>
              <a:rPr lang="nl-BE" dirty="0">
                <a:latin typeface="Century Gothic" panose="020B0502020202020204" pitchFamily="34" charset="0"/>
              </a:rPr>
              <a:t>Doel?</a:t>
            </a:r>
          </a:p>
          <a:p>
            <a:pPr lvl="1"/>
            <a:r>
              <a:rPr lang="nl-BE" dirty="0">
                <a:latin typeface="Century Gothic" panose="020B0502020202020204" pitchFamily="34" charset="0"/>
              </a:rPr>
              <a:t>zicht op eigen manier van reageren</a:t>
            </a:r>
          </a:p>
          <a:p>
            <a:pPr lvl="1"/>
            <a:r>
              <a:rPr lang="nl-BE" dirty="0">
                <a:latin typeface="Century Gothic" panose="020B0502020202020204" pitchFamily="34" charset="0"/>
              </a:rPr>
              <a:t>leren grenzen</a:t>
            </a:r>
          </a:p>
          <a:p>
            <a:pPr lvl="1"/>
            <a:r>
              <a:rPr lang="nl-BE" dirty="0">
                <a:latin typeface="Century Gothic" panose="020B0502020202020204" pitchFamily="34" charset="0"/>
              </a:rPr>
              <a:t>assertiever zijn</a:t>
            </a:r>
          </a:p>
          <a:p>
            <a:pPr lvl="1"/>
            <a:r>
              <a:rPr lang="nl-BE" dirty="0">
                <a:latin typeface="Century Gothic" panose="020B0502020202020204" pitchFamily="34" charset="0"/>
              </a:rPr>
              <a:t>versterken van zelfvertrouwen</a:t>
            </a:r>
          </a:p>
          <a:p>
            <a:pPr lvl="1"/>
            <a:r>
              <a:rPr lang="nl-BE" dirty="0">
                <a:latin typeface="Century Gothic" panose="020B0502020202020204" pitchFamily="34" charset="0"/>
              </a:rPr>
              <a:t>versterken van zelfbeheersing </a:t>
            </a:r>
          </a:p>
          <a:p>
            <a:pPr lvl="1"/>
            <a:r>
              <a:rPr lang="nl-BE" dirty="0">
                <a:latin typeface="Century Gothic" panose="020B0502020202020204" pitchFamily="34" charset="0"/>
              </a:rPr>
              <a:t>versterken van weerbaarheid</a:t>
            </a:r>
          </a:p>
          <a:p>
            <a:pPr marL="0" indent="0">
              <a:buNone/>
            </a:pPr>
            <a:endParaRPr lang="nl-BE" dirty="0"/>
          </a:p>
        </p:txBody>
      </p:sp>
      <p:pic>
        <p:nvPicPr>
          <p:cNvPr id="4" name="Picture 2" descr="Aandacht in Actie">
            <a:extLst>
              <a:ext uri="{FF2B5EF4-FFF2-40B4-BE49-F238E27FC236}">
                <a16:creationId xmlns:a16="http://schemas.microsoft.com/office/drawing/2014/main" id="{24DFA344-28C5-4D1F-89EA-12F34332D8B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00129" y="1930400"/>
            <a:ext cx="3912963" cy="3912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656550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3980201-F0E1-41CB-8156-E6B62F12FD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>
                <a:latin typeface="Century Gothic" panose="020B0502020202020204" pitchFamily="34" charset="0"/>
              </a:rPr>
              <a:t>Arktos – </a:t>
            </a:r>
            <a:r>
              <a:rPr lang="nl-BE" sz="2400" b="1" dirty="0">
                <a:latin typeface="Century Gothic" panose="020B0502020202020204" pitchFamily="34" charset="0"/>
              </a:rPr>
              <a:t>Schoolextern </a:t>
            </a:r>
            <a:r>
              <a:rPr lang="nl-BE" sz="2400" dirty="0">
                <a:latin typeface="Century Gothic" panose="020B0502020202020204" pitchFamily="34" charset="0"/>
              </a:rPr>
              <a:t>aanbod</a:t>
            </a:r>
            <a:r>
              <a:rPr lang="nl-BE" sz="2400" b="1" dirty="0">
                <a:latin typeface="Century Gothic" panose="020B0502020202020204" pitchFamily="34" charset="0"/>
              </a:rPr>
              <a:t> </a:t>
            </a:r>
            <a:endParaRPr lang="nl-BE" b="1" dirty="0">
              <a:latin typeface="Century Gothic" panose="020B0502020202020204" pitchFamily="34" charset="0"/>
            </a:endParaRP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F21DEB6-74AC-4D0E-B6B7-F98F39DD50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493241"/>
            <a:ext cx="8596668" cy="5217952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nl-BE" u="sng" dirty="0">
                <a:latin typeface="Century Gothic" panose="020B0502020202020204" pitchFamily="34" charset="0"/>
              </a:rPr>
              <a:t>Aandacht in Actie</a:t>
            </a:r>
          </a:p>
          <a:p>
            <a:r>
              <a:rPr lang="nl-BE" dirty="0">
                <a:latin typeface="Century Gothic" panose="020B0502020202020204" pitchFamily="34" charset="0"/>
              </a:rPr>
              <a:t>Data?</a:t>
            </a:r>
          </a:p>
          <a:p>
            <a:pPr lvl="1"/>
            <a:r>
              <a:rPr lang="nl-BE" dirty="0">
                <a:latin typeface="Century Gothic" panose="020B0502020202020204" pitchFamily="34" charset="0"/>
              </a:rPr>
              <a:t>Halle: </a:t>
            </a:r>
          </a:p>
          <a:p>
            <a:pPr lvl="2"/>
            <a:r>
              <a:rPr lang="nl-BE" dirty="0">
                <a:latin typeface="Century Gothic" panose="020B0502020202020204" pitchFamily="34" charset="0"/>
              </a:rPr>
              <a:t>17, 18 en 25 oktober 2022</a:t>
            </a:r>
          </a:p>
          <a:p>
            <a:pPr lvl="2"/>
            <a:r>
              <a:rPr lang="nl-BE" dirty="0">
                <a:latin typeface="Century Gothic" panose="020B0502020202020204" pitchFamily="34" charset="0"/>
              </a:rPr>
              <a:t>17, 18 en 23 november 2022</a:t>
            </a:r>
          </a:p>
          <a:p>
            <a:pPr lvl="2"/>
            <a:r>
              <a:rPr lang="nl-BE" dirty="0">
                <a:latin typeface="Century Gothic" panose="020B0502020202020204" pitchFamily="34" charset="0"/>
              </a:rPr>
              <a:t>4, 5 en 10 mei 2023</a:t>
            </a:r>
          </a:p>
          <a:p>
            <a:pPr lvl="1"/>
            <a:r>
              <a:rPr lang="nl-BE" dirty="0">
                <a:latin typeface="Century Gothic" panose="020B0502020202020204" pitchFamily="34" charset="0"/>
              </a:rPr>
              <a:t>Vilvoorde</a:t>
            </a:r>
          </a:p>
          <a:p>
            <a:pPr lvl="2"/>
            <a:r>
              <a:rPr lang="nl-BE" dirty="0">
                <a:latin typeface="Century Gothic" panose="020B0502020202020204" pitchFamily="34" charset="0"/>
              </a:rPr>
              <a:t>27, 28 april en 8 mei 2023</a:t>
            </a:r>
          </a:p>
          <a:p>
            <a:pPr lvl="1"/>
            <a:r>
              <a:rPr lang="nl-BE" dirty="0">
                <a:latin typeface="Century Gothic" panose="020B0502020202020204" pitchFamily="34" charset="0"/>
              </a:rPr>
              <a:t>Aarschot</a:t>
            </a:r>
          </a:p>
          <a:p>
            <a:pPr lvl="2"/>
            <a:r>
              <a:rPr lang="nl-BE" dirty="0">
                <a:latin typeface="Century Gothic" panose="020B0502020202020204" pitchFamily="34" charset="0"/>
              </a:rPr>
              <a:t>7, 8 en 23 november 2022</a:t>
            </a:r>
          </a:p>
          <a:p>
            <a:pPr lvl="1"/>
            <a:r>
              <a:rPr lang="nl-BE" dirty="0">
                <a:latin typeface="Century Gothic" panose="020B0502020202020204" pitchFamily="34" charset="0"/>
              </a:rPr>
              <a:t>Leuven</a:t>
            </a:r>
          </a:p>
          <a:p>
            <a:pPr lvl="2"/>
            <a:r>
              <a:rPr lang="nl-BE" dirty="0">
                <a:latin typeface="Century Gothic" panose="020B0502020202020204" pitchFamily="34" charset="0"/>
              </a:rPr>
              <a:t>24, 25 april en 11 mei 2023</a:t>
            </a:r>
          </a:p>
          <a:p>
            <a:pPr lvl="1"/>
            <a:r>
              <a:rPr lang="nl-BE" dirty="0">
                <a:latin typeface="Century Gothic" panose="020B0502020202020204" pitchFamily="34" charset="0"/>
              </a:rPr>
              <a:t>Tienen</a:t>
            </a:r>
          </a:p>
          <a:p>
            <a:pPr lvl="2"/>
            <a:r>
              <a:rPr lang="nl-BE" dirty="0">
                <a:latin typeface="Century Gothic" panose="020B0502020202020204" pitchFamily="34" charset="0"/>
              </a:rPr>
              <a:t>28, 29 en 30 september 2022</a:t>
            </a:r>
          </a:p>
          <a:p>
            <a:pPr lvl="2"/>
            <a:r>
              <a:rPr lang="nl-BE" dirty="0">
                <a:latin typeface="Century Gothic" panose="020B0502020202020204" pitchFamily="34" charset="0"/>
              </a:rPr>
              <a:t>15, 16 en 17 mei 2023</a:t>
            </a:r>
          </a:p>
          <a:p>
            <a:pPr lvl="1"/>
            <a:r>
              <a:rPr lang="nl-BE" dirty="0">
                <a:latin typeface="Century Gothic" panose="020B0502020202020204" pitchFamily="34" charset="0"/>
              </a:rPr>
              <a:t>Diest</a:t>
            </a:r>
          </a:p>
          <a:p>
            <a:pPr lvl="2"/>
            <a:r>
              <a:rPr lang="nl-BE" dirty="0">
                <a:latin typeface="Century Gothic" panose="020B0502020202020204" pitchFamily="34" charset="0"/>
              </a:rPr>
              <a:t>30,31 januari en 15 februari 2023</a:t>
            </a:r>
          </a:p>
          <a:p>
            <a:pPr lvl="1"/>
            <a:endParaRPr lang="nl-BE" dirty="0">
              <a:latin typeface="Century Gothic" panose="020B0502020202020204" pitchFamily="34" charset="0"/>
            </a:endParaRPr>
          </a:p>
          <a:p>
            <a:pPr lvl="2"/>
            <a:endParaRPr lang="nl-BE" dirty="0">
              <a:latin typeface="Century Gothic" panose="020B0502020202020204" pitchFamily="34" charset="0"/>
            </a:endParaRPr>
          </a:p>
          <a:p>
            <a:pPr lvl="1"/>
            <a:endParaRPr lang="nl-BE" dirty="0">
              <a:latin typeface="Century Gothic" panose="020B0502020202020204" pitchFamily="34" charset="0"/>
            </a:endParaRPr>
          </a:p>
          <a:p>
            <a:pPr marL="0" indent="0">
              <a:buNone/>
            </a:pPr>
            <a:endParaRPr lang="nl-BE" dirty="0"/>
          </a:p>
        </p:txBody>
      </p:sp>
      <p:pic>
        <p:nvPicPr>
          <p:cNvPr id="4" name="Picture 2" descr="Aandacht in Actie">
            <a:extLst>
              <a:ext uri="{FF2B5EF4-FFF2-40B4-BE49-F238E27FC236}">
                <a16:creationId xmlns:a16="http://schemas.microsoft.com/office/drawing/2014/main" id="{24DFA344-28C5-4D1F-89EA-12F34332D8B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00129" y="1930400"/>
            <a:ext cx="3912963" cy="3912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5732154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6256E53-B558-4B66-AF5A-53F8B2A44B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74583"/>
          </a:xfrm>
        </p:spPr>
        <p:txBody>
          <a:bodyPr/>
          <a:lstStyle/>
          <a:p>
            <a:r>
              <a:rPr lang="nl-BE" dirty="0">
                <a:latin typeface="Century Gothic" panose="020B0502020202020204" pitchFamily="34" charset="0"/>
              </a:rPr>
              <a:t>Arktos – </a:t>
            </a:r>
            <a:r>
              <a:rPr lang="nl-BE" sz="2400" b="1" dirty="0">
                <a:latin typeface="Century Gothic" panose="020B0502020202020204" pitchFamily="34" charset="0"/>
              </a:rPr>
              <a:t>Schoolextern</a:t>
            </a:r>
            <a:r>
              <a:rPr lang="nl-BE" sz="2400" dirty="0">
                <a:latin typeface="Century Gothic" panose="020B0502020202020204" pitchFamily="34" charset="0"/>
              </a:rPr>
              <a:t> aanbod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B14D679-6644-422B-995A-89AE071A40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442907"/>
            <a:ext cx="8596668" cy="459845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nl-BE" u="sng" dirty="0">
                <a:latin typeface="Century Gothic" panose="020B0502020202020204" pitchFamily="34" charset="0"/>
              </a:rPr>
              <a:t>Bounce Young</a:t>
            </a:r>
          </a:p>
          <a:p>
            <a:r>
              <a:rPr lang="nl-BE" dirty="0">
                <a:latin typeface="Century Gothic" panose="020B0502020202020204" pitchFamily="34" charset="0"/>
              </a:rPr>
              <a:t>Wat?</a:t>
            </a:r>
          </a:p>
          <a:p>
            <a:pPr lvl="1"/>
            <a:r>
              <a:rPr lang="nl-BE" dirty="0">
                <a:latin typeface="Century Gothic" panose="020B0502020202020204" pitchFamily="34" charset="0"/>
              </a:rPr>
              <a:t>veerkrachttraining</a:t>
            </a:r>
          </a:p>
          <a:p>
            <a:pPr lvl="2"/>
            <a:r>
              <a:rPr lang="nl-BE" dirty="0">
                <a:latin typeface="Century Gothic" panose="020B0502020202020204" pitchFamily="34" charset="0"/>
              </a:rPr>
              <a:t>jongere veerkrachtig maken</a:t>
            </a:r>
          </a:p>
          <a:p>
            <a:r>
              <a:rPr lang="nl-BE" dirty="0">
                <a:latin typeface="Century Gothic" panose="020B0502020202020204" pitchFamily="34" charset="0"/>
              </a:rPr>
              <a:t>Doel?</a:t>
            </a:r>
          </a:p>
          <a:p>
            <a:pPr lvl="1"/>
            <a:r>
              <a:rPr lang="nl-BE" dirty="0">
                <a:latin typeface="Century Gothic" panose="020B0502020202020204" pitchFamily="34" charset="0"/>
              </a:rPr>
              <a:t>leren omgaan met stress en tegenslag </a:t>
            </a:r>
          </a:p>
          <a:p>
            <a:pPr lvl="1"/>
            <a:r>
              <a:rPr lang="nl-BE" dirty="0">
                <a:latin typeface="Century Gothic" panose="020B0502020202020204" pitchFamily="34" charset="0"/>
              </a:rPr>
              <a:t>vanuit eigen kracht terugveren bij uitdagende situaties</a:t>
            </a:r>
          </a:p>
          <a:p>
            <a:pPr lvl="1"/>
            <a:r>
              <a:rPr lang="nl-BE" dirty="0">
                <a:latin typeface="Century Gothic" panose="020B0502020202020204" pitchFamily="34" charset="0"/>
              </a:rPr>
              <a:t>thema’s</a:t>
            </a:r>
          </a:p>
          <a:p>
            <a:pPr lvl="2"/>
            <a:r>
              <a:rPr lang="nl-BE" dirty="0">
                <a:latin typeface="Century Gothic" panose="020B0502020202020204" pitchFamily="34" charset="0"/>
              </a:rPr>
              <a:t>weerbaarheid</a:t>
            </a:r>
          </a:p>
          <a:p>
            <a:pPr lvl="2"/>
            <a:r>
              <a:rPr lang="nl-BE" dirty="0">
                <a:latin typeface="Century Gothic" panose="020B0502020202020204" pitchFamily="34" charset="0"/>
              </a:rPr>
              <a:t>emoties</a:t>
            </a:r>
          </a:p>
          <a:p>
            <a:pPr lvl="2"/>
            <a:r>
              <a:rPr lang="nl-BE" dirty="0">
                <a:latin typeface="Century Gothic" panose="020B0502020202020204" pitchFamily="34" charset="0"/>
              </a:rPr>
              <a:t>talenten</a:t>
            </a:r>
          </a:p>
          <a:p>
            <a:pPr lvl="2"/>
            <a:r>
              <a:rPr lang="nl-BE" dirty="0">
                <a:latin typeface="Century Gothic" panose="020B0502020202020204" pitchFamily="34" charset="0"/>
              </a:rPr>
              <a:t>kritisch denken</a:t>
            </a:r>
          </a:p>
          <a:p>
            <a:pPr lvl="2"/>
            <a:r>
              <a:rPr lang="nl-BE" dirty="0">
                <a:latin typeface="Century Gothic" panose="020B0502020202020204" pitchFamily="34" charset="0"/>
              </a:rPr>
              <a:t>sociaal netwerk</a:t>
            </a:r>
          </a:p>
          <a:p>
            <a:endParaRPr lang="nl-BE" dirty="0"/>
          </a:p>
        </p:txBody>
      </p:sp>
      <p:pic>
        <p:nvPicPr>
          <p:cNvPr id="4" name="Shape 254" descr="image001">
            <a:extLst>
              <a:ext uri="{FF2B5EF4-FFF2-40B4-BE49-F238E27FC236}">
                <a16:creationId xmlns:a16="http://schemas.microsoft.com/office/drawing/2014/main" id="{3844A544-BE0F-4AF2-94D8-575AC01C086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7293" y="3742135"/>
            <a:ext cx="3917373" cy="21802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8452981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6256E53-B558-4B66-AF5A-53F8B2A44B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74583"/>
          </a:xfrm>
        </p:spPr>
        <p:txBody>
          <a:bodyPr/>
          <a:lstStyle/>
          <a:p>
            <a:r>
              <a:rPr lang="nl-BE" dirty="0">
                <a:latin typeface="Century Gothic" panose="020B0502020202020204" pitchFamily="34" charset="0"/>
              </a:rPr>
              <a:t>Arktos – </a:t>
            </a:r>
            <a:r>
              <a:rPr lang="nl-BE" sz="2400" b="1" dirty="0">
                <a:latin typeface="Century Gothic" panose="020B0502020202020204" pitchFamily="34" charset="0"/>
              </a:rPr>
              <a:t>Schoolextern</a:t>
            </a:r>
            <a:r>
              <a:rPr lang="nl-BE" sz="2400" dirty="0">
                <a:latin typeface="Century Gothic" panose="020B0502020202020204" pitchFamily="34" charset="0"/>
              </a:rPr>
              <a:t> aanbod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B14D679-6644-422B-995A-89AE071A40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442907"/>
            <a:ext cx="8596668" cy="4598456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nl-BE" u="sng" dirty="0">
                <a:latin typeface="Century Gothic" panose="020B0502020202020204" pitchFamily="34" charset="0"/>
              </a:rPr>
              <a:t>Bounce Young</a:t>
            </a:r>
          </a:p>
          <a:p>
            <a:r>
              <a:rPr lang="nl-BE" dirty="0">
                <a:latin typeface="Century Gothic" panose="020B0502020202020204" pitchFamily="34" charset="0"/>
              </a:rPr>
              <a:t>Data?</a:t>
            </a:r>
          </a:p>
          <a:p>
            <a:pPr lvl="1"/>
            <a:r>
              <a:rPr lang="nl-BE" dirty="0">
                <a:latin typeface="Century Gothic" panose="020B0502020202020204" pitchFamily="34" charset="0"/>
              </a:rPr>
              <a:t>Halle: </a:t>
            </a:r>
          </a:p>
          <a:p>
            <a:pPr lvl="2"/>
            <a:r>
              <a:rPr lang="nl-BE" dirty="0">
                <a:latin typeface="Century Gothic" panose="020B0502020202020204" pitchFamily="34" charset="0"/>
              </a:rPr>
              <a:t>9, 10 en 15 februari 2023</a:t>
            </a:r>
          </a:p>
          <a:p>
            <a:pPr lvl="1"/>
            <a:r>
              <a:rPr lang="nl-BE" dirty="0">
                <a:latin typeface="Century Gothic" panose="020B0502020202020204" pitchFamily="34" charset="0"/>
              </a:rPr>
              <a:t>Vilvoorde</a:t>
            </a:r>
          </a:p>
          <a:p>
            <a:pPr lvl="2"/>
            <a:r>
              <a:rPr lang="nl-BE" dirty="0">
                <a:latin typeface="Century Gothic" panose="020B0502020202020204" pitchFamily="34" charset="0"/>
              </a:rPr>
              <a:t>28, 29 november en 5 december 2022</a:t>
            </a:r>
          </a:p>
          <a:p>
            <a:pPr lvl="1"/>
            <a:r>
              <a:rPr lang="nl-BE" dirty="0">
                <a:latin typeface="Century Gothic" panose="020B0502020202020204" pitchFamily="34" charset="0"/>
              </a:rPr>
              <a:t>Aarschot</a:t>
            </a:r>
          </a:p>
          <a:p>
            <a:pPr lvl="2"/>
            <a:r>
              <a:rPr lang="nl-BE" dirty="0">
                <a:latin typeface="Century Gothic" panose="020B0502020202020204" pitchFamily="34" charset="0"/>
              </a:rPr>
              <a:t>27, 28 februari en 15 maart 2023</a:t>
            </a:r>
          </a:p>
          <a:p>
            <a:pPr lvl="1"/>
            <a:r>
              <a:rPr lang="nl-BE" dirty="0">
                <a:latin typeface="Century Gothic" panose="020B0502020202020204" pitchFamily="34" charset="0"/>
              </a:rPr>
              <a:t>Leuven</a:t>
            </a:r>
          </a:p>
          <a:p>
            <a:pPr lvl="2"/>
            <a:r>
              <a:rPr lang="nl-BE" dirty="0">
                <a:latin typeface="Century Gothic" panose="020B0502020202020204" pitchFamily="34" charset="0"/>
              </a:rPr>
              <a:t>10, 11 en 27 oktober 2022</a:t>
            </a:r>
          </a:p>
          <a:p>
            <a:pPr lvl="1"/>
            <a:r>
              <a:rPr lang="nl-BE" dirty="0">
                <a:latin typeface="Century Gothic" panose="020B0502020202020204" pitchFamily="34" charset="0"/>
              </a:rPr>
              <a:t>Tienen</a:t>
            </a:r>
          </a:p>
          <a:p>
            <a:pPr lvl="2"/>
            <a:r>
              <a:rPr lang="nl-BE" dirty="0">
                <a:latin typeface="Century Gothic" panose="020B0502020202020204" pitchFamily="34" charset="0"/>
              </a:rPr>
              <a:t>28, 29 en 30 november 2022</a:t>
            </a:r>
          </a:p>
          <a:p>
            <a:pPr lvl="1"/>
            <a:r>
              <a:rPr lang="nl-BE" dirty="0">
                <a:latin typeface="Century Gothic" panose="020B0502020202020204" pitchFamily="34" charset="0"/>
              </a:rPr>
              <a:t>Diest</a:t>
            </a:r>
          </a:p>
          <a:p>
            <a:pPr lvl="2"/>
            <a:r>
              <a:rPr lang="nl-BE" dirty="0">
                <a:latin typeface="Century Gothic" panose="020B0502020202020204" pitchFamily="34" charset="0"/>
              </a:rPr>
              <a:t>8, 9 en 24 mei 2023</a:t>
            </a:r>
          </a:p>
          <a:p>
            <a:endParaRPr lang="nl-BE" dirty="0">
              <a:latin typeface="Century Gothic" panose="020B0502020202020204" pitchFamily="34" charset="0"/>
            </a:endParaRPr>
          </a:p>
          <a:p>
            <a:endParaRPr lang="nl-BE" dirty="0"/>
          </a:p>
        </p:txBody>
      </p:sp>
      <p:pic>
        <p:nvPicPr>
          <p:cNvPr id="4" name="Shape 254" descr="image001">
            <a:extLst>
              <a:ext uri="{FF2B5EF4-FFF2-40B4-BE49-F238E27FC236}">
                <a16:creationId xmlns:a16="http://schemas.microsoft.com/office/drawing/2014/main" id="{3844A544-BE0F-4AF2-94D8-575AC01C086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7293" y="3742135"/>
            <a:ext cx="3917373" cy="21802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547372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Afbeelding 5">
            <a:extLst>
              <a:ext uri="{FF2B5EF4-FFF2-40B4-BE49-F238E27FC236}">
                <a16:creationId xmlns:a16="http://schemas.microsoft.com/office/drawing/2014/main" id="{738B6071-22EF-21C9-21DF-857019D7C36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93428" y="2200945"/>
            <a:ext cx="3145536" cy="3145536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473FAE0F-1F94-45D7-ABE7-E4FDBA3E52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 anchor="t">
            <a:normAutofit/>
          </a:bodyPr>
          <a:lstStyle/>
          <a:p>
            <a:r>
              <a:rPr lang="nl-BE" dirty="0">
                <a:latin typeface="Century Gothic" panose="020B0502020202020204" pitchFamily="34" charset="0"/>
              </a:rPr>
              <a:t>Arktos – </a:t>
            </a:r>
            <a:r>
              <a:rPr lang="nl-BE" b="1">
                <a:latin typeface="Century Gothic" panose="020B0502020202020204" pitchFamily="34" charset="0"/>
              </a:rPr>
              <a:t>Schoolextern</a:t>
            </a:r>
            <a:r>
              <a:rPr lang="nl-BE">
                <a:latin typeface="Century Gothic" panose="020B0502020202020204" pitchFamily="34" charset="0"/>
              </a:rPr>
              <a:t> aanbod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7E0EC4A-9318-4457-B636-15E74FF100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1444752"/>
            <a:ext cx="6100971" cy="4024870"/>
          </a:xfrm>
        </p:spPr>
        <p:txBody>
          <a:bodyPr>
            <a:normAutofit/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nl-BE" u="sng" dirty="0">
                <a:latin typeface="Century Gothic" panose="020B0502020202020204" pitchFamily="34" charset="0"/>
              </a:rPr>
              <a:t>3. Hoger Wal</a:t>
            </a:r>
          </a:p>
          <a:p>
            <a:pPr>
              <a:lnSpc>
                <a:spcPct val="90000"/>
              </a:lnSpc>
            </a:pPr>
            <a:r>
              <a:rPr lang="nl-BE" dirty="0">
                <a:latin typeface="Century Gothic" panose="020B0502020202020204" pitchFamily="34" charset="0"/>
              </a:rPr>
              <a:t>Wat? </a:t>
            </a:r>
          </a:p>
          <a:p>
            <a:pPr lvl="1">
              <a:lnSpc>
                <a:spcPct val="90000"/>
              </a:lnSpc>
            </a:pPr>
            <a:r>
              <a:rPr lang="nl-BE" dirty="0">
                <a:latin typeface="Century Gothic" panose="020B0502020202020204" pitchFamily="34" charset="0"/>
              </a:rPr>
              <a:t>meerdaagse zeiltocht (12-18 jaar)</a:t>
            </a:r>
          </a:p>
          <a:p>
            <a:pPr>
              <a:lnSpc>
                <a:spcPct val="90000"/>
              </a:lnSpc>
            </a:pPr>
            <a:r>
              <a:rPr lang="nl-BE" dirty="0">
                <a:latin typeface="Century Gothic" panose="020B0502020202020204" pitchFamily="34" charset="0"/>
              </a:rPr>
              <a:t>Doel?</a:t>
            </a:r>
          </a:p>
          <a:p>
            <a:pPr lvl="1">
              <a:lnSpc>
                <a:spcPct val="90000"/>
              </a:lnSpc>
            </a:pPr>
            <a:r>
              <a:rPr lang="nl-BE" dirty="0">
                <a:latin typeface="Century Gothic" panose="020B0502020202020204" pitchFamily="34" charset="0"/>
              </a:rPr>
              <a:t>overwinnen van hindernissen </a:t>
            </a:r>
          </a:p>
          <a:p>
            <a:pPr lvl="1">
              <a:lnSpc>
                <a:spcPct val="90000"/>
              </a:lnSpc>
            </a:pPr>
            <a:r>
              <a:rPr lang="nl-BE" dirty="0">
                <a:latin typeface="Century Gothic" panose="020B0502020202020204" pitchFamily="34" charset="0"/>
              </a:rPr>
              <a:t>aanpakken van problemen </a:t>
            </a:r>
          </a:p>
          <a:p>
            <a:pPr lvl="1">
              <a:lnSpc>
                <a:spcPct val="90000"/>
              </a:lnSpc>
            </a:pPr>
            <a:r>
              <a:rPr lang="nl-BE" dirty="0">
                <a:latin typeface="Century Gothic" panose="020B0502020202020204" pitchFamily="34" charset="0"/>
              </a:rPr>
              <a:t>leren kennen talenten en valkuilen</a:t>
            </a:r>
          </a:p>
          <a:p>
            <a:pPr lvl="1">
              <a:lnSpc>
                <a:spcPct val="90000"/>
              </a:lnSpc>
            </a:pPr>
            <a:r>
              <a:rPr lang="nl-BE" dirty="0">
                <a:latin typeface="Century Gothic" panose="020B0502020202020204" pitchFamily="34" charset="0"/>
              </a:rPr>
              <a:t>verantwoord gebruik talenten en valkuilen in groep</a:t>
            </a:r>
          </a:p>
          <a:p>
            <a:pPr>
              <a:lnSpc>
                <a:spcPct val="90000"/>
              </a:lnSpc>
            </a:pPr>
            <a:r>
              <a:rPr lang="nl-BE" dirty="0">
                <a:latin typeface="Century Gothic" panose="020B0502020202020204" pitchFamily="34" charset="0"/>
              </a:rPr>
              <a:t>Data?</a:t>
            </a:r>
          </a:p>
          <a:p>
            <a:pPr lvl="1">
              <a:lnSpc>
                <a:spcPct val="90000"/>
              </a:lnSpc>
            </a:pPr>
            <a:r>
              <a:rPr lang="nl-BE" dirty="0">
                <a:latin typeface="Century Gothic" panose="020B0502020202020204" pitchFamily="34" charset="0"/>
              </a:rPr>
              <a:t>Nog vast te leggen</a:t>
            </a:r>
          </a:p>
          <a:p>
            <a:pPr marL="0" indent="0">
              <a:lnSpc>
                <a:spcPct val="90000"/>
              </a:lnSpc>
              <a:buNone/>
            </a:pPr>
            <a:endParaRPr lang="nl-BE" sz="1500" dirty="0">
              <a:latin typeface="Century Gothic" panose="020B0502020202020204" pitchFamily="34" charset="0"/>
            </a:endParaRPr>
          </a:p>
          <a:p>
            <a:pPr>
              <a:lnSpc>
                <a:spcPct val="90000"/>
              </a:lnSpc>
            </a:pPr>
            <a:endParaRPr lang="nl-BE" sz="1500" dirty="0"/>
          </a:p>
        </p:txBody>
      </p:sp>
      <p:sp>
        <p:nvSpPr>
          <p:cNvPr id="7" name="Tekstvak 6">
            <a:extLst>
              <a:ext uri="{FF2B5EF4-FFF2-40B4-BE49-F238E27FC236}">
                <a16:creationId xmlns:a16="http://schemas.microsoft.com/office/drawing/2014/main" id="{50D1F9BA-9AB8-CCA4-7874-ED95D2522241}"/>
              </a:ext>
            </a:extLst>
          </p:cNvPr>
          <p:cNvSpPr txBox="1"/>
          <p:nvPr/>
        </p:nvSpPr>
        <p:spPr>
          <a:xfrm>
            <a:off x="981511" y="5855516"/>
            <a:ext cx="8699384" cy="8402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nl-BE" sz="1800" i="1" dirty="0">
                <a:latin typeface="Century Gothic" panose="020B0502020202020204" pitchFamily="34" charset="0"/>
              </a:rPr>
              <a:t>“Overgeleverd aan de machtige natuurelementen; 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nl-BE" sz="1800" i="1" dirty="0">
                <a:latin typeface="Century Gothic" panose="020B0502020202020204" pitchFamily="34" charset="0"/>
              </a:rPr>
              <a:t>de wind, de zon, de zee, de golven; 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nl-BE" sz="1800" i="1" dirty="0">
                <a:latin typeface="Century Gothic" panose="020B0502020202020204" pitchFamily="34" charset="0"/>
              </a:rPr>
              <a:t>een uitdaging, avontuur, weg van het alledaagse”</a:t>
            </a:r>
          </a:p>
        </p:txBody>
      </p:sp>
    </p:spTree>
    <p:extLst>
      <p:ext uri="{BB962C8B-B14F-4D97-AF65-F5344CB8AC3E}">
        <p14:creationId xmlns:p14="http://schemas.microsoft.com/office/powerpoint/2010/main" val="47369289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30773A5-6810-464A-AA96-E9112E928F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>
                <a:latin typeface="Century Gothic" panose="020B0502020202020204" pitchFamily="34" charset="0"/>
              </a:rPr>
              <a:t>Arktos – </a:t>
            </a:r>
            <a:r>
              <a:rPr lang="nl-BE" sz="2400" b="1" dirty="0">
                <a:latin typeface="Century Gothic" panose="020B0502020202020204" pitchFamily="34" charset="0"/>
              </a:rPr>
              <a:t>Schoolextern</a:t>
            </a:r>
            <a:r>
              <a:rPr lang="nl-BE" sz="2400" dirty="0">
                <a:latin typeface="Century Gothic" panose="020B0502020202020204" pitchFamily="34" charset="0"/>
              </a:rPr>
              <a:t> aanbod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9FE0C22-009F-4905-8DD9-3C11ACEF65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342239"/>
            <a:ext cx="8596668" cy="4699123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nl-BE" u="sng" dirty="0">
                <a:latin typeface="Century Gothic" panose="020B0502020202020204" pitchFamily="34" charset="0"/>
              </a:rPr>
              <a:t>4. WOLF</a:t>
            </a:r>
          </a:p>
          <a:p>
            <a:r>
              <a:rPr lang="nl-BE" dirty="0">
                <a:latin typeface="Century Gothic" panose="020B0502020202020204" pitchFamily="34" charset="0"/>
              </a:rPr>
              <a:t>Wat?</a:t>
            </a:r>
          </a:p>
          <a:p>
            <a:pPr lvl="1"/>
            <a:r>
              <a:rPr lang="nl-BE" dirty="0">
                <a:latin typeface="Century Gothic" panose="020B0502020202020204" pitchFamily="34" charset="0"/>
              </a:rPr>
              <a:t>meerdaagse in de natuur (meisjes tussen 16 en 25 jaar)</a:t>
            </a:r>
          </a:p>
          <a:p>
            <a:r>
              <a:rPr lang="nl-BE" dirty="0">
                <a:latin typeface="Century Gothic" panose="020B0502020202020204" pitchFamily="34" charset="0"/>
              </a:rPr>
              <a:t>Doel?</a:t>
            </a:r>
          </a:p>
          <a:p>
            <a:pPr lvl="1"/>
            <a:r>
              <a:rPr lang="nl-BE" dirty="0">
                <a:latin typeface="Century Gothic" panose="020B0502020202020204" pitchFamily="34" charset="0"/>
              </a:rPr>
              <a:t>tot rust komen</a:t>
            </a:r>
          </a:p>
          <a:p>
            <a:pPr lvl="1"/>
            <a:r>
              <a:rPr lang="nl-BE" dirty="0">
                <a:latin typeface="Century Gothic" panose="020B0502020202020204" pitchFamily="34" charset="0"/>
              </a:rPr>
              <a:t>zoektocht naar zichzelf</a:t>
            </a:r>
          </a:p>
          <a:p>
            <a:pPr lvl="1"/>
            <a:r>
              <a:rPr lang="nl-BE" dirty="0">
                <a:latin typeface="Century Gothic" panose="020B0502020202020204" pitchFamily="34" charset="0"/>
              </a:rPr>
              <a:t>zoektocht naar hun plaats in maatschappij </a:t>
            </a:r>
          </a:p>
          <a:p>
            <a:pPr lvl="1"/>
            <a:r>
              <a:rPr lang="nl-BE" dirty="0">
                <a:latin typeface="Century Gothic" panose="020B0502020202020204" pitchFamily="34" charset="0"/>
              </a:rPr>
              <a:t>thema’s: </a:t>
            </a:r>
          </a:p>
          <a:p>
            <a:pPr lvl="2"/>
            <a:r>
              <a:rPr lang="nl-BE" dirty="0">
                <a:latin typeface="Century Gothic" panose="020B0502020202020204" pitchFamily="34" charset="0"/>
              </a:rPr>
              <a:t>zelfvertrouwen</a:t>
            </a:r>
          </a:p>
          <a:p>
            <a:pPr lvl="2"/>
            <a:r>
              <a:rPr lang="nl-BE" dirty="0">
                <a:latin typeface="Century Gothic" panose="020B0502020202020204" pitchFamily="34" charset="0"/>
              </a:rPr>
              <a:t>levensritme</a:t>
            </a:r>
          </a:p>
          <a:p>
            <a:pPr lvl="2"/>
            <a:r>
              <a:rPr lang="nl-BE" dirty="0">
                <a:latin typeface="Century Gothic" panose="020B0502020202020204" pitchFamily="34" charset="0"/>
              </a:rPr>
              <a:t>talenten en eigen krachten</a:t>
            </a:r>
          </a:p>
          <a:p>
            <a:pPr lvl="2"/>
            <a:endParaRPr lang="nl-BE" dirty="0">
              <a:latin typeface="Century Gothic" panose="020B0502020202020204" pitchFamily="34" charset="0"/>
            </a:endParaRPr>
          </a:p>
          <a:p>
            <a:r>
              <a:rPr lang="nl-BE" dirty="0">
                <a:latin typeface="Century Gothic" panose="020B0502020202020204" pitchFamily="34" charset="0"/>
              </a:rPr>
              <a:t>Data?</a:t>
            </a:r>
          </a:p>
          <a:p>
            <a:pPr lvl="1"/>
            <a:r>
              <a:rPr lang="nl-BE" dirty="0">
                <a:latin typeface="Century Gothic" panose="020B0502020202020204" pitchFamily="34" charset="0"/>
              </a:rPr>
              <a:t>Voorbereidend moment: 17 april 2023</a:t>
            </a:r>
          </a:p>
          <a:p>
            <a:pPr lvl="1"/>
            <a:r>
              <a:rPr lang="nl-BE" dirty="0">
                <a:latin typeface="Century Gothic" panose="020B0502020202020204" pitchFamily="34" charset="0"/>
              </a:rPr>
              <a:t>Meerdaagse: 25-26-27-28 april 2023</a:t>
            </a:r>
          </a:p>
          <a:p>
            <a:pPr lvl="1"/>
            <a:r>
              <a:rPr lang="nl-BE" dirty="0">
                <a:latin typeface="Century Gothic" panose="020B0502020202020204" pitchFamily="34" charset="0"/>
              </a:rPr>
              <a:t>Terugkommoment: 10 mei 2023</a:t>
            </a:r>
          </a:p>
          <a:p>
            <a:pPr marL="0" indent="0">
              <a:buNone/>
            </a:pPr>
            <a:endParaRPr lang="nl-BE" dirty="0"/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B9DB606E-9CBE-4972-8A62-772A66B8F4B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22328938"/>
              </p:ext>
            </p:extLst>
          </p:nvPr>
        </p:nvGraphicFramePr>
        <p:xfrm>
          <a:off x="8774436" y="1162050"/>
          <a:ext cx="3200400" cy="4533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Acrobat Document" r:id="rId2" imgW="3200400" imgH="4533492" progId="AcroExch.Document.DC">
                  <p:embed/>
                </p:oleObj>
              </mc:Choice>
              <mc:Fallback>
                <p:oleObj name="Acrobat Document" r:id="rId2" imgW="3200400" imgH="4533492" progId="AcroExch.Document.DC">
                  <p:embed/>
                  <p:pic>
                    <p:nvPicPr>
                      <p:cNvPr id="6" name="Object 5">
                        <a:extLst>
                          <a:ext uri="{FF2B5EF4-FFF2-40B4-BE49-F238E27FC236}">
                            <a16:creationId xmlns:a16="http://schemas.microsoft.com/office/drawing/2014/main" id="{B9DB606E-9CBE-4972-8A62-772A66B8F4B1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8774436" y="1162050"/>
                        <a:ext cx="3200400" cy="4533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0666676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73FAE0F-1F94-45D7-ABE7-E4FDBA3E52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 anchor="t">
            <a:normAutofit/>
          </a:bodyPr>
          <a:lstStyle/>
          <a:p>
            <a:r>
              <a:rPr lang="nl-BE" dirty="0">
                <a:latin typeface="Century Gothic" panose="020B0502020202020204" pitchFamily="34" charset="0"/>
              </a:rPr>
              <a:t>Arktos – </a:t>
            </a:r>
            <a:r>
              <a:rPr lang="nl-BE" b="1">
                <a:latin typeface="Century Gothic" panose="020B0502020202020204" pitchFamily="34" charset="0"/>
              </a:rPr>
              <a:t>Schoolextern</a:t>
            </a:r>
            <a:r>
              <a:rPr lang="nl-BE">
                <a:latin typeface="Century Gothic" panose="020B0502020202020204" pitchFamily="34" charset="0"/>
              </a:rPr>
              <a:t> aanbod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7E0EC4A-9318-4457-B636-15E74FF100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1444751"/>
            <a:ext cx="7845882" cy="4947659"/>
          </a:xfrm>
        </p:spPr>
        <p:txBody>
          <a:bodyPr>
            <a:normAutofit/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nl-BE" u="sng" dirty="0">
                <a:latin typeface="Century Gothic" panose="020B0502020202020204" pitchFamily="34" charset="0"/>
              </a:rPr>
              <a:t>7. Ontheemding in de Ardennen</a:t>
            </a:r>
          </a:p>
          <a:p>
            <a:pPr>
              <a:lnSpc>
                <a:spcPct val="90000"/>
              </a:lnSpc>
            </a:pPr>
            <a:r>
              <a:rPr lang="nl-BE" dirty="0">
                <a:latin typeface="Century Gothic" panose="020B0502020202020204" pitchFamily="34" charset="0"/>
              </a:rPr>
              <a:t>Wat? </a:t>
            </a:r>
          </a:p>
          <a:p>
            <a:pPr lvl="1">
              <a:lnSpc>
                <a:spcPct val="90000"/>
              </a:lnSpc>
            </a:pPr>
            <a:r>
              <a:rPr lang="nl-BE" dirty="0">
                <a:latin typeface="Century Gothic" panose="020B0502020202020204" pitchFamily="34" charset="0"/>
              </a:rPr>
              <a:t>meerdaagse ontheemding (12-18 jaar)</a:t>
            </a:r>
          </a:p>
          <a:p>
            <a:pPr lvl="1">
              <a:lnSpc>
                <a:spcPct val="90000"/>
              </a:lnSpc>
            </a:pPr>
            <a:r>
              <a:rPr lang="nl-BE" dirty="0">
                <a:latin typeface="Century Gothic" panose="020B0502020202020204" pitchFamily="34" charset="0"/>
              </a:rPr>
              <a:t>in de Ardennen</a:t>
            </a:r>
          </a:p>
          <a:p>
            <a:pPr marL="457200" lvl="1" indent="0">
              <a:lnSpc>
                <a:spcPct val="90000"/>
              </a:lnSpc>
              <a:buNone/>
            </a:pPr>
            <a:endParaRPr lang="nl-BE" dirty="0">
              <a:latin typeface="Century Gothic" panose="020B0502020202020204" pitchFamily="34" charset="0"/>
            </a:endParaRPr>
          </a:p>
          <a:p>
            <a:pPr>
              <a:lnSpc>
                <a:spcPct val="90000"/>
              </a:lnSpc>
            </a:pPr>
            <a:r>
              <a:rPr lang="nl-BE" dirty="0">
                <a:latin typeface="Century Gothic" panose="020B0502020202020204" pitchFamily="34" charset="0"/>
              </a:rPr>
              <a:t>Doel?</a:t>
            </a:r>
          </a:p>
          <a:p>
            <a:pPr lvl="1">
              <a:lnSpc>
                <a:spcPct val="90000"/>
              </a:lnSpc>
            </a:pPr>
            <a:r>
              <a:rPr lang="nl-BE" dirty="0">
                <a:latin typeface="Century Gothic" panose="020B0502020202020204" pitchFamily="34" charset="0"/>
              </a:rPr>
              <a:t>overwinnen van hindernissen </a:t>
            </a:r>
          </a:p>
          <a:p>
            <a:pPr lvl="1">
              <a:lnSpc>
                <a:spcPct val="90000"/>
              </a:lnSpc>
            </a:pPr>
            <a:r>
              <a:rPr lang="nl-BE" dirty="0">
                <a:latin typeface="Century Gothic" panose="020B0502020202020204" pitchFamily="34" charset="0"/>
              </a:rPr>
              <a:t>aanpakken van problemen </a:t>
            </a:r>
          </a:p>
          <a:p>
            <a:pPr lvl="1">
              <a:lnSpc>
                <a:spcPct val="90000"/>
              </a:lnSpc>
            </a:pPr>
            <a:r>
              <a:rPr lang="nl-BE" dirty="0">
                <a:latin typeface="Century Gothic" panose="020B0502020202020204" pitchFamily="34" charset="0"/>
              </a:rPr>
              <a:t>leren kennen talenten en valkuilen</a:t>
            </a:r>
          </a:p>
          <a:p>
            <a:pPr lvl="1">
              <a:lnSpc>
                <a:spcPct val="90000"/>
              </a:lnSpc>
            </a:pPr>
            <a:r>
              <a:rPr lang="nl-BE" dirty="0">
                <a:latin typeface="Century Gothic" panose="020B0502020202020204" pitchFamily="34" charset="0"/>
              </a:rPr>
              <a:t>verantwoord gebruik talenten en valkuilen in groep</a:t>
            </a:r>
          </a:p>
          <a:p>
            <a:pPr lvl="1">
              <a:lnSpc>
                <a:spcPct val="90000"/>
              </a:lnSpc>
            </a:pPr>
            <a:r>
              <a:rPr lang="nl-BE" dirty="0">
                <a:latin typeface="Century Gothic" panose="020B0502020202020204" pitchFamily="34" charset="0"/>
              </a:rPr>
              <a:t>werken aan weerbaarheid en veerkracht</a:t>
            </a:r>
          </a:p>
          <a:p>
            <a:pPr lvl="1">
              <a:lnSpc>
                <a:spcPct val="90000"/>
              </a:lnSpc>
            </a:pPr>
            <a:endParaRPr lang="nl-BE" dirty="0">
              <a:latin typeface="Century Gothic" panose="020B0502020202020204" pitchFamily="34" charset="0"/>
            </a:endParaRPr>
          </a:p>
          <a:p>
            <a:pPr>
              <a:lnSpc>
                <a:spcPct val="90000"/>
              </a:lnSpc>
            </a:pPr>
            <a:r>
              <a:rPr lang="nl-BE" dirty="0">
                <a:latin typeface="Century Gothic" panose="020B0502020202020204" pitchFamily="34" charset="0"/>
              </a:rPr>
              <a:t>Data?</a:t>
            </a:r>
          </a:p>
          <a:p>
            <a:pPr lvl="1">
              <a:lnSpc>
                <a:spcPct val="90000"/>
              </a:lnSpc>
            </a:pPr>
            <a:r>
              <a:rPr lang="nl-BE" dirty="0">
                <a:latin typeface="Century Gothic" panose="020B0502020202020204" pitchFamily="34" charset="0"/>
              </a:rPr>
              <a:t>13, 14 en 15 maart 2023</a:t>
            </a:r>
          </a:p>
          <a:p>
            <a:pPr marL="0" indent="0">
              <a:lnSpc>
                <a:spcPct val="90000"/>
              </a:lnSpc>
              <a:buNone/>
            </a:pPr>
            <a:endParaRPr lang="nl-BE" sz="1500" dirty="0">
              <a:latin typeface="Century Gothic" panose="020B0502020202020204" pitchFamily="34" charset="0"/>
            </a:endParaRPr>
          </a:p>
          <a:p>
            <a:pPr>
              <a:lnSpc>
                <a:spcPct val="90000"/>
              </a:lnSpc>
            </a:pPr>
            <a:endParaRPr lang="nl-BE" sz="1500" dirty="0"/>
          </a:p>
        </p:txBody>
      </p:sp>
    </p:spTree>
    <p:extLst>
      <p:ext uri="{BB962C8B-B14F-4D97-AF65-F5344CB8AC3E}">
        <p14:creationId xmlns:p14="http://schemas.microsoft.com/office/powerpoint/2010/main" val="5581949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7A73D3B-F687-44CC-A50D-E6E4284D7B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>
                <a:latin typeface="Century Gothic" panose="020B0502020202020204" pitchFamily="34" charset="0"/>
              </a:rPr>
              <a:t>NAFT? </a:t>
            </a:r>
            <a:r>
              <a:rPr lang="nl-BE" dirty="0" err="1">
                <a:latin typeface="Century Gothic" panose="020B0502020202020204" pitchFamily="34" charset="0"/>
              </a:rPr>
              <a:t>Watisda</a:t>
            </a:r>
            <a:r>
              <a:rPr lang="nl-BE" dirty="0">
                <a:latin typeface="Century Gothic" panose="020B0502020202020204" pitchFamily="34" charset="0"/>
              </a:rPr>
              <a:t>?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2EED6E2-2BC8-471A-BBDA-5EA489B5C5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sz="2400" u="sng" dirty="0">
                <a:latin typeface="Century Gothic" panose="020B0502020202020204" pitchFamily="34" charset="0"/>
              </a:rPr>
              <a:t>Doel?</a:t>
            </a:r>
            <a:r>
              <a:rPr lang="nl-BE" sz="2400" dirty="0">
                <a:latin typeface="Century Gothic" panose="020B0502020202020204" pitchFamily="34" charset="0"/>
              </a:rPr>
              <a:t> schooluitval tegengaan en gekwalificeerde uitstroom van leerlingen vergroten</a:t>
            </a:r>
          </a:p>
          <a:p>
            <a:r>
              <a:rPr lang="nl-BE" sz="2400" u="sng" dirty="0">
                <a:latin typeface="Century Gothic" panose="020B0502020202020204" pitchFamily="34" charset="0"/>
              </a:rPr>
              <a:t>Hoe?</a:t>
            </a:r>
            <a:r>
              <a:rPr lang="nl-BE" sz="2400" dirty="0">
                <a:latin typeface="Century Gothic" panose="020B0502020202020204" pitchFamily="34" charset="0"/>
              </a:rPr>
              <a:t> Door het positief begeleiden van jongeren en het ondersteunen van het personeel in onderwijsinstellingen</a:t>
            </a:r>
          </a:p>
          <a:p>
            <a:r>
              <a:rPr lang="nl-BE" sz="2400" u="sng" dirty="0">
                <a:latin typeface="Century Gothic" panose="020B0502020202020204" pitchFamily="34" charset="0"/>
              </a:rPr>
              <a:t>Voor wie?</a:t>
            </a:r>
            <a:r>
              <a:rPr lang="nl-BE" sz="2400" dirty="0">
                <a:latin typeface="Century Gothic" panose="020B0502020202020204" pitchFamily="34" charset="0"/>
              </a:rPr>
              <a:t> Jongeren, klas(groepen) en onderwijspersoneel </a:t>
            </a:r>
          </a:p>
          <a:p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2420873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9164EC1-1C84-42D9-9FFB-87B62DE081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>
                <a:latin typeface="Century Gothic" panose="020B0502020202020204" pitchFamily="34" charset="0"/>
              </a:rPr>
              <a:t>Voorwaarden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AB65070-9DC0-4A7D-B95B-F69BB61B40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672317"/>
            <a:ext cx="8596668" cy="4755116"/>
          </a:xfrm>
        </p:spPr>
        <p:txBody>
          <a:bodyPr>
            <a:normAutofit/>
          </a:bodyPr>
          <a:lstStyle/>
          <a:p>
            <a:r>
              <a:rPr lang="nl-BE" sz="2400" u="sng" dirty="0">
                <a:latin typeface="Century Gothic" panose="020B0502020202020204" pitchFamily="34" charset="0"/>
              </a:rPr>
              <a:t>Vrijwilligheid:</a:t>
            </a:r>
            <a:r>
              <a:rPr lang="nl-BE" sz="2400" dirty="0">
                <a:latin typeface="Century Gothic" panose="020B0502020202020204" pitchFamily="34" charset="0"/>
              </a:rPr>
              <a:t> niet als sanctie of als alternatief voor een sanctie</a:t>
            </a:r>
          </a:p>
          <a:p>
            <a:r>
              <a:rPr lang="nl-BE" sz="2400" u="sng" dirty="0">
                <a:latin typeface="Century Gothic" panose="020B0502020202020204" pitchFamily="34" charset="0"/>
              </a:rPr>
              <a:t>Schools perspectief:</a:t>
            </a:r>
            <a:r>
              <a:rPr lang="nl-BE" sz="2400" dirty="0">
                <a:latin typeface="Century Gothic" panose="020B0502020202020204" pitchFamily="34" charset="0"/>
              </a:rPr>
              <a:t> niet reeds in tuchtprocedure of definitief uitgesloten (jongere kan niet definitief uitgesloten worden tijdens NAFT-traject, indien schorsing tijdens NAFT-traject moet begeleider op de hoogte worden gebracht)</a:t>
            </a:r>
          </a:p>
          <a:p>
            <a:r>
              <a:rPr lang="nl-BE" sz="2400" u="sng" dirty="0">
                <a:latin typeface="Century Gothic" panose="020B0502020202020204" pitchFamily="34" charset="0"/>
              </a:rPr>
              <a:t>Bereidwilligheid van alle betrokkenen: </a:t>
            </a:r>
            <a:r>
              <a:rPr lang="nl-BE" sz="2400" dirty="0">
                <a:latin typeface="Century Gothic" panose="020B0502020202020204" pitchFamily="34" charset="0"/>
              </a:rPr>
              <a:t>zo veel mogelijk inspanningen van iedereen die betrokken is (gedeelde verantwoordelijkheid, bv. bij her-instap school)</a:t>
            </a:r>
          </a:p>
          <a:p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33093839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C9CEA6F-0FC2-4A00-8315-ECC247F22E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>
                <a:latin typeface="Century Gothic" panose="020B0502020202020204" pitchFamily="34" charset="0"/>
              </a:rPr>
              <a:t>Aanmeldingsprocedure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C0B905D-E084-4FEB-ABE3-37EF12CFE5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725584"/>
            <a:ext cx="8596668" cy="4755115"/>
          </a:xfrm>
        </p:spPr>
        <p:txBody>
          <a:bodyPr>
            <a:normAutofit fontScale="92500" lnSpcReduction="10000"/>
          </a:bodyPr>
          <a:lstStyle/>
          <a:p>
            <a:r>
              <a:rPr lang="nl-BE" dirty="0">
                <a:latin typeface="Century Gothic" panose="020B0502020202020204" pitchFamily="34" charset="0"/>
              </a:rPr>
              <a:t>CLB doet online aanmelding bij het Meldpunt schoolexterne interventies (MSI) </a:t>
            </a:r>
            <a:r>
              <a:rPr lang="nl-BE" dirty="0">
                <a:latin typeface="Century Gothic" panose="020B0502020202020204" pitchFamily="34" charset="0"/>
                <a:hlinkClick r:id="rId2"/>
              </a:rPr>
              <a:t>https://www.meldpuntsi.be/</a:t>
            </a:r>
            <a:endParaRPr lang="nl-BE" dirty="0">
              <a:latin typeface="Century Gothic" panose="020B0502020202020204" pitchFamily="34" charset="0"/>
            </a:endParaRPr>
          </a:p>
          <a:p>
            <a:r>
              <a:rPr lang="nl-BE" dirty="0">
                <a:latin typeface="Century Gothic" panose="020B0502020202020204" pitchFamily="34" charset="0"/>
              </a:rPr>
              <a:t>NAFT Asse-Halle-Vilvoorde (AHV)</a:t>
            </a:r>
          </a:p>
          <a:p>
            <a:r>
              <a:rPr lang="nl-BE" dirty="0">
                <a:latin typeface="Century Gothic" panose="020B0502020202020204" pitchFamily="34" charset="0"/>
              </a:rPr>
              <a:t>Grondige beschrijving van reden tot aanmelding</a:t>
            </a:r>
          </a:p>
          <a:p>
            <a:r>
              <a:rPr lang="nl-BE" dirty="0">
                <a:latin typeface="Century Gothic" panose="020B0502020202020204" pitchFamily="34" charset="0"/>
              </a:rPr>
              <a:t>Meldpunt bezorgt aanmeldingen aan NAFT-aanbieders</a:t>
            </a:r>
          </a:p>
          <a:p>
            <a:r>
              <a:rPr lang="nl-BE" dirty="0">
                <a:latin typeface="Century Gothic" panose="020B0502020202020204" pitchFamily="34" charset="0"/>
              </a:rPr>
              <a:t>Wekelijks aanmeldingenoverleg met NAFT-aanbieders: o.b.v. de aanmeldingsfiche, de locatie en de wachtlijst beslissen we welke aanbieder het traject zal opnemen</a:t>
            </a:r>
          </a:p>
          <a:p>
            <a:r>
              <a:rPr lang="nl-BE" dirty="0">
                <a:latin typeface="Century Gothic" panose="020B0502020202020204" pitchFamily="34" charset="0"/>
              </a:rPr>
              <a:t>Aanbieder neemt contact op met CLB (ook in geval van wachtlijst)</a:t>
            </a:r>
          </a:p>
          <a:p>
            <a:r>
              <a:rPr lang="nl-BE" dirty="0">
                <a:latin typeface="Century Gothic" panose="020B0502020202020204" pitchFamily="34" charset="0"/>
              </a:rPr>
              <a:t>CLB roept start ronde tafel samen</a:t>
            </a:r>
          </a:p>
          <a:p>
            <a:r>
              <a:rPr lang="nl-BE" dirty="0">
                <a:latin typeface="Century Gothic" panose="020B0502020202020204" pitchFamily="34" charset="0"/>
              </a:rPr>
              <a:t>Start traject</a:t>
            </a:r>
          </a:p>
          <a:p>
            <a:endParaRPr lang="nl-BE" dirty="0">
              <a:latin typeface="Century Gothic" panose="020B0502020202020204" pitchFamily="34" charset="0"/>
            </a:endParaRPr>
          </a:p>
          <a:p>
            <a:pPr marL="0" indent="0">
              <a:buNone/>
            </a:pPr>
            <a:r>
              <a:rPr lang="nl-BE" dirty="0">
                <a:latin typeface="Century Gothic" panose="020B0502020202020204" pitchFamily="34" charset="0"/>
                <a:sym typeface="Wingdings" panose="05000000000000000000" pitchFamily="2" charset="2"/>
              </a:rPr>
              <a:t> Nauwe samenwerking binnen de regio tussen Groep Intro en </a:t>
            </a:r>
            <a:r>
              <a:rPr lang="nl-BE" dirty="0" err="1">
                <a:latin typeface="Century Gothic" panose="020B0502020202020204" pitchFamily="34" charset="0"/>
                <a:sym typeface="Wingdings" panose="05000000000000000000" pitchFamily="2" charset="2"/>
              </a:rPr>
              <a:t>Arktos</a:t>
            </a:r>
            <a:r>
              <a:rPr lang="nl-BE" dirty="0">
                <a:latin typeface="Century Gothic" panose="020B0502020202020204" pitchFamily="34" charset="0"/>
                <a:sym typeface="Wingdings" panose="05000000000000000000" pitchFamily="2" charset="2"/>
              </a:rPr>
              <a:t>: gedeelde trajecten (op maat) zijn mogelijk! </a:t>
            </a:r>
            <a:endParaRPr lang="nl-BE" dirty="0">
              <a:latin typeface="Century Gothic" panose="020B0502020202020204" pitchFamily="34" charset="0"/>
            </a:endParaRPr>
          </a:p>
          <a:p>
            <a:pPr marL="0" indent="0">
              <a:buNone/>
            </a:pPr>
            <a:endParaRPr lang="nl-BE" dirty="0"/>
          </a:p>
          <a:p>
            <a:endParaRPr lang="nl-BE" dirty="0"/>
          </a:p>
          <a:p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539698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NAFT Koinoor">
            <a:extLst>
              <a:ext uri="{FF2B5EF4-FFF2-40B4-BE49-F238E27FC236}">
                <a16:creationId xmlns:a16="http://schemas.microsoft.com/office/drawing/2014/main" id="{EBCC5F6C-3241-48D1-AE4D-0671F653624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32106" y="3248358"/>
            <a:ext cx="2709862" cy="29619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Afbeelding 5">
            <a:extLst>
              <a:ext uri="{FF2B5EF4-FFF2-40B4-BE49-F238E27FC236}">
                <a16:creationId xmlns:a16="http://schemas.microsoft.com/office/drawing/2014/main" id="{321BABC1-DBA1-4277-95BE-3988C3D1E30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82092" y="857456"/>
            <a:ext cx="4408362" cy="2571544"/>
          </a:xfrm>
          <a:prstGeom prst="rect">
            <a:avLst/>
          </a:prstGeom>
        </p:spPr>
      </p:pic>
      <p:pic>
        <p:nvPicPr>
          <p:cNvPr id="1026" name="Picture 2">
            <a:extLst>
              <a:ext uri="{FF2B5EF4-FFF2-40B4-BE49-F238E27FC236}">
                <a16:creationId xmlns:a16="http://schemas.microsoft.com/office/drawing/2014/main" id="{88EF3AD0-CD1B-7E28-65CF-EA2D480C385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47527" y="719137"/>
            <a:ext cx="5070749" cy="21193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423037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Afbeelding 4">
            <a:extLst>
              <a:ext uri="{FF2B5EF4-FFF2-40B4-BE49-F238E27FC236}">
                <a16:creationId xmlns:a16="http://schemas.microsoft.com/office/drawing/2014/main" id="{B95E17A5-2A91-4FAE-B9E6-6B43D245DFD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86240" y="2558875"/>
            <a:ext cx="3738785" cy="2180161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15EC0464-90B6-4678-97C1-58396862EB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 anchor="t">
            <a:normAutofit/>
          </a:bodyPr>
          <a:lstStyle/>
          <a:p>
            <a:r>
              <a:rPr lang="nl-BE" b="1" dirty="0">
                <a:latin typeface="Century Gothic" panose="020B0502020202020204" pitchFamily="34" charset="0"/>
              </a:rPr>
              <a:t>Arktos Vlaams-Brabant &amp; Brussel</a:t>
            </a:r>
            <a:br>
              <a:rPr lang="nl-BE" dirty="0">
                <a:latin typeface="Century Gothic" panose="020B0502020202020204" pitchFamily="34" charset="0"/>
              </a:rPr>
            </a:br>
            <a:r>
              <a:rPr lang="nl-BE" dirty="0">
                <a:latin typeface="Century Gothic" panose="020B0502020202020204" pitchFamily="34" charset="0"/>
              </a:rPr>
              <a:t>Aanbod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753DFE2-CC73-4DF8-A3B9-AB2F77BDF6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2160589"/>
            <a:ext cx="7618941" cy="374932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BE" sz="2400" b="1" dirty="0">
                <a:latin typeface="Century Gothic" panose="020B0502020202020204" pitchFamily="34" charset="0"/>
              </a:rPr>
              <a:t>Mogelijke invullingen van NAFT trajecten:</a:t>
            </a:r>
          </a:p>
          <a:p>
            <a:r>
              <a:rPr lang="nl-BE" sz="2400" dirty="0">
                <a:latin typeface="Century Gothic" panose="020B0502020202020204" pitchFamily="34" charset="0"/>
              </a:rPr>
              <a:t>Schoolinterne initiatieven</a:t>
            </a:r>
          </a:p>
          <a:p>
            <a:pPr lvl="1"/>
            <a:r>
              <a:rPr lang="nl-BE" sz="2400" dirty="0">
                <a:latin typeface="Century Gothic" panose="020B0502020202020204" pitchFamily="34" charset="0"/>
              </a:rPr>
              <a:t>Voor jongeren</a:t>
            </a:r>
          </a:p>
          <a:p>
            <a:pPr lvl="1"/>
            <a:r>
              <a:rPr lang="nl-BE" sz="2400" dirty="0">
                <a:latin typeface="Century Gothic" panose="020B0502020202020204" pitchFamily="34" charset="0"/>
              </a:rPr>
              <a:t>Voor volwassenen</a:t>
            </a:r>
          </a:p>
          <a:p>
            <a:r>
              <a:rPr lang="nl-BE" sz="2400" dirty="0">
                <a:latin typeface="Century Gothic" panose="020B0502020202020204" pitchFamily="34" charset="0"/>
              </a:rPr>
              <a:t>Schoolexterne initiatieven</a:t>
            </a:r>
          </a:p>
          <a:p>
            <a:pPr lvl="1"/>
            <a:r>
              <a:rPr lang="nl-BE" sz="2400" dirty="0">
                <a:latin typeface="Century Gothic" panose="020B0502020202020204" pitchFamily="34" charset="0"/>
              </a:rPr>
              <a:t>Voor jongeren</a:t>
            </a:r>
          </a:p>
          <a:p>
            <a:pPr lvl="1"/>
            <a:endParaRPr lang="nl-BE" dirty="0">
              <a:latin typeface="Century Gothic" panose="020B0502020202020204" pitchFamily="34" charset="0"/>
            </a:endParaRPr>
          </a:p>
          <a:p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1892646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3535805-9248-4BF3-B522-CCA8265072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99750"/>
          </a:xfrm>
        </p:spPr>
        <p:txBody>
          <a:bodyPr/>
          <a:lstStyle/>
          <a:p>
            <a:r>
              <a:rPr lang="nl-BE" dirty="0">
                <a:latin typeface="Century Gothic" panose="020B0502020202020204" pitchFamily="34" charset="0"/>
              </a:rPr>
              <a:t>Arktos – </a:t>
            </a:r>
            <a:r>
              <a:rPr lang="nl-BE" sz="2400" b="1" dirty="0">
                <a:latin typeface="Century Gothic" panose="020B0502020202020204" pitchFamily="34" charset="0"/>
              </a:rPr>
              <a:t>Schoolintern </a:t>
            </a:r>
            <a:r>
              <a:rPr lang="nl-BE" sz="2400" dirty="0">
                <a:latin typeface="Century Gothic" panose="020B0502020202020204" pitchFamily="34" charset="0"/>
              </a:rPr>
              <a:t>aanbod </a:t>
            </a:r>
            <a:r>
              <a:rPr lang="nl-BE" sz="2400" b="1" dirty="0">
                <a:latin typeface="Century Gothic" panose="020B0502020202020204" pitchFamily="34" charset="0"/>
              </a:rPr>
              <a:t>jongeren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BD0E43C-7D9A-4773-BE89-0C730EEC9D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1493241"/>
            <a:ext cx="8759629" cy="454812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nl-BE" u="sng" dirty="0">
                <a:latin typeface="Century Gothic" panose="020B0502020202020204" pitchFamily="34" charset="0"/>
              </a:rPr>
              <a:t>Klasbegeleiding</a:t>
            </a:r>
          </a:p>
          <a:p>
            <a:r>
              <a:rPr lang="nl-BE" dirty="0">
                <a:latin typeface="Century Gothic" panose="020B0502020202020204" pitchFamily="34" charset="0"/>
              </a:rPr>
              <a:t>Wat?</a:t>
            </a:r>
          </a:p>
          <a:p>
            <a:pPr lvl="1"/>
            <a:r>
              <a:rPr lang="nl-BE" dirty="0">
                <a:latin typeface="Century Gothic" panose="020B0502020202020204" pitchFamily="34" charset="0"/>
              </a:rPr>
              <a:t>opstarten, onderhouden, herstellen , relaties </a:t>
            </a:r>
          </a:p>
          <a:p>
            <a:r>
              <a:rPr lang="nl-BE" dirty="0">
                <a:latin typeface="Century Gothic" panose="020B0502020202020204" pitchFamily="34" charset="0"/>
              </a:rPr>
              <a:t>Doel?</a:t>
            </a:r>
          </a:p>
          <a:p>
            <a:pPr lvl="1"/>
            <a:r>
              <a:rPr lang="nl-BE" dirty="0">
                <a:latin typeface="Century Gothic" panose="020B0502020202020204" pitchFamily="34" charset="0"/>
              </a:rPr>
              <a:t>faciliteren optimale leer-, leef- en werkomgeving</a:t>
            </a:r>
          </a:p>
          <a:p>
            <a:pPr marL="0" indent="0">
              <a:buNone/>
            </a:pPr>
            <a:endParaRPr lang="nl-BE" dirty="0">
              <a:latin typeface="Century Gothic" panose="020B0502020202020204" pitchFamily="34" charset="0"/>
            </a:endParaRPr>
          </a:p>
          <a:p>
            <a:r>
              <a:rPr lang="nl-BE" dirty="0">
                <a:latin typeface="Century Gothic" panose="020B0502020202020204" pitchFamily="34" charset="0"/>
              </a:rPr>
              <a:t>Aandachtspunten</a:t>
            </a:r>
          </a:p>
          <a:p>
            <a:pPr lvl="1"/>
            <a:r>
              <a:rPr lang="nl-BE" dirty="0">
                <a:latin typeface="Century Gothic" panose="020B0502020202020204" pitchFamily="34" charset="0"/>
              </a:rPr>
              <a:t>effectiever als tijdig aangemeld</a:t>
            </a:r>
          </a:p>
          <a:p>
            <a:pPr lvl="1"/>
            <a:r>
              <a:rPr lang="nl-BE" dirty="0">
                <a:latin typeface="Century Gothic" panose="020B0502020202020204" pitchFamily="34" charset="0"/>
              </a:rPr>
              <a:t>nood aan betrokkenheid en medewerking actoren binnen school</a:t>
            </a:r>
          </a:p>
          <a:p>
            <a:pPr lvl="2"/>
            <a:r>
              <a:rPr lang="nl-BE" dirty="0">
                <a:latin typeface="Century Gothic" panose="020B0502020202020204" pitchFamily="34" charset="0"/>
              </a:rPr>
              <a:t>leerkrachten</a:t>
            </a:r>
          </a:p>
          <a:p>
            <a:pPr lvl="2"/>
            <a:r>
              <a:rPr lang="nl-BE" dirty="0">
                <a:latin typeface="Century Gothic" panose="020B0502020202020204" pitchFamily="34" charset="0"/>
              </a:rPr>
              <a:t>leerlingbegeleiding</a:t>
            </a:r>
          </a:p>
          <a:p>
            <a:pPr lvl="2"/>
            <a:r>
              <a:rPr lang="nl-BE" dirty="0">
                <a:latin typeface="Century Gothic" panose="020B0502020202020204" pitchFamily="34" charset="0"/>
              </a:rPr>
              <a:t>directie</a:t>
            </a:r>
          </a:p>
          <a:p>
            <a:pPr lvl="2"/>
            <a:r>
              <a:rPr lang="nl-BE" dirty="0">
                <a:latin typeface="Century Gothic" panose="020B0502020202020204" pitchFamily="34" charset="0"/>
              </a:rPr>
              <a:t>…</a:t>
            </a:r>
          </a:p>
          <a:p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10239435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87F04F4-AE91-468A-8DDE-30B44EE743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99750"/>
          </a:xfrm>
        </p:spPr>
        <p:txBody>
          <a:bodyPr/>
          <a:lstStyle/>
          <a:p>
            <a:r>
              <a:rPr lang="nl-BE" dirty="0">
                <a:latin typeface="Century Gothic" panose="020B0502020202020204" pitchFamily="34" charset="0"/>
              </a:rPr>
              <a:t>Arktos – </a:t>
            </a:r>
            <a:r>
              <a:rPr lang="nl-BE" sz="2400" b="1" dirty="0">
                <a:latin typeface="Century Gothic" panose="020B0502020202020204" pitchFamily="34" charset="0"/>
              </a:rPr>
              <a:t>Schoolintern </a:t>
            </a:r>
            <a:r>
              <a:rPr lang="nl-BE" sz="2400" dirty="0">
                <a:latin typeface="Century Gothic" panose="020B0502020202020204" pitchFamily="34" charset="0"/>
              </a:rPr>
              <a:t>aanbod </a:t>
            </a:r>
            <a:r>
              <a:rPr lang="nl-BE" sz="2400" b="1" dirty="0">
                <a:latin typeface="Century Gothic" panose="020B0502020202020204" pitchFamily="34" charset="0"/>
              </a:rPr>
              <a:t>jongeren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D2B06E8-14BA-4659-A1B4-A98685E165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1409351"/>
            <a:ext cx="8972693" cy="4632012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nl-BE" u="sng" dirty="0">
                <a:latin typeface="Century Gothic" panose="020B0502020202020204" pitchFamily="34" charset="0"/>
              </a:rPr>
              <a:t>Herstelgesprekken</a:t>
            </a:r>
          </a:p>
          <a:p>
            <a:r>
              <a:rPr lang="nl-BE" dirty="0">
                <a:latin typeface="Century Gothic" panose="020B0502020202020204" pitchFamily="34" charset="0"/>
              </a:rPr>
              <a:t>Wat?</a:t>
            </a:r>
          </a:p>
          <a:p>
            <a:pPr lvl="1"/>
            <a:r>
              <a:rPr lang="nl-BE" dirty="0">
                <a:latin typeface="Century Gothic" panose="020B0502020202020204" pitchFamily="34" charset="0"/>
              </a:rPr>
              <a:t>gesprek tussen twee of meerdere partijen</a:t>
            </a:r>
          </a:p>
          <a:p>
            <a:pPr lvl="1"/>
            <a:r>
              <a:rPr lang="nl-BE" dirty="0">
                <a:latin typeface="Century Gothic" panose="020B0502020202020204" pitchFamily="34" charset="0"/>
              </a:rPr>
              <a:t>n.a.v. incident met schade </a:t>
            </a:r>
          </a:p>
          <a:p>
            <a:pPr lvl="2"/>
            <a:r>
              <a:rPr lang="nl-BE" dirty="0">
                <a:latin typeface="Century Gothic" panose="020B0502020202020204" pitchFamily="34" charset="0"/>
              </a:rPr>
              <a:t>emotioneel of materiaal</a:t>
            </a:r>
          </a:p>
          <a:p>
            <a:pPr lvl="2"/>
            <a:r>
              <a:rPr lang="nl-BE" dirty="0">
                <a:latin typeface="Century Gothic" panose="020B0502020202020204" pitchFamily="34" charset="0"/>
              </a:rPr>
              <a:t>bij 1 of meerdere partijen</a:t>
            </a:r>
          </a:p>
          <a:p>
            <a:r>
              <a:rPr lang="nl-BE" dirty="0">
                <a:latin typeface="Century Gothic" panose="020B0502020202020204" pitchFamily="34" charset="0"/>
              </a:rPr>
              <a:t>Doel?</a:t>
            </a:r>
          </a:p>
          <a:p>
            <a:pPr lvl="1"/>
            <a:r>
              <a:rPr lang="nl-BE" dirty="0">
                <a:latin typeface="Century Gothic" panose="020B0502020202020204" pitchFamily="34" charset="0"/>
              </a:rPr>
              <a:t>opnemen van verantwoordelijkheid </a:t>
            </a:r>
          </a:p>
          <a:p>
            <a:pPr lvl="1"/>
            <a:r>
              <a:rPr lang="nl-BE" dirty="0">
                <a:latin typeface="Century Gothic" panose="020B0502020202020204" pitchFamily="34" charset="0"/>
              </a:rPr>
              <a:t>zoeken naar oplossingen</a:t>
            </a:r>
          </a:p>
          <a:p>
            <a:pPr lvl="1"/>
            <a:r>
              <a:rPr lang="nl-BE" dirty="0">
                <a:latin typeface="Century Gothic" panose="020B0502020202020204" pitchFamily="34" charset="0"/>
              </a:rPr>
              <a:t>schade/relatie (zo veel mogelijk) herstellen</a:t>
            </a:r>
          </a:p>
          <a:p>
            <a:pPr lvl="1"/>
            <a:endParaRPr lang="nl-BE" dirty="0">
              <a:latin typeface="Century Gothic" panose="020B0502020202020204" pitchFamily="34" charset="0"/>
            </a:endParaRPr>
          </a:p>
          <a:p>
            <a:r>
              <a:rPr lang="nl-BE" dirty="0">
                <a:latin typeface="Century Gothic" panose="020B0502020202020204" pitchFamily="34" charset="0"/>
              </a:rPr>
              <a:t>Aandachtspunten</a:t>
            </a:r>
          </a:p>
          <a:p>
            <a:pPr lvl="1"/>
            <a:r>
              <a:rPr lang="nl-BE" dirty="0">
                <a:latin typeface="Century Gothic" panose="020B0502020202020204" pitchFamily="34" charset="0"/>
              </a:rPr>
              <a:t>alle partijen staan open voor herstel</a:t>
            </a:r>
          </a:p>
          <a:p>
            <a:pPr lvl="1"/>
            <a:r>
              <a:rPr lang="nl-BE" dirty="0">
                <a:latin typeface="Century Gothic" panose="020B0502020202020204" pitchFamily="34" charset="0"/>
              </a:rPr>
              <a:t>bij klacht bij de politie: overleg met Alba vzw</a:t>
            </a:r>
          </a:p>
          <a:p>
            <a:pPr marL="0" indent="0">
              <a:buNone/>
            </a:pP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39692883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BBB5201-01FC-42ED-8711-96780D1557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49417"/>
          </a:xfrm>
        </p:spPr>
        <p:txBody>
          <a:bodyPr/>
          <a:lstStyle/>
          <a:p>
            <a:r>
              <a:rPr lang="nl-BE" dirty="0">
                <a:latin typeface="Century Gothic" panose="020B0502020202020204" pitchFamily="34" charset="0"/>
              </a:rPr>
              <a:t>Arktos – </a:t>
            </a:r>
            <a:r>
              <a:rPr lang="nl-BE" sz="2400" b="1" dirty="0">
                <a:latin typeface="Century Gothic" panose="020B0502020202020204" pitchFamily="34" charset="0"/>
              </a:rPr>
              <a:t>Schoolintern </a:t>
            </a:r>
            <a:r>
              <a:rPr lang="nl-BE" sz="2400" dirty="0">
                <a:latin typeface="Century Gothic" panose="020B0502020202020204" pitchFamily="34" charset="0"/>
              </a:rPr>
              <a:t>aanbod </a:t>
            </a:r>
            <a:r>
              <a:rPr lang="nl-BE" sz="2400" b="1" dirty="0">
                <a:latin typeface="Century Gothic" panose="020B0502020202020204" pitchFamily="34" charset="0"/>
              </a:rPr>
              <a:t>jongeren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9F83968-909A-460E-9878-B0785991EA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468073"/>
            <a:ext cx="8596668" cy="4573289"/>
          </a:xfrm>
        </p:spPr>
        <p:txBody>
          <a:bodyPr/>
          <a:lstStyle/>
          <a:p>
            <a:pPr marL="0" indent="0">
              <a:buNone/>
            </a:pPr>
            <a:r>
              <a:rPr lang="nl-BE" u="sng" dirty="0">
                <a:latin typeface="Century Gothic" panose="020B0502020202020204" pitchFamily="34" charset="0"/>
              </a:rPr>
              <a:t>Individuele begeleiding</a:t>
            </a:r>
          </a:p>
          <a:p>
            <a:r>
              <a:rPr lang="nl-BE" dirty="0">
                <a:latin typeface="Century Gothic" panose="020B0502020202020204" pitchFamily="34" charset="0"/>
              </a:rPr>
              <a:t>Wat?</a:t>
            </a:r>
          </a:p>
          <a:p>
            <a:pPr lvl="1"/>
            <a:r>
              <a:rPr lang="nl-BE" dirty="0">
                <a:latin typeface="Century Gothic" panose="020B0502020202020204" pitchFamily="34" charset="0"/>
              </a:rPr>
              <a:t>nood aan extra ondersteuning </a:t>
            </a:r>
          </a:p>
          <a:p>
            <a:r>
              <a:rPr lang="nl-BE" dirty="0">
                <a:latin typeface="Century Gothic" panose="020B0502020202020204" pitchFamily="34" charset="0"/>
              </a:rPr>
              <a:t>Doel?</a:t>
            </a:r>
          </a:p>
          <a:p>
            <a:pPr lvl="1"/>
            <a:r>
              <a:rPr lang="nl-BE" dirty="0">
                <a:latin typeface="Century Gothic" panose="020B0502020202020204" pitchFamily="34" charset="0"/>
              </a:rPr>
              <a:t>werken aan specifieke doelstellingen </a:t>
            </a:r>
          </a:p>
          <a:p>
            <a:pPr lvl="1"/>
            <a:endParaRPr lang="nl-BE" dirty="0">
              <a:latin typeface="Century Gothic" panose="020B0502020202020204" pitchFamily="34" charset="0"/>
            </a:endParaRPr>
          </a:p>
          <a:p>
            <a:r>
              <a:rPr lang="nl-BE" dirty="0">
                <a:latin typeface="Century Gothic" panose="020B0502020202020204" pitchFamily="34" charset="0"/>
              </a:rPr>
              <a:t>Aandachtspunten</a:t>
            </a:r>
          </a:p>
          <a:p>
            <a:pPr lvl="1"/>
            <a:r>
              <a:rPr lang="nl-BE" dirty="0">
                <a:latin typeface="Century Gothic" panose="020B0502020202020204" pitchFamily="34" charset="0"/>
              </a:rPr>
              <a:t>kan opstap zijn naar groepstraject</a:t>
            </a:r>
          </a:p>
          <a:p>
            <a:pPr lvl="1"/>
            <a:r>
              <a:rPr lang="nl-BE" dirty="0">
                <a:latin typeface="Century Gothic" panose="020B0502020202020204" pitchFamily="34" charset="0"/>
              </a:rPr>
              <a:t>kan aansluitend op klasbegeleiding, herstelgesprek of groepstraject</a:t>
            </a:r>
          </a:p>
          <a:p>
            <a:pPr lvl="1"/>
            <a:r>
              <a:rPr lang="nl-BE" dirty="0">
                <a:latin typeface="Century Gothic" panose="020B0502020202020204" pitchFamily="34" charset="0"/>
              </a:rPr>
              <a:t>kan binnen of buiten de school plaatsvinden</a:t>
            </a:r>
          </a:p>
          <a:p>
            <a:pPr marL="0" indent="0">
              <a:buNone/>
            </a:pP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809539331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C70836CF5934E4DAC287BAAF2803A50" ma:contentTypeVersion="2" ma:contentTypeDescription="Een nieuw document maken." ma:contentTypeScope="" ma:versionID="eb49a12cd33241172b0c739134328445">
  <xsd:schema xmlns:xsd="http://www.w3.org/2001/XMLSchema" xmlns:xs="http://www.w3.org/2001/XMLSchema" xmlns:p="http://schemas.microsoft.com/office/2006/metadata/properties" xmlns:ns2="639c24e8-f43d-4f3e-bf93-f93ae04530ac" targetNamespace="http://schemas.microsoft.com/office/2006/metadata/properties" ma:root="true" ma:fieldsID="383b3c9df83d3922faa39630e949f452" ns2:_="">
    <xsd:import namespace="639c24e8-f43d-4f3e-bf93-f93ae04530a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39c24e8-f43d-4f3e-bf93-f93ae04530a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35C183DD-DDCB-4FEB-8184-A8486B613F7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1E645EA-3956-4571-A23E-D444C0FB7E5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39c24e8-f43d-4f3e-bf93-f93ae04530a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25963775-3790-4E4A-9E2D-72DFDB4F125F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818</Words>
  <Application>Microsoft Office PowerPoint</Application>
  <PresentationFormat>Breedbeeld</PresentationFormat>
  <Paragraphs>187</Paragraphs>
  <Slides>17</Slides>
  <Notes>0</Notes>
  <HiddenSlides>0</HiddenSlides>
  <MMClips>0</MMClips>
  <ScaleCrop>false</ScaleCrop>
  <HeadingPairs>
    <vt:vector size="8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Ingesloten OLE-bronprogramma's</vt:lpstr>
      </vt:variant>
      <vt:variant>
        <vt:i4>1</vt:i4>
      </vt:variant>
      <vt:variant>
        <vt:lpstr>Diatitels</vt:lpstr>
      </vt:variant>
      <vt:variant>
        <vt:i4>17</vt:i4>
      </vt:variant>
    </vt:vector>
  </HeadingPairs>
  <TitlesOfParts>
    <vt:vector size="23" baseType="lpstr">
      <vt:lpstr>Arial</vt:lpstr>
      <vt:lpstr>Century Gothic</vt:lpstr>
      <vt:lpstr>Trebuchet MS</vt:lpstr>
      <vt:lpstr>Wingdings 3</vt:lpstr>
      <vt:lpstr>Facet</vt:lpstr>
      <vt:lpstr>Acrobat Document</vt:lpstr>
      <vt:lpstr>NAFT Asse-Halle-Vilvoorde (AHV)</vt:lpstr>
      <vt:lpstr>NAFT? Watisda?</vt:lpstr>
      <vt:lpstr>Voorwaarden</vt:lpstr>
      <vt:lpstr>Aanmeldingsprocedure</vt:lpstr>
      <vt:lpstr>PowerPoint-presentatie</vt:lpstr>
      <vt:lpstr>Arktos Vlaams-Brabant &amp; Brussel Aanbod</vt:lpstr>
      <vt:lpstr>Arktos – Schoolintern aanbod jongeren</vt:lpstr>
      <vt:lpstr>Arktos – Schoolintern aanbod jongeren</vt:lpstr>
      <vt:lpstr>Arktos – Schoolintern aanbod jongeren</vt:lpstr>
      <vt:lpstr>Arktos – Schoolintern aanbod volwassenen</vt:lpstr>
      <vt:lpstr>Arktos – Schoolextern aanbod </vt:lpstr>
      <vt:lpstr>Arktos – Schoolextern aanbod </vt:lpstr>
      <vt:lpstr>Arktos – Schoolextern aanbod</vt:lpstr>
      <vt:lpstr>Arktos – Schoolextern aanbod</vt:lpstr>
      <vt:lpstr>Arktos – Schoolextern aanbod</vt:lpstr>
      <vt:lpstr>Arktos – Schoolextern aanbod</vt:lpstr>
      <vt:lpstr>Arktos – Schoolextern aanbod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NAFT Vlaams-Brabant-Oost</dc:title>
  <dc:creator>Bette Willems</dc:creator>
  <cp:lastModifiedBy>Fatima Atmani</cp:lastModifiedBy>
  <cp:revision>51</cp:revision>
  <dcterms:created xsi:type="dcterms:W3CDTF">2020-08-10T08:49:51Z</dcterms:created>
  <dcterms:modified xsi:type="dcterms:W3CDTF">2022-10-13T07:32:22Z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0x0101000C70836CF5934E4DAC287BAAF2803A50</vt:lpwstr>
  </property>
</Properties>
</file>