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79" r:id="rId7"/>
    <p:sldId id="286" r:id="rId8"/>
    <p:sldId id="276" r:id="rId9"/>
    <p:sldId id="284" r:id="rId10"/>
    <p:sldId id="297" r:id="rId11"/>
    <p:sldId id="302" r:id="rId12"/>
    <p:sldId id="295" r:id="rId13"/>
    <p:sldId id="301" r:id="rId14"/>
    <p:sldId id="294" r:id="rId1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4B0D56-A9D5-13C5-C959-1A017C26422E}" name="Arnoldine PETERS" initials="AP" userId="S::arnoldine.peters@cvovolt.be::888905a0-f319-4427-9438-8f93f51561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F10262-9F7D-74DC-F7EC-9D2EC8411397}" v="496" dt="2022-06-07T09:40:10.685"/>
    <p1510:client id="{266BFDB9-0B47-E739-9217-A9233A011D7A}" v="1" dt="2022-10-10T11:58:11.205"/>
    <p1510:client id="{2F7A5AC0-7094-335E-037D-377FB597918F}" v="423" dt="2022-06-06T08:41:29.094"/>
    <p1510:client id="{7886B7A9-5D04-C867-7B12-DBA74AEDA164}" v="40" dt="2022-06-20T10:05:07.720"/>
    <p1510:client id="{7C92A5EF-257C-45D8-95E6-105DEBC26EA1}" v="16" dt="2022-09-22T11:28:35.297"/>
    <p1510:client id="{89EF0B21-5C3B-D313-38A8-3AAFEB406531}" v="319" dt="2022-09-22T09:53:47.325"/>
    <p1510:client id="{CF04B1F8-180D-D5DD-48FA-039F7828953A}" v="92" dt="2022-10-10T11:57:10.334"/>
    <p1510:client id="{D50BE875-E4B1-CC3F-101E-ABA7651323D8}" v="15" dt="2022-06-14T12:59:51.243"/>
    <p1510:client id="{DED41DF9-03E5-240F-59A7-BA347ADD600E}" v="2" dt="2022-09-22T14:23:19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ter WAEYENBERGH" userId="S::dieter.waeyenbergh@cvovolt.be::b2a3a4e1-9a50-49a6-a9b7-75247eae0ec4" providerId="AD" clId="Web-{266BFDB9-0B47-E739-9217-A9233A011D7A}"/>
    <pc:docChg chg="modSld">
      <pc:chgData name="Dieter WAEYENBERGH" userId="S::dieter.waeyenbergh@cvovolt.be::b2a3a4e1-9a50-49a6-a9b7-75247eae0ec4" providerId="AD" clId="Web-{266BFDB9-0B47-E739-9217-A9233A011D7A}" dt="2022-10-10T11:58:11.205" v="0" actId="1076"/>
      <pc:docMkLst>
        <pc:docMk/>
      </pc:docMkLst>
      <pc:sldChg chg="modSp">
        <pc:chgData name="Dieter WAEYENBERGH" userId="S::dieter.waeyenbergh@cvovolt.be::b2a3a4e1-9a50-49a6-a9b7-75247eae0ec4" providerId="AD" clId="Web-{266BFDB9-0B47-E739-9217-A9233A011D7A}" dt="2022-10-10T11:58:11.205" v="0" actId="1076"/>
        <pc:sldMkLst>
          <pc:docMk/>
          <pc:sldMk cId="3768559839" sldId="301"/>
        </pc:sldMkLst>
        <pc:spChg chg="mod">
          <ac:chgData name="Dieter WAEYENBERGH" userId="S::dieter.waeyenbergh@cvovolt.be::b2a3a4e1-9a50-49a6-a9b7-75247eae0ec4" providerId="AD" clId="Web-{266BFDB9-0B47-E739-9217-A9233A011D7A}" dt="2022-10-10T11:58:11.205" v="0" actId="1076"/>
          <ac:spMkLst>
            <pc:docMk/>
            <pc:sldMk cId="3768559839" sldId="301"/>
            <ac:spMk id="3" creationId="{960EDC3A-B8B8-45A1-BD12-136CDC97A629}"/>
          </ac:spMkLst>
        </pc:spChg>
      </pc:sldChg>
    </pc:docChg>
  </pc:docChgLst>
  <pc:docChgLst>
    <pc:chgData name="Dieter WAEYENBERGH" userId="S::dieter.waeyenbergh@cvovolt.be::b2a3a4e1-9a50-49a6-a9b7-75247eae0ec4" providerId="AD" clId="Web-{CF04B1F8-180D-D5DD-48FA-039F7828953A}"/>
    <pc:docChg chg="addSld modSld">
      <pc:chgData name="Dieter WAEYENBERGH" userId="S::dieter.waeyenbergh@cvovolt.be::b2a3a4e1-9a50-49a6-a9b7-75247eae0ec4" providerId="AD" clId="Web-{CF04B1F8-180D-D5DD-48FA-039F7828953A}" dt="2022-10-10T11:57:08.021" v="88" actId="20577"/>
      <pc:docMkLst>
        <pc:docMk/>
      </pc:docMkLst>
      <pc:sldChg chg="modSp">
        <pc:chgData name="Dieter WAEYENBERGH" userId="S::dieter.waeyenbergh@cvovolt.be::b2a3a4e1-9a50-49a6-a9b7-75247eae0ec4" providerId="AD" clId="Web-{CF04B1F8-180D-D5DD-48FA-039F7828953A}" dt="2022-10-10T11:54:43.798" v="18" actId="20577"/>
        <pc:sldMkLst>
          <pc:docMk/>
          <pc:sldMk cId="2107558108" sldId="284"/>
        </pc:sldMkLst>
        <pc:spChg chg="mod">
          <ac:chgData name="Dieter WAEYENBERGH" userId="S::dieter.waeyenbergh@cvovolt.be::b2a3a4e1-9a50-49a6-a9b7-75247eae0ec4" providerId="AD" clId="Web-{CF04B1F8-180D-D5DD-48FA-039F7828953A}" dt="2022-10-10T11:54:43.798" v="18" actId="20577"/>
          <ac:spMkLst>
            <pc:docMk/>
            <pc:sldMk cId="2107558108" sldId="284"/>
            <ac:spMk id="3" creationId="{960EDC3A-B8B8-45A1-BD12-136CDC97A629}"/>
          </ac:spMkLst>
        </pc:spChg>
      </pc:sldChg>
      <pc:sldChg chg="modSp">
        <pc:chgData name="Dieter WAEYENBERGH" userId="S::dieter.waeyenbergh@cvovolt.be::b2a3a4e1-9a50-49a6-a9b7-75247eae0ec4" providerId="AD" clId="Web-{CF04B1F8-180D-D5DD-48FA-039F7828953A}" dt="2022-10-10T11:57:08.021" v="88" actId="20577"/>
        <pc:sldMkLst>
          <pc:docMk/>
          <pc:sldMk cId="3768559839" sldId="301"/>
        </pc:sldMkLst>
        <pc:spChg chg="mod">
          <ac:chgData name="Dieter WAEYENBERGH" userId="S::dieter.waeyenbergh@cvovolt.be::b2a3a4e1-9a50-49a6-a9b7-75247eae0ec4" providerId="AD" clId="Web-{CF04B1F8-180D-D5DD-48FA-039F7828953A}" dt="2022-10-10T11:55:24.737" v="25" actId="20577"/>
          <ac:spMkLst>
            <pc:docMk/>
            <pc:sldMk cId="3768559839" sldId="301"/>
            <ac:spMk id="2" creationId="{E4332925-120C-4CA8-AA36-8D44931B3610}"/>
          </ac:spMkLst>
        </pc:spChg>
        <pc:spChg chg="mod">
          <ac:chgData name="Dieter WAEYENBERGH" userId="S::dieter.waeyenbergh@cvovolt.be::b2a3a4e1-9a50-49a6-a9b7-75247eae0ec4" providerId="AD" clId="Web-{CF04B1F8-180D-D5DD-48FA-039F7828953A}" dt="2022-10-10T11:57:08.021" v="88" actId="20577"/>
          <ac:spMkLst>
            <pc:docMk/>
            <pc:sldMk cId="3768559839" sldId="301"/>
            <ac:spMk id="3" creationId="{960EDC3A-B8B8-45A1-BD12-136CDC97A629}"/>
          </ac:spMkLst>
        </pc:spChg>
      </pc:sldChg>
      <pc:sldChg chg="addSp delSp modSp add replId">
        <pc:chgData name="Dieter WAEYENBERGH" userId="S::dieter.waeyenbergh@cvovolt.be::b2a3a4e1-9a50-49a6-a9b7-75247eae0ec4" providerId="AD" clId="Web-{CF04B1F8-180D-D5DD-48FA-039F7828953A}" dt="2022-10-10T11:53:59.312" v="12" actId="1076"/>
        <pc:sldMkLst>
          <pc:docMk/>
          <pc:sldMk cId="3281523315" sldId="302"/>
        </pc:sldMkLst>
        <pc:spChg chg="del">
          <ac:chgData name="Dieter WAEYENBERGH" userId="S::dieter.waeyenbergh@cvovolt.be::b2a3a4e1-9a50-49a6-a9b7-75247eae0ec4" providerId="AD" clId="Web-{CF04B1F8-180D-D5DD-48FA-039F7828953A}" dt="2022-10-10T11:53:20.905" v="4"/>
          <ac:spMkLst>
            <pc:docMk/>
            <pc:sldMk cId="3281523315" sldId="302"/>
            <ac:spMk id="2" creationId="{E4332925-120C-4CA8-AA36-8D44931B3610}"/>
          </ac:spMkLst>
        </pc:spChg>
        <pc:spChg chg="del">
          <ac:chgData name="Dieter WAEYENBERGH" userId="S::dieter.waeyenbergh@cvovolt.be::b2a3a4e1-9a50-49a6-a9b7-75247eae0ec4" providerId="AD" clId="Web-{CF04B1F8-180D-D5DD-48FA-039F7828953A}" dt="2022-10-10T11:53:07.561" v="1"/>
          <ac:spMkLst>
            <pc:docMk/>
            <pc:sldMk cId="3281523315" sldId="302"/>
            <ac:spMk id="3" creationId="{960EDC3A-B8B8-45A1-BD12-136CDC97A629}"/>
          </ac:spMkLst>
        </pc:spChg>
        <pc:spChg chg="add del mod">
          <ac:chgData name="Dieter WAEYENBERGH" userId="S::dieter.waeyenbergh@cvovolt.be::b2a3a4e1-9a50-49a6-a9b7-75247eae0ec4" providerId="AD" clId="Web-{CF04B1F8-180D-D5DD-48FA-039F7828953A}" dt="2022-10-10T11:53:30.249" v="6"/>
          <ac:spMkLst>
            <pc:docMk/>
            <pc:sldMk cId="3281523315" sldId="302"/>
            <ac:spMk id="5" creationId="{C7332CFE-C255-74E4-C69C-95B14EB703D1}"/>
          </ac:spMkLst>
        </pc:spChg>
        <pc:spChg chg="add mod">
          <ac:chgData name="Dieter WAEYENBERGH" userId="S::dieter.waeyenbergh@cvovolt.be::b2a3a4e1-9a50-49a6-a9b7-75247eae0ec4" providerId="AD" clId="Web-{CF04B1F8-180D-D5DD-48FA-039F7828953A}" dt="2022-10-10T11:53:45.374" v="10" actId="1076"/>
          <ac:spMkLst>
            <pc:docMk/>
            <pc:sldMk cId="3281523315" sldId="302"/>
            <ac:spMk id="6" creationId="{7E77E291-4197-F6AD-65A1-43E5B7EAD346}"/>
          </ac:spMkLst>
        </pc:spChg>
        <pc:spChg chg="add mod">
          <ac:chgData name="Dieter WAEYENBERGH" userId="S::dieter.waeyenbergh@cvovolt.be::b2a3a4e1-9a50-49a6-a9b7-75247eae0ec4" providerId="AD" clId="Web-{CF04B1F8-180D-D5DD-48FA-039F7828953A}" dt="2022-10-10T11:53:50.140" v="11" actId="1076"/>
          <ac:spMkLst>
            <pc:docMk/>
            <pc:sldMk cId="3281523315" sldId="302"/>
            <ac:spMk id="7" creationId="{DCAF5F61-2581-028C-A7B6-2808B1A12635}"/>
          </ac:spMkLst>
        </pc:spChg>
        <pc:spChg chg="add mod">
          <ac:chgData name="Dieter WAEYENBERGH" userId="S::dieter.waeyenbergh@cvovolt.be::b2a3a4e1-9a50-49a6-a9b7-75247eae0ec4" providerId="AD" clId="Web-{CF04B1F8-180D-D5DD-48FA-039F7828953A}" dt="2022-10-10T11:53:59.312" v="12" actId="1076"/>
          <ac:spMkLst>
            <pc:docMk/>
            <pc:sldMk cId="3281523315" sldId="302"/>
            <ac:spMk id="8" creationId="{BA36E4AD-41D3-CBB4-2002-3C3BA18735CC}"/>
          </ac:spMkLst>
        </pc:spChg>
        <pc:spChg chg="add del mod">
          <ac:chgData name="Dieter WAEYENBERGH" userId="S::dieter.waeyenbergh@cvovolt.be::b2a3a4e1-9a50-49a6-a9b7-75247eae0ec4" providerId="AD" clId="Web-{CF04B1F8-180D-D5DD-48FA-039F7828953A}" dt="2022-10-10T11:53:39.874" v="9"/>
          <ac:spMkLst>
            <pc:docMk/>
            <pc:sldMk cId="3281523315" sldId="302"/>
            <ac:spMk id="10" creationId="{066D34C5-BE1B-3370-4DDC-4930DCE10C2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43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1122363"/>
            <a:ext cx="7010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602038"/>
            <a:ext cx="7010400" cy="8588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381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098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42081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703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8465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8465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168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956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956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796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8185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64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0091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433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77481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0091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9433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99209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433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21C9C-81B4-4983-9D2F-7636843FF4B7}" type="datetimeFigureOut">
              <a:rPr lang="nl-BE" smtClean="0"/>
              <a:t>10/10/2022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A2675-289F-474A-9C7B-78B7211BE74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969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3957" y="2662210"/>
            <a:ext cx="7416800" cy="1056396"/>
          </a:xfrm>
        </p:spPr>
        <p:txBody>
          <a:bodyPr>
            <a:normAutofit/>
          </a:bodyPr>
          <a:lstStyle/>
          <a:p>
            <a:r>
              <a:rPr lang="nl-NL" b="1" dirty="0" err="1">
                <a:latin typeface="Calibri"/>
                <a:ea typeface="Verdana"/>
                <a:cs typeface="Segoe UI Light"/>
              </a:rPr>
              <a:t>TaKO</a:t>
            </a:r>
            <a:r>
              <a:rPr lang="nl-NL" b="1" dirty="0">
                <a:latin typeface="Verdana"/>
                <a:ea typeface="Verdana"/>
                <a:cs typeface="Segoe UI Light"/>
              </a:rPr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602038"/>
            <a:ext cx="7010400" cy="112648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BE" i="1" dirty="0">
              <a:latin typeface="Calibri Light"/>
              <a:cs typeface="Calibri Light"/>
            </a:endParaRPr>
          </a:p>
          <a:p>
            <a:endParaRPr lang="nl-BE" dirty="0">
              <a:latin typeface="Calibri Light"/>
              <a:cs typeface="Calibri Ligh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934CE4-D708-4E3E-A208-109DBEC932B7}"/>
              </a:ext>
            </a:extLst>
          </p:cNvPr>
          <p:cNvSpPr txBox="1"/>
          <p:nvPr/>
        </p:nvSpPr>
        <p:spPr>
          <a:xfrm>
            <a:off x="3614516" y="4005789"/>
            <a:ext cx="74804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b="1">
                <a:ea typeface="+mn-lt"/>
                <a:cs typeface="+mn-lt"/>
              </a:rPr>
              <a:t>= traject met alternatieve kansen op onderwijs</a:t>
            </a:r>
            <a:endParaRPr lang="en-US">
              <a:ea typeface="+mn-lt"/>
              <a:cs typeface="+mn-lt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27A0113-A1DB-4252-A023-2B096A2BE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0543" y="162494"/>
            <a:ext cx="2743200" cy="197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571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69" y="120894"/>
            <a:ext cx="10515600" cy="1325563"/>
          </a:xfrm>
        </p:spPr>
        <p:txBody>
          <a:bodyPr>
            <a:normAutofit/>
          </a:bodyPr>
          <a:lstStyle/>
          <a:p>
            <a:r>
              <a:rPr lang="nl-BE" sz="3200" b="1" dirty="0">
                <a:latin typeface="Calibri"/>
                <a:ea typeface="Roboto Medium"/>
                <a:cs typeface="Calibri"/>
              </a:rPr>
              <a:t>Praktisch: 2022/2023 - enkele voorbeelden van activiteiten </a:t>
            </a:r>
            <a:endParaRPr lang="nl-BE" sz="3200" b="1" dirty="0">
              <a:latin typeface="Calibri"/>
              <a:ea typeface="Roboto Medium" panose="02000000000000000000" pitchFamily="2" charset="0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059" y="1974780"/>
            <a:ext cx="10515600" cy="559102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BE" sz="1600" b="1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POP en drempels</a:t>
            </a:r>
            <a:endParaRPr lang="en-US" dirty="0"/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River </a:t>
            </a:r>
            <a:r>
              <a:rPr lang="nl-BE" sz="1600" dirty="0" err="1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Upcycling</a:t>
            </a:r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: </a:t>
            </a:r>
            <a:r>
              <a:rPr lang="nl-BE" sz="1600" dirty="0" err="1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kayakken</a:t>
            </a:r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 op Vaart </a:t>
            </a:r>
            <a:endParaRPr lang="nl-BE"/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Theatervoorstelling "Follow </a:t>
            </a:r>
            <a:r>
              <a:rPr lang="nl-BE" sz="1600" dirty="0" err="1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Follow</a:t>
            </a:r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" rond welbevinden bij jongeren</a:t>
            </a: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 Health House: bewustwording rond alcohol- en drugsgebruik</a:t>
            </a: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bezoek aan </a:t>
            </a:r>
            <a:r>
              <a:rPr lang="nl-BE" sz="1600" dirty="0" err="1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Arktos</a:t>
            </a:r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 + deelnemen aan workshop</a:t>
            </a: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bezoek JAC</a:t>
            </a:r>
          </a:p>
          <a:p>
            <a:pPr marL="457200" indent="-457200"/>
            <a:r>
              <a:rPr lang="nl-BE" sz="1600" dirty="0">
                <a:solidFill>
                  <a:srgbClr val="000000"/>
                </a:solidFill>
                <a:latin typeface="Calibri Light"/>
                <a:ea typeface="Roboto Light"/>
                <a:cs typeface="Calibri Light"/>
              </a:rPr>
              <a:t>bezoek interimkantoor, bank, OCMW,…</a:t>
            </a:r>
            <a:endParaRPr lang="nl-BE" dirty="0">
              <a:solidFill>
                <a:srgbClr val="000000"/>
              </a:solidFill>
              <a:latin typeface="Verdana"/>
              <a:ea typeface="Verdana"/>
              <a:cs typeface="Calibri Light"/>
            </a:endParaRPr>
          </a:p>
          <a:p>
            <a:pPr marL="457200" indent="-457200"/>
            <a:r>
              <a:rPr lang="nl-BE" sz="1600" dirty="0">
                <a:latin typeface="Calibri Light"/>
                <a:ea typeface="Roboto Light"/>
                <a:cs typeface="Calibri Light"/>
              </a:rPr>
              <a:t>Bezoek + inschrijving in Stedelijke Bibliotheek</a:t>
            </a:r>
          </a:p>
          <a:p>
            <a:pPr marL="0" indent="0">
              <a:buNone/>
            </a:pPr>
            <a:endParaRPr lang="nl-BE" sz="1600" dirty="0">
              <a:latin typeface="Calibri Light"/>
              <a:ea typeface="Roboto Light"/>
              <a:cs typeface="Calibri Light"/>
            </a:endParaRPr>
          </a:p>
          <a:p>
            <a:pPr marL="0" indent="0">
              <a:buNone/>
            </a:pPr>
            <a:r>
              <a:rPr lang="nl-BE" sz="1600" dirty="0">
                <a:latin typeface="Calibri Light"/>
                <a:ea typeface="Roboto Light"/>
                <a:cs typeface="Calibri Light"/>
              </a:rPr>
              <a:t>We blijven uitkijken welke kansen zich voordoen!</a:t>
            </a:r>
          </a:p>
          <a:p>
            <a:pPr marL="0" indent="0">
              <a:buNone/>
            </a:pPr>
            <a:endParaRPr lang="nl-BE" sz="1600" dirty="0">
              <a:solidFill>
                <a:srgbClr val="000000"/>
              </a:solidFill>
              <a:latin typeface="Calibri Light"/>
              <a:ea typeface="Roboto Light" panose="02000000000000000000" pitchFamily="2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68559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Q&amp;A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10515600" cy="4556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endParaRPr lang="nl-BE" sz="2200" b="1" strike="sngStrike">
              <a:solidFill>
                <a:srgbClr val="FF0000"/>
              </a:solidFill>
              <a:ea typeface="Verdana"/>
            </a:endParaRPr>
          </a:p>
          <a:p>
            <a:pPr marL="0" indent="0">
              <a:buNone/>
            </a:pPr>
            <a:endParaRPr lang="nl-BE" sz="1600">
              <a:ea typeface="Verdana"/>
            </a:endParaRPr>
          </a:p>
          <a:p>
            <a:pPr marL="0" indent="0">
              <a:buNone/>
            </a:pPr>
            <a:endParaRPr lang="nl-BE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DE56B32-08AF-44DD-85FF-4CF3DFCCF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718" y="2299047"/>
            <a:ext cx="6293005" cy="41463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9534C3-0F0A-4C00-BB75-48C3F99245E9}"/>
              </a:ext>
            </a:extLst>
          </p:cNvPr>
          <p:cNvSpPr txBox="1"/>
          <p:nvPr/>
        </p:nvSpPr>
        <p:spPr>
          <a:xfrm>
            <a:off x="1685692" y="1174595"/>
            <a:ext cx="931312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2800" dirty="0">
              <a:latin typeface="Calibri Light"/>
              <a:ea typeface="Verdana"/>
              <a:cs typeface="Calibri Light"/>
            </a:endParaRPr>
          </a:p>
          <a:p>
            <a:pPr algn="ctr"/>
            <a:r>
              <a:rPr lang="en-US" sz="2800" dirty="0" err="1">
                <a:latin typeface="Calibri Light"/>
                <a:ea typeface="Verdana"/>
                <a:cs typeface="Calibri Light"/>
              </a:rPr>
              <a:t>Vragen</a:t>
            </a:r>
            <a:r>
              <a:rPr lang="en-US" sz="2800" dirty="0">
                <a:latin typeface="Calibri Light"/>
                <a:ea typeface="Verdana"/>
                <a:cs typeface="Calibri Light"/>
              </a:rPr>
              <a:t>? </a:t>
            </a:r>
            <a:r>
              <a:rPr lang="en-US" sz="2800" dirty="0" err="1">
                <a:latin typeface="Calibri Light"/>
                <a:ea typeface="Verdana"/>
                <a:cs typeface="Calibri Light"/>
              </a:rPr>
              <a:t>Bedenkingen</a:t>
            </a:r>
            <a:r>
              <a:rPr lang="en-US" sz="2800" dirty="0">
                <a:latin typeface="Calibri Light"/>
                <a:ea typeface="Verdana"/>
                <a:cs typeface="Calibri Light"/>
              </a:rPr>
              <a:t>? </a:t>
            </a:r>
            <a:r>
              <a:rPr lang="en-US" sz="2800" dirty="0" err="1">
                <a:latin typeface="Calibri Light"/>
                <a:ea typeface="Verdana"/>
                <a:cs typeface="Calibri Light"/>
              </a:rPr>
              <a:t>Opmerkingen</a:t>
            </a:r>
            <a:r>
              <a:rPr lang="en-US" sz="2800" dirty="0">
                <a:latin typeface="Calibri Light"/>
                <a:ea typeface="Verdan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0959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125B3E-AA97-4BAA-B503-3D7A7D02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510"/>
            <a:ext cx="10515600" cy="1325563"/>
          </a:xfrm>
        </p:spPr>
        <p:txBody>
          <a:bodyPr>
            <a:normAutofit/>
          </a:bodyPr>
          <a:lstStyle/>
          <a:p>
            <a:r>
              <a:rPr lang="nl-NL" sz="3200" b="1" dirty="0">
                <a:latin typeface="Calibri"/>
                <a:cs typeface="Calibri"/>
              </a:rPr>
              <a:t>Pilootproject</a:t>
            </a:r>
            <a:endParaRPr lang="nl-BE" sz="3200" b="1" dirty="0">
              <a:latin typeface="Calibri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0A8630-4DA1-495F-8F43-918BD9490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4942"/>
            <a:ext cx="10964449" cy="530154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1600" b="1" dirty="0">
                <a:latin typeface="Calibri Light"/>
                <a:ea typeface="+mn-lt"/>
                <a:cs typeface="+mn-lt"/>
              </a:rPr>
              <a:t>Waarom?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ongekwalificeerde uitstroom terugdringen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jongeren versterken in hun leer- en groeikansen om nadien krachtige keuzes te kunnen maken en de leerloopbaanregie in handen te nemen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doorstroom naar een beroepsgericht of diplomatraject/werk/SO …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endParaRPr lang="nl-NL" sz="1600" b="1" dirty="0">
              <a:latin typeface="Calibri Light"/>
              <a:ea typeface="+mn-lt"/>
              <a:cs typeface="+mn-lt"/>
            </a:endParaRPr>
          </a:p>
          <a:p>
            <a:r>
              <a:rPr lang="nl-NL" sz="1600" b="1" dirty="0">
                <a:latin typeface="Calibri Light"/>
                <a:ea typeface="+mn-lt"/>
                <a:cs typeface="+mn-lt"/>
              </a:rPr>
              <a:t>Wat?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alternatief traject voor het secundair onderwijs binnen het volwassenonderwijs</a:t>
            </a: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traject op maat i.s.m. trajectbegeleider + 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toeleider</a:t>
            </a:r>
            <a:r>
              <a:rPr lang="nl-NL" sz="1600" dirty="0">
                <a:latin typeface="Calibri Light"/>
                <a:ea typeface="+mn-lt"/>
                <a:cs typeface="+mn-lt"/>
              </a:rPr>
              <a:t>/ouders/begeleiders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b="1" dirty="0">
                <a:latin typeface="Calibri Light"/>
                <a:ea typeface="+mn-lt"/>
                <a:cs typeface="+mn-lt"/>
              </a:rPr>
              <a:t>minstens </a:t>
            </a:r>
            <a:r>
              <a:rPr lang="nl-NL" sz="1600" dirty="0">
                <a:latin typeface="Calibri Light"/>
                <a:ea typeface="+mn-lt"/>
                <a:cs typeface="+mn-lt"/>
              </a:rPr>
              <a:t>individuele coaching en opvolging doorheen het traject: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971550" lvl="1" indent="-285750"/>
            <a:r>
              <a:rPr lang="nl-NL" sz="1600" dirty="0">
                <a:latin typeface="Calibri Light"/>
                <a:ea typeface="+mn-lt"/>
                <a:cs typeface="+mn-lt"/>
              </a:rPr>
              <a:t>individuele intake 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971550" lvl="1" indent="-285750"/>
            <a:r>
              <a:rPr lang="nl-NL" sz="1600" dirty="0">
                <a:latin typeface="Calibri Light"/>
                <a:ea typeface="+mn-lt"/>
                <a:cs typeface="+mn-lt"/>
              </a:rPr>
              <a:t>tussentijdse evaluatie (met terugkoppelmoment naar 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toeleider</a:t>
            </a:r>
            <a:r>
              <a:rPr lang="nl-NL" sz="1600" dirty="0">
                <a:latin typeface="Calibri Light"/>
                <a:ea typeface="+mn-lt"/>
                <a:cs typeface="+mn-lt"/>
              </a:rPr>
              <a:t>/ouders/begeleiders)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971550" lvl="1" indent="-285750"/>
            <a:r>
              <a:rPr lang="nl-NL" sz="1600" dirty="0">
                <a:latin typeface="Calibri Light"/>
                <a:ea typeface="+mn-lt"/>
                <a:cs typeface="+mn-lt"/>
              </a:rPr>
              <a:t>afronding van semester (met terugkoppelmoment)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/>
            <a:r>
              <a:rPr lang="nl-NL" sz="1600" b="1" dirty="0">
                <a:latin typeface="Calibri Light"/>
                <a:ea typeface="+mn-lt"/>
                <a:cs typeface="+mn-lt"/>
              </a:rPr>
              <a:t>extra </a:t>
            </a:r>
            <a:r>
              <a:rPr lang="nl-NL" sz="1600" dirty="0">
                <a:latin typeface="Calibri Light"/>
                <a:ea typeface="+mn-lt"/>
                <a:cs typeface="+mn-lt"/>
              </a:rPr>
              <a:t>begeleiding op maat i.s.m. cursistenbegeleider + 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toeleider</a:t>
            </a:r>
            <a:r>
              <a:rPr lang="nl-NL" sz="1600" dirty="0">
                <a:latin typeface="Calibri Light"/>
                <a:ea typeface="+mn-lt"/>
                <a:cs typeface="+mn-lt"/>
              </a:rPr>
              <a:t>/ouders/begeleiders</a:t>
            </a:r>
            <a:endParaRPr lang="nl-NL" sz="1600" dirty="0">
              <a:latin typeface="Calibri Light"/>
              <a:ea typeface="Verdana"/>
              <a:cs typeface="Calibri Light"/>
            </a:endParaRPr>
          </a:p>
          <a:p>
            <a:pPr lvl="1"/>
            <a:r>
              <a:rPr lang="nl-NL" sz="1600" dirty="0">
                <a:latin typeface="Calibri Light"/>
                <a:ea typeface="+mn-lt"/>
                <a:cs typeface="+mn-lt"/>
              </a:rPr>
              <a:t>aanklampende opvolging (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friendly</a:t>
            </a:r>
            <a:r>
              <a:rPr lang="nl-NL" sz="1600" dirty="0">
                <a:latin typeface="Calibri Light"/>
                <a:ea typeface="+mn-lt"/>
                <a:cs typeface="+mn-lt"/>
              </a:rPr>
              <a:t> 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stalking</a:t>
            </a:r>
            <a:r>
              <a:rPr lang="nl-NL" sz="1600" dirty="0">
                <a:latin typeface="Calibri Light"/>
                <a:ea typeface="+mn-lt"/>
                <a:cs typeface="+mn-lt"/>
              </a:rPr>
              <a:t>)</a:t>
            </a:r>
          </a:p>
          <a:p>
            <a:pPr lvl="1"/>
            <a:endParaRPr lang="nl-NL" sz="1600" dirty="0">
              <a:latin typeface="Calibri Light"/>
              <a:ea typeface="Verdana"/>
              <a:cs typeface="Calibri Light"/>
            </a:endParaRPr>
          </a:p>
          <a:p>
            <a:r>
              <a:rPr lang="nl-NL" sz="1600" b="1" dirty="0">
                <a:latin typeface="Calibri Light"/>
                <a:ea typeface="Verdana"/>
                <a:cs typeface="Calibri Light"/>
              </a:rPr>
              <a:t>Wanneer?</a:t>
            </a:r>
            <a:endParaRPr lang="en-US" sz="1600" dirty="0">
              <a:latin typeface="Calibri Light"/>
              <a:ea typeface="Verdana"/>
              <a:cs typeface="Calibri Light"/>
            </a:endParaRPr>
          </a:p>
          <a:p>
            <a:pPr lvl="1"/>
            <a:r>
              <a:rPr lang="nl-NL" sz="1600" dirty="0">
                <a:latin typeface="Calibri Light"/>
                <a:ea typeface="Verdana"/>
                <a:cs typeface="Calibri Light"/>
              </a:rPr>
              <a:t>Vanaf januari 2022, maximaal 15 cursisten, met 2 instapmomenten per jaar (september en januari)</a:t>
            </a:r>
          </a:p>
          <a:p>
            <a:pPr lvl="1"/>
            <a:r>
              <a:rPr lang="nl-NL" sz="1600" dirty="0">
                <a:latin typeface="Calibri Light"/>
                <a:ea typeface="Verdana"/>
                <a:cs typeface="Calibri Light"/>
              </a:rPr>
              <a:t>Nieuw startmoment: september 2022</a:t>
            </a:r>
          </a:p>
          <a:p>
            <a:pPr lvl="1"/>
            <a:endParaRPr lang="nl-NL" sz="1600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nl-NL" sz="1600" b="1" dirty="0">
              <a:latin typeface="Calibri Light"/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endParaRPr lang="nl-NL" sz="1600" dirty="0">
              <a:latin typeface="Calibri Light"/>
              <a:ea typeface="Verdana"/>
              <a:cs typeface="Calibri Light"/>
            </a:endParaRPr>
          </a:p>
          <a:p>
            <a:endParaRPr lang="nl-NL" sz="1600" dirty="0">
              <a:latin typeface="Calibri Light"/>
              <a:ea typeface="Verdana"/>
              <a:cs typeface="Verdana"/>
            </a:endParaRPr>
          </a:p>
          <a:p>
            <a:pPr lvl="1"/>
            <a:endParaRPr lang="nl-NL" sz="1600" dirty="0">
              <a:latin typeface="Calibri Light"/>
              <a:ea typeface="Verdana"/>
              <a:cs typeface="Verdana"/>
            </a:endParaRPr>
          </a:p>
          <a:p>
            <a:pPr lvl="1"/>
            <a:endParaRPr lang="nl-NL" sz="1600" dirty="0">
              <a:latin typeface="Calibri Light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09085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Afbakening profiel cursist </a:t>
            </a:r>
            <a:r>
              <a:rPr lang="nl-BE" sz="3200" b="1" dirty="0" err="1">
                <a:latin typeface="Calibri"/>
                <a:cs typeface="Calibri"/>
              </a:rPr>
              <a:t>TaKO</a:t>
            </a:r>
            <a:endParaRPr lang="nl-BE" sz="3200" b="1" dirty="0">
              <a:latin typeface="Calibri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10515600" cy="4556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1600" b="1" dirty="0">
                <a:latin typeface="Calibri Light"/>
                <a:ea typeface="Verdana"/>
                <a:cs typeface="Calibri Light"/>
              </a:rPr>
              <a:t>Doelgroep</a:t>
            </a:r>
            <a:endParaRPr lang="nl-NL" sz="1600" dirty="0">
              <a:latin typeface="Calibri Light"/>
              <a:ea typeface="Verdana"/>
              <a:cs typeface="Calibri Light"/>
            </a:endParaRPr>
          </a:p>
          <a:p>
            <a:pPr marL="0" indent="0">
              <a:buNone/>
            </a:pPr>
            <a:endParaRPr lang="nl-NL" sz="1600" b="1" dirty="0">
              <a:latin typeface="Calibri Light"/>
              <a:ea typeface="+mn-lt"/>
              <a:cs typeface="+mn-lt"/>
            </a:endParaRPr>
          </a:p>
          <a:p>
            <a:pPr lvl="1" indent="-285750">
              <a:buFont typeface="Arial,Sans-Serif"/>
              <a:buChar char="•"/>
            </a:pPr>
            <a:r>
              <a:rPr lang="nl-NL" sz="1600" dirty="0">
                <a:latin typeface="Calibri Light"/>
                <a:ea typeface="Verdana"/>
                <a:cs typeface="Calibri Light"/>
              </a:rPr>
              <a:t>17-jarigen die open staan om verantwoordelijkheid te nemen voor het eigen leerproces, </a:t>
            </a:r>
            <a:r>
              <a:rPr lang="nl-NL" sz="1600" dirty="0" err="1">
                <a:latin typeface="Calibri Light"/>
                <a:ea typeface="Verdana"/>
                <a:cs typeface="Calibri Light"/>
              </a:rPr>
              <a:t>dwz</a:t>
            </a:r>
            <a:r>
              <a:rPr lang="nl-NL" sz="1600" dirty="0">
                <a:latin typeface="Calibri Light"/>
                <a:ea typeface="Verdana"/>
                <a:cs typeface="Calibri Light"/>
              </a:rPr>
              <a:t> </a:t>
            </a:r>
            <a:endParaRPr lang="en-US" sz="1600" dirty="0">
              <a:latin typeface="Calibri Light"/>
              <a:ea typeface="+mn-lt"/>
              <a:cs typeface="Calibri Light"/>
            </a:endParaRPr>
          </a:p>
          <a:p>
            <a:pPr marL="1428750" lvl="2" indent="-285750">
              <a:buFont typeface="Arial"/>
              <a:buChar char="•"/>
            </a:pPr>
            <a:r>
              <a:rPr lang="nl-NL" sz="1600" dirty="0">
                <a:latin typeface="Calibri Light"/>
                <a:ea typeface="Verdana"/>
                <a:cs typeface="Calibri Light"/>
              </a:rPr>
              <a:t>volwassen aanpak (verantwoordelijkheid ligt bij cursist)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1428750" lvl="2" indent="-285750">
              <a:buFont typeface="Arial"/>
              <a:buChar char="•"/>
            </a:pPr>
            <a:r>
              <a:rPr lang="nl-NL" sz="1600" dirty="0">
                <a:latin typeface="Calibri Light"/>
                <a:ea typeface="Verdana"/>
                <a:cs typeface="Calibri Light"/>
              </a:rPr>
              <a:t>volwassen (leer)houding</a:t>
            </a:r>
          </a:p>
          <a:p>
            <a:pPr marL="1428750" lvl="2" indent="-285750">
              <a:buFont typeface="Arial"/>
              <a:buChar char="•"/>
            </a:pPr>
            <a:r>
              <a:rPr lang="nl-NL" sz="1600" dirty="0" err="1">
                <a:latin typeface="Calibri Light"/>
                <a:ea typeface="Verdana"/>
                <a:cs typeface="Calibri Light"/>
              </a:rPr>
              <a:t>schoolmoe</a:t>
            </a:r>
            <a:r>
              <a:rPr lang="nl-NL" sz="1600" dirty="0">
                <a:latin typeface="Calibri Light"/>
                <a:ea typeface="+mn-lt"/>
                <a:cs typeface="+mn-lt"/>
              </a:rPr>
              <a:t> maar niet 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leermoe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 marL="1428750" lvl="2" indent="-285750">
              <a:buFont typeface="Arial"/>
              <a:buChar char="•"/>
            </a:pPr>
            <a:r>
              <a:rPr lang="nl-NL" sz="1600" dirty="0">
                <a:latin typeface="Calibri Light"/>
                <a:ea typeface="+mn-lt"/>
                <a:cs typeface="+mn-lt"/>
              </a:rPr>
              <a:t>in (kleine) groep</a:t>
            </a:r>
          </a:p>
          <a:p>
            <a:pPr marL="1428750" lvl="2" indent="-285750">
              <a:buFont typeface="Arial"/>
              <a:buChar char="•"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lvl="1" indent="-285750">
              <a:buFont typeface="Arial,Sans-Serif"/>
              <a:buChar char="•"/>
            </a:pPr>
            <a:r>
              <a:rPr lang="nl-NL" sz="1600" dirty="0">
                <a:latin typeface="Calibri Light"/>
                <a:ea typeface="Verdana"/>
                <a:cs typeface="Calibri Light"/>
              </a:rPr>
              <a:t>Officiële vereisten:</a:t>
            </a:r>
            <a:endParaRPr lang="en-US" sz="1600" dirty="0">
              <a:latin typeface="Calibri Light"/>
              <a:ea typeface="Verdana"/>
              <a:cs typeface="Calibri Light"/>
            </a:endParaRPr>
          </a:p>
          <a:p>
            <a:pPr lvl="2" indent="-285750">
              <a:buFont typeface="Arial,Sans-Serif"/>
              <a:buChar char="•"/>
            </a:pPr>
            <a:r>
              <a:rPr lang="nl-BE" sz="1600" dirty="0">
                <a:latin typeface="Calibri Light"/>
                <a:ea typeface="Verdana"/>
                <a:cs typeface="Calibri Light"/>
              </a:rPr>
              <a:t>minimaal 17 jaar zijn op moment van inschrijving</a:t>
            </a:r>
            <a:endParaRPr lang="en-US" sz="1600" dirty="0">
              <a:latin typeface="Calibri Light"/>
              <a:ea typeface="+mn-lt"/>
              <a:cs typeface="Calibri Light"/>
            </a:endParaRPr>
          </a:p>
          <a:p>
            <a:pPr lvl="2" indent="-285750">
              <a:buFont typeface="Arial,Sans-Serif"/>
              <a:buChar char="•"/>
            </a:pPr>
            <a:r>
              <a:rPr lang="nl-BE" sz="1600" dirty="0">
                <a:latin typeface="Calibri Light"/>
                <a:ea typeface="Verdana"/>
                <a:cs typeface="Calibri Light"/>
              </a:rPr>
              <a:t>minimaal niveau 2.4 behaald hebben voor Nederlands.</a:t>
            </a:r>
            <a:endParaRPr lang="en-US" sz="1600" dirty="0">
              <a:latin typeface="Calibri Light"/>
              <a:ea typeface="+mn-lt"/>
              <a:cs typeface="Calibri Light"/>
            </a:endParaRPr>
          </a:p>
          <a:p>
            <a:pPr lvl="2" indent="-285750">
              <a:buFont typeface="Arial,Sans-Serif"/>
              <a:buChar char="•"/>
            </a:pPr>
            <a:r>
              <a:rPr lang="nl-BE" sz="1600" dirty="0">
                <a:latin typeface="Calibri Light"/>
                <a:ea typeface="Verdana"/>
                <a:cs typeface="Calibri Light"/>
              </a:rPr>
              <a:t>beschikken over wettelijke verblijfsvergunning</a:t>
            </a:r>
            <a:endParaRPr lang="nl-NL" sz="1600" dirty="0">
              <a:latin typeface="Calibri Light"/>
              <a:ea typeface="Verdan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274994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B344-B6D3-4FBA-A53C-B848A1066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alibri"/>
                <a:ea typeface="Verdana"/>
                <a:cs typeface="Calibri"/>
              </a:rPr>
              <a:t>Flowchart </a:t>
            </a:r>
            <a:r>
              <a:rPr lang="en-US" sz="3200" b="1" dirty="0" err="1">
                <a:latin typeface="Calibri"/>
                <a:ea typeface="Verdana"/>
                <a:cs typeface="Calibri"/>
              </a:rPr>
              <a:t>toeleiding</a:t>
            </a:r>
            <a:endParaRPr lang="en-US" sz="3200" b="1" dirty="0">
              <a:latin typeface="Calibri"/>
              <a:cs typeface="Calibri"/>
            </a:endParaRPr>
          </a:p>
        </p:txBody>
      </p:sp>
      <p:sp>
        <p:nvSpPr>
          <p:cNvPr id="4" name="Tekstvak 4">
            <a:extLst>
              <a:ext uri="{FF2B5EF4-FFF2-40B4-BE49-F238E27FC236}">
                <a16:creationId xmlns:a16="http://schemas.microsoft.com/office/drawing/2014/main" id="{8276C93C-C5AF-4BDB-B56D-C9C1DADA4BBC}"/>
              </a:ext>
            </a:extLst>
          </p:cNvPr>
          <p:cNvSpPr txBox="1"/>
          <p:nvPr/>
        </p:nvSpPr>
        <p:spPr>
          <a:xfrm>
            <a:off x="835493" y="2594342"/>
            <a:ext cx="2063578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>
                <a:latin typeface="Calibri Light"/>
                <a:cs typeface="Calibri Light"/>
              </a:rPr>
              <a:t>Rechtstreeks </a:t>
            </a:r>
            <a:r>
              <a:rPr lang="nl-NL" sz="2000" dirty="0" err="1">
                <a:latin typeface="Calibri Light"/>
                <a:cs typeface="Calibri Light"/>
              </a:rPr>
              <a:t>TaKO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5" name="Pijl: rechts 5">
            <a:extLst>
              <a:ext uri="{FF2B5EF4-FFF2-40B4-BE49-F238E27FC236}">
                <a16:creationId xmlns:a16="http://schemas.microsoft.com/office/drawing/2014/main" id="{DD655701-7C9E-42CB-80E1-202E7D02DF67}"/>
              </a:ext>
            </a:extLst>
          </p:cNvPr>
          <p:cNvSpPr/>
          <p:nvPr/>
        </p:nvSpPr>
        <p:spPr>
          <a:xfrm>
            <a:off x="3169216" y="2679404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6" name="Tekstvak 6">
            <a:extLst>
              <a:ext uri="{FF2B5EF4-FFF2-40B4-BE49-F238E27FC236}">
                <a16:creationId xmlns:a16="http://schemas.microsoft.com/office/drawing/2014/main" id="{09DE4DB5-78E7-4411-80D5-DAB685ACBCAD}"/>
              </a:ext>
            </a:extLst>
          </p:cNvPr>
          <p:cNvSpPr txBox="1"/>
          <p:nvPr/>
        </p:nvSpPr>
        <p:spPr>
          <a:xfrm>
            <a:off x="4095594" y="2595078"/>
            <a:ext cx="567784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b="1" dirty="0">
                <a:latin typeface="Calibri Light"/>
                <a:cs typeface="Calibri Light"/>
              </a:rPr>
              <a:t>CLB</a:t>
            </a:r>
            <a:endParaRPr lang="nl-BE" sz="2000" b="1" dirty="0">
              <a:latin typeface="Calibri Light"/>
              <a:cs typeface="Calibri Light"/>
            </a:endParaRPr>
          </a:p>
        </p:txBody>
      </p:sp>
      <p:sp>
        <p:nvSpPr>
          <p:cNvPr id="10" name="Vierkante haak links 12">
            <a:extLst>
              <a:ext uri="{FF2B5EF4-FFF2-40B4-BE49-F238E27FC236}">
                <a16:creationId xmlns:a16="http://schemas.microsoft.com/office/drawing/2014/main" id="{DC566E59-414A-4D96-8C06-4357083AFD73}"/>
              </a:ext>
            </a:extLst>
          </p:cNvPr>
          <p:cNvSpPr/>
          <p:nvPr/>
        </p:nvSpPr>
        <p:spPr>
          <a:xfrm>
            <a:off x="839751" y="2535291"/>
            <a:ext cx="73152" cy="52219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1" name="Vierkante haak rechts 14">
            <a:extLst>
              <a:ext uri="{FF2B5EF4-FFF2-40B4-BE49-F238E27FC236}">
                <a16:creationId xmlns:a16="http://schemas.microsoft.com/office/drawing/2014/main" id="{B2F498D4-56BA-4585-A5EC-EF647B261BB8}"/>
              </a:ext>
            </a:extLst>
          </p:cNvPr>
          <p:cNvSpPr/>
          <p:nvPr/>
        </p:nvSpPr>
        <p:spPr>
          <a:xfrm>
            <a:off x="3922918" y="2528830"/>
            <a:ext cx="84357" cy="533401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3" name="Tekstvak 16">
            <a:extLst>
              <a:ext uri="{FF2B5EF4-FFF2-40B4-BE49-F238E27FC236}">
                <a16:creationId xmlns:a16="http://schemas.microsoft.com/office/drawing/2014/main" id="{44D5CCF0-856C-4186-B02B-42FB95E89D81}"/>
              </a:ext>
            </a:extLst>
          </p:cNvPr>
          <p:cNvSpPr txBox="1"/>
          <p:nvPr/>
        </p:nvSpPr>
        <p:spPr>
          <a:xfrm>
            <a:off x="5739568" y="2595108"/>
            <a:ext cx="143411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>
                <a:latin typeface="Calibri Light"/>
                <a:cs typeface="Calibri Light"/>
              </a:rPr>
              <a:t>Meldpunt SI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4" name="Pijl: rechts 17">
            <a:extLst>
              <a:ext uri="{FF2B5EF4-FFF2-40B4-BE49-F238E27FC236}">
                <a16:creationId xmlns:a16="http://schemas.microsoft.com/office/drawing/2014/main" id="{370AE484-BC99-41C7-8ADF-0DD85DA3EC74}"/>
              </a:ext>
            </a:extLst>
          </p:cNvPr>
          <p:cNvSpPr/>
          <p:nvPr/>
        </p:nvSpPr>
        <p:spPr>
          <a:xfrm rot="20520000">
            <a:off x="7353088" y="2393018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5" name="Tekstvak 18">
            <a:extLst>
              <a:ext uri="{FF2B5EF4-FFF2-40B4-BE49-F238E27FC236}">
                <a16:creationId xmlns:a16="http://schemas.microsoft.com/office/drawing/2014/main" id="{9BD33A8E-C13D-4A39-BAFE-4F81FB27C20B}"/>
              </a:ext>
            </a:extLst>
          </p:cNvPr>
          <p:cNvSpPr txBox="1"/>
          <p:nvPr/>
        </p:nvSpPr>
        <p:spPr>
          <a:xfrm>
            <a:off x="8266203" y="2208886"/>
            <a:ext cx="693908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err="1">
                <a:latin typeface="Calibri Light"/>
                <a:cs typeface="Calibri Light"/>
              </a:rPr>
              <a:t>TaKO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6" name="Tekstvak 19">
            <a:extLst>
              <a:ext uri="{FF2B5EF4-FFF2-40B4-BE49-F238E27FC236}">
                <a16:creationId xmlns:a16="http://schemas.microsoft.com/office/drawing/2014/main" id="{61C66431-4FB8-4427-9115-41D4B3B946ED}"/>
              </a:ext>
            </a:extLst>
          </p:cNvPr>
          <p:cNvSpPr txBox="1"/>
          <p:nvPr/>
        </p:nvSpPr>
        <p:spPr>
          <a:xfrm>
            <a:off x="8266203" y="3089494"/>
            <a:ext cx="2213683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err="1">
                <a:latin typeface="Calibri Light"/>
                <a:cs typeface="Calibri Light"/>
              </a:rPr>
              <a:t>TaKO</a:t>
            </a:r>
            <a:r>
              <a:rPr lang="nl-NL" sz="2000" dirty="0">
                <a:latin typeface="Calibri Light"/>
                <a:cs typeface="Calibri Light"/>
              </a:rPr>
              <a:t> + Naft-traject</a:t>
            </a:r>
            <a:r>
              <a:rPr lang="nl-NL" sz="2000" baseline="30000" dirty="0">
                <a:latin typeface="Calibri Light"/>
                <a:cs typeface="Calibri Light"/>
              </a:rPr>
              <a:t>*</a:t>
            </a:r>
            <a:endParaRPr lang="nl-BE" sz="2000" baseline="30000">
              <a:latin typeface="Calibri Light"/>
              <a:ea typeface="Verdana"/>
              <a:cs typeface="Calibri Light"/>
            </a:endParaRPr>
          </a:p>
        </p:txBody>
      </p:sp>
      <p:sp>
        <p:nvSpPr>
          <p:cNvPr id="17" name="Pijl: rechts 20">
            <a:extLst>
              <a:ext uri="{FF2B5EF4-FFF2-40B4-BE49-F238E27FC236}">
                <a16:creationId xmlns:a16="http://schemas.microsoft.com/office/drawing/2014/main" id="{66C970AD-95DA-4DD6-B421-83FBDEA4DF90}"/>
              </a:ext>
            </a:extLst>
          </p:cNvPr>
          <p:cNvSpPr/>
          <p:nvPr/>
        </p:nvSpPr>
        <p:spPr>
          <a:xfrm rot="1306387">
            <a:off x="7346847" y="2997141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8" name="Tekstvak 21">
            <a:extLst>
              <a:ext uri="{FF2B5EF4-FFF2-40B4-BE49-F238E27FC236}">
                <a16:creationId xmlns:a16="http://schemas.microsoft.com/office/drawing/2014/main" id="{F5809EF5-2C02-44C3-A4AF-D31E12746347}"/>
              </a:ext>
            </a:extLst>
          </p:cNvPr>
          <p:cNvSpPr txBox="1"/>
          <p:nvPr/>
        </p:nvSpPr>
        <p:spPr>
          <a:xfrm>
            <a:off x="9260965" y="3458826"/>
            <a:ext cx="2137701" cy="193899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>
                <a:latin typeface="Calibri Light"/>
                <a:cs typeface="Calibri Light"/>
              </a:rPr>
              <a:t>Koinoor</a:t>
            </a:r>
            <a:endParaRPr lang="nl-NL" sz="2000" dirty="0">
              <a:latin typeface="Calibri Ligh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Calibri Light"/>
                <a:cs typeface="Calibri Light"/>
              </a:rPr>
              <a:t>Leerrecht</a:t>
            </a:r>
            <a:endParaRPr lang="nl-NL" sz="2000">
              <a:latin typeface="Calibri Light"/>
              <a:ea typeface="Verdana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>
                <a:latin typeface="Calibri Light"/>
                <a:cs typeface="Calibri Light"/>
              </a:rPr>
              <a:t>Arktos</a:t>
            </a:r>
            <a:endParaRPr lang="nl-NL" sz="2000" dirty="0">
              <a:latin typeface="Calibri Ligh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>
                <a:latin typeface="Calibri Light"/>
                <a:cs typeface="Calibri Light"/>
              </a:rPr>
              <a:t>Profo</a:t>
            </a:r>
            <a:endParaRPr lang="nl-NL" sz="2000" dirty="0">
              <a:latin typeface="Calibri Ligh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>
                <a:latin typeface="Calibri Light"/>
                <a:cs typeface="Calibri Light"/>
              </a:rPr>
              <a:t>ReisburO</a:t>
            </a:r>
            <a:r>
              <a:rPr lang="nl-NL" sz="2000" dirty="0">
                <a:latin typeface="Calibri Light"/>
                <a:cs typeface="Calibri Light"/>
              </a:rPr>
              <a:t> </a:t>
            </a:r>
            <a:r>
              <a:rPr lang="nl-NL" sz="2000" dirty="0" err="1">
                <a:latin typeface="Calibri Light"/>
                <a:cs typeface="Calibri Light"/>
              </a:rPr>
              <a:t>Roulot</a:t>
            </a:r>
            <a:endParaRPr lang="nl-NL" sz="2000" dirty="0">
              <a:latin typeface="Calibri Ligh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latin typeface="Calibri Light"/>
                <a:cs typeface="Calibri Light"/>
              </a:rPr>
              <a:t>…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19" name="Pijl: rechts 25">
            <a:extLst>
              <a:ext uri="{FF2B5EF4-FFF2-40B4-BE49-F238E27FC236}">
                <a16:creationId xmlns:a16="http://schemas.microsoft.com/office/drawing/2014/main" id="{3585BFA6-3313-4C24-99B3-73A001F4ED50}"/>
              </a:ext>
            </a:extLst>
          </p:cNvPr>
          <p:cNvSpPr/>
          <p:nvPr/>
        </p:nvSpPr>
        <p:spPr>
          <a:xfrm>
            <a:off x="4872403" y="2679404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20" name="Tekstvak 18">
            <a:extLst>
              <a:ext uri="{FF2B5EF4-FFF2-40B4-BE49-F238E27FC236}">
                <a16:creationId xmlns:a16="http://schemas.microsoft.com/office/drawing/2014/main" id="{5DFFE670-95FB-4919-A7B3-AFCC98FC2C15}"/>
              </a:ext>
            </a:extLst>
          </p:cNvPr>
          <p:cNvSpPr txBox="1"/>
          <p:nvPr/>
        </p:nvSpPr>
        <p:spPr>
          <a:xfrm>
            <a:off x="8287080" y="2626420"/>
            <a:ext cx="1375826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>
                <a:latin typeface="Calibri Light"/>
                <a:cs typeface="Calibri Light"/>
              </a:rPr>
              <a:t>Naft-traject</a:t>
            </a:r>
            <a:endParaRPr lang="nl-BE" sz="2000" dirty="0">
              <a:latin typeface="Calibri Light"/>
              <a:cs typeface="Calibri Light"/>
            </a:endParaRPr>
          </a:p>
        </p:txBody>
      </p:sp>
      <p:sp>
        <p:nvSpPr>
          <p:cNvPr id="22" name="Pijl: rechts 17">
            <a:extLst>
              <a:ext uri="{FF2B5EF4-FFF2-40B4-BE49-F238E27FC236}">
                <a16:creationId xmlns:a16="http://schemas.microsoft.com/office/drawing/2014/main" id="{767E2B0F-2628-4E41-8CCC-4EF2F03CD87C}"/>
              </a:ext>
            </a:extLst>
          </p:cNvPr>
          <p:cNvSpPr/>
          <p:nvPr/>
        </p:nvSpPr>
        <p:spPr>
          <a:xfrm>
            <a:off x="7363525" y="2674852"/>
            <a:ext cx="680484" cy="209842"/>
          </a:xfrm>
          <a:prstGeom prst="rightArrow">
            <a:avLst/>
          </a:prstGeom>
          <a:solidFill>
            <a:srgbClr val="A3CF4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BE" sz="200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1812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Overzicht pakket</a:t>
            </a:r>
            <a:endParaRPr lang="nl-BE" sz="3200" b="1" dirty="0">
              <a:latin typeface="Calibri"/>
              <a:ea typeface="Verdana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85"/>
            <a:ext cx="8891815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buNone/>
            </a:pPr>
            <a:r>
              <a:rPr lang="nl-NL" sz="1800" b="1" i="1" u="sng" dirty="0">
                <a:latin typeface="Calibri Light"/>
                <a:ea typeface="+mn-lt"/>
                <a:cs typeface="+mn-lt"/>
              </a:rPr>
              <a:t>Semester 1 </a:t>
            </a:r>
            <a:r>
              <a:rPr lang="nl-NL" sz="1800" b="1" i="1" dirty="0">
                <a:latin typeface="Calibri Light"/>
                <a:ea typeface="+mn-lt"/>
                <a:cs typeface="+mn-lt"/>
              </a:rPr>
              <a:t>(minimaal 3 dagdelen):</a:t>
            </a:r>
            <a:endParaRPr lang="en-US" sz="1800" i="1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standaardpakket voor iedereen,</a:t>
            </a:r>
            <a:r>
              <a:rPr lang="nl-NL" sz="1600" dirty="0">
                <a:latin typeface="Calibri Light"/>
                <a:ea typeface="+mn-lt"/>
                <a:cs typeface="+mn-lt"/>
              </a:rPr>
              <a:t> dinsdag en vrijdag 9.40u -12.35u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971550" lvl="1" indent="-285750"/>
            <a:r>
              <a:rPr lang="nl-NL" sz="1600" dirty="0">
                <a:latin typeface="Calibri Light"/>
                <a:ea typeface="+mn-lt"/>
                <a:cs typeface="+mn-lt"/>
              </a:rPr>
              <a:t>Drempels en POP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971550" lvl="1" indent="-285750"/>
            <a:r>
              <a:rPr lang="nl-NL" sz="1600" dirty="0">
                <a:latin typeface="Calibri Light"/>
                <a:ea typeface="+mn-lt"/>
                <a:cs typeface="+mn-lt"/>
              </a:rPr>
              <a:t>ICT en leerlabo</a:t>
            </a:r>
          </a:p>
          <a:p>
            <a:pPr marL="1028700" lvl="1" indent="-342900"/>
            <a:endParaRPr lang="nl-NL" sz="1600" dirty="0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keuzepakket: </a:t>
            </a:r>
            <a:r>
              <a:rPr lang="nl-NL" sz="1600" dirty="0">
                <a:latin typeface="Calibri Light"/>
                <a:ea typeface="+mn-lt"/>
                <a:cs typeface="+mn-lt"/>
              </a:rPr>
              <a:t>minimaal 1 halve dag, optie tot meer</a:t>
            </a:r>
          </a:p>
          <a:p>
            <a:pPr marL="971550" lvl="1" indent="-285750">
              <a:lnSpc>
                <a:spcPct val="100000"/>
              </a:lnSpc>
            </a:pPr>
            <a:r>
              <a:rPr lang="nl-NL" sz="1600" dirty="0">
                <a:latin typeface="Calibri Light"/>
                <a:ea typeface="+mn-lt"/>
                <a:cs typeface="+mn-lt"/>
              </a:rPr>
              <a:t>beperkt aantal 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beroepsspecifieke</a:t>
            </a:r>
            <a:r>
              <a:rPr lang="nl-NL" sz="1600" dirty="0">
                <a:latin typeface="Calibri Light"/>
                <a:ea typeface="+mn-lt"/>
                <a:cs typeface="+mn-lt"/>
              </a:rPr>
              <a:t> modules uit de richtingen Administratie, Zorg, Design, ICT en Fotografie </a:t>
            </a:r>
          </a:p>
          <a:p>
            <a:pPr marL="971550" lvl="1" indent="-285750">
              <a:lnSpc>
                <a:spcPct val="100000"/>
              </a:lnSpc>
            </a:pPr>
            <a:r>
              <a:rPr lang="nl-NL" sz="1600" dirty="0">
                <a:latin typeface="Calibri Light"/>
                <a:ea typeface="+mn-lt"/>
                <a:cs typeface="+mn-lt"/>
              </a:rPr>
              <a:t>de </a:t>
            </a:r>
            <a:r>
              <a:rPr lang="nl-NL" sz="1600" dirty="0" err="1">
                <a:latin typeface="Calibri Light"/>
                <a:ea typeface="+mn-lt"/>
                <a:cs typeface="+mn-lt"/>
              </a:rPr>
              <a:t>PLeK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</a:pPr>
            <a:r>
              <a:rPr lang="nl-NL" sz="1600" dirty="0">
                <a:latin typeface="Calibri Light"/>
                <a:ea typeface="+mn-lt"/>
                <a:cs typeface="+mn-lt"/>
              </a:rPr>
              <a:t>mogelijkheid tot stage in verschillende domeinen (samenwerking kinderopvang vzw en multimedi.be)</a:t>
            </a:r>
          </a:p>
          <a:p>
            <a:pPr marL="971550" lvl="1" indent="-285750">
              <a:lnSpc>
                <a:spcPct val="100000"/>
              </a:lnSpc>
            </a:pPr>
            <a:r>
              <a:rPr lang="nl-NL" sz="1600" dirty="0">
                <a:latin typeface="Calibri Light"/>
                <a:ea typeface="+mn-lt"/>
                <a:cs typeface="+mn-lt"/>
              </a:rPr>
              <a:t>Aanvullende invulling in samenwerking met partners (Naft-aanbieders) </a:t>
            </a:r>
            <a:endParaRPr lang="en-US" sz="1600">
              <a:latin typeface="Calibri Light"/>
              <a:ea typeface="Verdana"/>
              <a:cs typeface="Calibri Light"/>
            </a:endParaRPr>
          </a:p>
          <a:p>
            <a:pPr marL="971550" lvl="1" indent="-285750">
              <a:lnSpc>
                <a:spcPct val="100000"/>
              </a:lnSpc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nl-NL" sz="1800" b="1" i="1" u="sng" dirty="0">
                <a:latin typeface="Calibri Light"/>
                <a:ea typeface="+mn-lt"/>
                <a:cs typeface="+mn-lt"/>
              </a:rPr>
              <a:t>Semester 2</a:t>
            </a:r>
            <a:r>
              <a:rPr lang="nl-NL" sz="1800" b="1" i="1" dirty="0">
                <a:latin typeface="Calibri Light"/>
                <a:ea typeface="+mn-lt"/>
                <a:cs typeface="+mn-lt"/>
              </a:rPr>
              <a:t> (minimaal 4 dagdelen):</a:t>
            </a:r>
            <a:endParaRPr lang="en-US" sz="1800" i="1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standaardpakket voor iedereen</a:t>
            </a:r>
            <a:r>
              <a:rPr lang="nl-NL" sz="1600" b="1" dirty="0">
                <a:latin typeface="Calibri Light"/>
                <a:ea typeface="+mn-lt"/>
                <a:cs typeface="+mn-lt"/>
              </a:rPr>
              <a:t>, </a:t>
            </a:r>
            <a:r>
              <a:rPr lang="nl-NL" sz="1600" dirty="0">
                <a:latin typeface="Calibri Light"/>
                <a:ea typeface="+mn-lt"/>
                <a:cs typeface="+mn-lt"/>
              </a:rPr>
              <a:t>1 halve dag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nl-NL" sz="1600" dirty="0">
                <a:latin typeface="Calibri Light"/>
                <a:ea typeface="+mn-lt"/>
                <a:cs typeface="+mn-lt"/>
              </a:rPr>
              <a:t>Assertief communiceren en leerlabo</a:t>
            </a:r>
          </a:p>
          <a:p>
            <a:pPr marL="971550" lvl="1" indent="-285750">
              <a:buFont typeface="Arial"/>
              <a:buChar char="•"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lvl="1">
              <a:buNone/>
            </a:pPr>
            <a:r>
              <a:rPr lang="nl-NL" sz="1600" b="1" i="1" dirty="0">
                <a:latin typeface="Calibri Light"/>
                <a:ea typeface="+mn-lt"/>
                <a:cs typeface="+mn-lt"/>
              </a:rPr>
              <a:t>keuzepakket</a:t>
            </a:r>
            <a:r>
              <a:rPr lang="nl-NL" sz="1600" b="1" dirty="0">
                <a:latin typeface="Calibri Light"/>
                <a:ea typeface="+mn-lt"/>
                <a:cs typeface="+mn-lt"/>
              </a:rPr>
              <a:t>: </a:t>
            </a:r>
            <a:r>
              <a:rPr lang="nl-NL" sz="1600" dirty="0">
                <a:latin typeface="Calibri Light"/>
                <a:ea typeface="+mn-lt"/>
                <a:cs typeface="+mn-lt"/>
              </a:rPr>
              <a:t>minimaal 3 halve dagen, optie tot meer</a:t>
            </a:r>
          </a:p>
          <a:p>
            <a:pPr lvl="1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 marL="457200" lvl="1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None/>
            </a:pPr>
            <a:r>
              <a:rPr lang="nl-BE" sz="1600" b="1" i="1" dirty="0">
                <a:latin typeface="Calibri Light"/>
                <a:ea typeface="+mn-lt"/>
                <a:cs typeface="+mn-lt"/>
              </a:rPr>
              <a:t>.</a:t>
            </a:r>
            <a:endParaRPr lang="en-US" sz="1600" dirty="0">
              <a:latin typeface="Calibri Light"/>
              <a:ea typeface="Verdan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1479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Overzicht </a:t>
            </a:r>
            <a:r>
              <a:rPr lang="nl-BE" sz="3200" b="1" dirty="0" err="1">
                <a:latin typeface="Calibri"/>
                <a:cs typeface="Calibri"/>
              </a:rPr>
              <a:t>TaKO</a:t>
            </a:r>
            <a:r>
              <a:rPr lang="nl-BE" sz="3200" b="1" dirty="0">
                <a:latin typeface="Calibri"/>
                <a:cs typeface="Calibri"/>
              </a:rPr>
              <a:t> standaardpakket semester 1 </a:t>
            </a:r>
            <a:br>
              <a:rPr lang="nl-BE" sz="3200" b="1" dirty="0">
                <a:latin typeface="Calibri"/>
              </a:rPr>
            </a:br>
            <a:endParaRPr lang="nl-BE" sz="3200" b="1">
              <a:latin typeface="Calibri"/>
              <a:ea typeface="Verdana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190214"/>
            <a:ext cx="11068957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BE" sz="1800" b="1" i="1" dirty="0">
                <a:latin typeface="Calibri Light"/>
                <a:ea typeface="+mn-lt"/>
                <a:cs typeface="+mn-lt"/>
              </a:rPr>
              <a:t>Drempels en POP op vrijdagvoormiddag</a:t>
            </a:r>
            <a:endParaRPr lang="nl-NL" sz="1800" b="1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BE" sz="1600" b="1" i="1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inzicht krijgen in de eigen drempels die de schoolloopbaan belemmeren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aanleren van strategieën om met die drempels om te gaan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een stappenplan ontwikkelen om de drempels aan te pakken</a:t>
            </a:r>
          </a:p>
          <a:p>
            <a:pPr lvl="1">
              <a:buFont typeface="Arial,Sans-Serif"/>
              <a:buChar char="•"/>
            </a:pPr>
            <a:r>
              <a:rPr lang="nl-BE" sz="1600" dirty="0">
                <a:latin typeface="Calibri Light"/>
                <a:ea typeface="Verdana"/>
                <a:cs typeface="Calibri Light"/>
              </a:rPr>
              <a:t>door de veerkracht te versterken</a:t>
            </a:r>
          </a:p>
          <a:p>
            <a:pPr lvl="1">
              <a:buFont typeface="Arial,Sans-Serif"/>
              <a:buChar char="•"/>
            </a:pPr>
            <a:r>
              <a:rPr lang="nl-BE" sz="1600" dirty="0">
                <a:latin typeface="Calibri Light"/>
                <a:ea typeface="Verdana"/>
                <a:cs typeface="Calibri Light"/>
              </a:rPr>
              <a:t>door een positief zelfbeeld te ontwikkelen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het stappenplan uitvoeren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via ervaringsgericht leren worden cursisten 'geprikkeld' om aan welbevinden en zelfredzaamheid te werken</a:t>
            </a:r>
            <a:endParaRPr lang="en-US" sz="1600" dirty="0">
              <a:latin typeface="Calibri Light"/>
              <a:ea typeface="+mn-lt"/>
              <a:cs typeface="+mn-lt"/>
            </a:endParaRPr>
          </a:p>
          <a:p>
            <a:pPr lvl="1">
              <a:buFont typeface="Arial,Sans-Serif"/>
              <a:buChar char="•"/>
            </a:pPr>
            <a:r>
              <a:rPr lang="nl-BE" sz="1600" dirty="0">
                <a:latin typeface="Calibri Light"/>
                <a:ea typeface="Roboto Light"/>
                <a:cs typeface="+mn-lt"/>
              </a:rPr>
              <a:t>sociaal (JAC, </a:t>
            </a:r>
            <a:r>
              <a:rPr lang="nl-BE" sz="1600" dirty="0" err="1">
                <a:latin typeface="Calibri Light"/>
                <a:ea typeface="Roboto Light"/>
                <a:cs typeface="+mn-lt"/>
              </a:rPr>
              <a:t>Arktos</a:t>
            </a:r>
            <a:r>
              <a:rPr lang="nl-BE" sz="1600" dirty="0">
                <a:latin typeface="Calibri Light"/>
                <a:ea typeface="Roboto Light"/>
                <a:cs typeface="+mn-lt"/>
              </a:rPr>
              <a:t>, OCMW, Maakleerplek,…)</a:t>
            </a:r>
            <a:endParaRPr lang="nl-BE" sz="1600" dirty="0">
              <a:latin typeface="Calibri Light"/>
              <a:ea typeface="Verdana"/>
              <a:cs typeface="+mn-lt"/>
            </a:endParaRPr>
          </a:p>
          <a:p>
            <a:pPr lvl="1">
              <a:buFont typeface="Arial,Sans-Serif"/>
              <a:buChar char="•"/>
            </a:pPr>
            <a:r>
              <a:rPr lang="nl-BE" sz="1600" dirty="0">
                <a:latin typeface="Calibri Light"/>
                <a:ea typeface="Roboto Light"/>
                <a:cs typeface="+mn-lt"/>
              </a:rPr>
              <a:t>cultureel (theater, tentoonstelling, …)</a:t>
            </a:r>
            <a:endParaRPr lang="en-US" sz="1600" dirty="0">
              <a:latin typeface="Calibri Light"/>
              <a:ea typeface="Verdana"/>
              <a:cs typeface="+mn-lt"/>
            </a:endParaRPr>
          </a:p>
          <a:p>
            <a:pPr lvl="1">
              <a:buFont typeface="Arial,Sans-Serif"/>
              <a:buChar char="•"/>
            </a:pPr>
            <a:r>
              <a:rPr lang="nl-BE" sz="1600" dirty="0">
                <a:latin typeface="Calibri Light"/>
                <a:ea typeface="Roboto Light"/>
                <a:cs typeface="+mn-lt"/>
              </a:rPr>
              <a:t>Praktische/administratief (koken, bankzaken, interimkantoor,…)</a:t>
            </a:r>
            <a:endParaRPr lang="nl-BE" sz="1600" dirty="0">
              <a:latin typeface="Calibri Light"/>
              <a:ea typeface="Verdana"/>
              <a:cs typeface="+mn-lt"/>
            </a:endParaRPr>
          </a:p>
          <a:p>
            <a:pPr lvl="1">
              <a:buFont typeface="Arial,Sans-Serif"/>
              <a:buChar char="•"/>
            </a:pPr>
            <a:r>
              <a:rPr lang="nl-BE" sz="1600" dirty="0">
                <a:latin typeface="Calibri Light"/>
                <a:ea typeface="Roboto Light"/>
                <a:cs typeface="+mn-lt"/>
              </a:rPr>
              <a:t>Preventief: alcohol, drugs</a:t>
            </a:r>
            <a:endParaRPr lang="nl-BE" sz="1600" dirty="0">
              <a:latin typeface="Calibri Light"/>
              <a:ea typeface="Verdana"/>
              <a:cs typeface="Calibri Light"/>
            </a:endParaRPr>
          </a:p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BE" sz="1600" b="1" i="1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755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Overzicht </a:t>
            </a:r>
            <a:r>
              <a:rPr lang="nl-BE" sz="3200" b="1" dirty="0" err="1">
                <a:latin typeface="Calibri"/>
                <a:cs typeface="Calibri"/>
              </a:rPr>
              <a:t>TaKO</a:t>
            </a:r>
            <a:r>
              <a:rPr lang="nl-BE" sz="3200" b="1" dirty="0">
                <a:latin typeface="Calibri"/>
                <a:cs typeface="Calibri"/>
              </a:rPr>
              <a:t> standaardpakket semester 1 </a:t>
            </a:r>
            <a:br>
              <a:rPr lang="nl-BE" sz="3200" b="1" dirty="0">
                <a:latin typeface="Calibri"/>
              </a:rPr>
            </a:br>
            <a:endParaRPr lang="nl-BE" sz="3200" b="1">
              <a:latin typeface="Calibri"/>
              <a:ea typeface="Verdana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317214"/>
            <a:ext cx="11068957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BE" sz="1800" b="1" i="1" dirty="0">
                <a:latin typeface="Calibri Light"/>
                <a:ea typeface="+mn-lt"/>
                <a:cs typeface="+mn-lt"/>
              </a:rPr>
              <a:t>ICT en Leerlabo op dinsdagvoormiddag</a:t>
            </a:r>
            <a:endParaRPr lang="nl-NL" sz="18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het verhogen van de digitale vaardigheden van de cursist (informatie zoeken en gebruiken, </a:t>
            </a:r>
            <a:r>
              <a:rPr lang="nl-NL" sz="1600" dirty="0">
                <a:latin typeface="Calibri Light"/>
                <a:ea typeface="+mn-lt"/>
                <a:cs typeface="+mn-lt"/>
              </a:rPr>
              <a:t>communicatie, veiligheid, probleemoplossend denken en werken,…)</a:t>
            </a:r>
            <a:endParaRPr lang="nl-BE" sz="16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NL" sz="1600" dirty="0">
                <a:latin typeface="Calibri Light"/>
                <a:ea typeface="+mn-lt"/>
                <a:cs typeface="+mn-lt"/>
              </a:rPr>
              <a:t>het tekstbegrip van de cursist verbeteren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ontwikkelen van leer-, plannings- en studeercompetenties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onder begeleiding werken aan taken en opdrachten, toetsen voorbereiden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Mogelijkheid tot behalen vrijstelling voor TKO-modules ICT 1 en 2.</a:t>
            </a:r>
          </a:p>
          <a:p>
            <a:pPr marL="0" indent="0">
              <a:buNone/>
            </a:pPr>
            <a:endParaRPr lang="nl-BE" sz="1600" b="1" i="1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800" b="1" i="1" dirty="0">
                <a:latin typeface="Calibri Light"/>
                <a:ea typeface="+mn-lt"/>
                <a:cs typeface="+mn-lt"/>
              </a:rPr>
              <a:t>Keuzepakket specifieke modules uit verschillende richtingen</a:t>
            </a:r>
          </a:p>
          <a:p>
            <a:r>
              <a:rPr lang="nl-BE" sz="1600" dirty="0">
                <a:latin typeface="Calibri Light"/>
                <a:ea typeface="+mn-lt"/>
                <a:cs typeface="+mn-lt"/>
              </a:rPr>
              <a:t>1 tot 3 modules naar keuze uit 1 of meerdere richtingen (combinaties zijn mogelijk)</a:t>
            </a:r>
          </a:p>
          <a:p>
            <a:r>
              <a:rPr lang="nl-NL" sz="1600" dirty="0">
                <a:latin typeface="Calibri Light"/>
                <a:ea typeface="+mn-lt"/>
                <a:cs typeface="Calibri Light"/>
              </a:rPr>
              <a:t>1,5€/lesuur, voor </a:t>
            </a:r>
            <a:r>
              <a:rPr lang="nl-NL" sz="1600" dirty="0" err="1">
                <a:latin typeface="Calibri Light"/>
                <a:ea typeface="+mn-lt"/>
                <a:cs typeface="Calibri Light"/>
              </a:rPr>
              <a:t>vb</a:t>
            </a:r>
            <a:r>
              <a:rPr lang="nl-NL" sz="1600" dirty="0">
                <a:latin typeface="Calibri Light"/>
                <a:ea typeface="+mn-lt"/>
                <a:cs typeface="Calibri Light"/>
              </a:rPr>
              <a:t> module van 60 lesuren: 90€. Mogelijkheden tot verminderd inschrijvingsgeld</a:t>
            </a:r>
            <a:endParaRPr lang="nl-BE" sz="1600" dirty="0">
              <a:ea typeface="+mn-lt"/>
              <a:cs typeface="+mn-lt"/>
            </a:endParaRPr>
          </a:p>
          <a:p>
            <a:r>
              <a:rPr lang="nl-BE" sz="1600" dirty="0">
                <a:latin typeface="Calibri Light"/>
                <a:ea typeface="+mn-lt"/>
                <a:cs typeface="Calibri Light"/>
              </a:rPr>
              <a:t>Aangeboden richtingen:</a:t>
            </a:r>
            <a:endParaRPr lang="en-US" sz="1600" dirty="0">
              <a:ea typeface="+mn-lt"/>
              <a:cs typeface="+mn-lt"/>
            </a:endParaRPr>
          </a:p>
          <a:p>
            <a:pPr lvl="1"/>
            <a:r>
              <a:rPr lang="nl-BE" sz="1600" dirty="0">
                <a:latin typeface="Calibri Light"/>
                <a:ea typeface="+mn-lt"/>
                <a:cs typeface="Calibri Light"/>
              </a:rPr>
              <a:t>zorg</a:t>
            </a:r>
            <a:endParaRPr lang="en-US" sz="1600" dirty="0">
              <a:ea typeface="+mn-lt"/>
              <a:cs typeface="+mn-lt"/>
            </a:endParaRPr>
          </a:p>
          <a:p>
            <a:pPr lvl="1"/>
            <a:r>
              <a:rPr lang="nl-BE" sz="1600" dirty="0">
                <a:latin typeface="Calibri Light"/>
                <a:ea typeface="+mn-lt"/>
                <a:cs typeface="Calibri Light"/>
              </a:rPr>
              <a:t>administratie</a:t>
            </a:r>
            <a:endParaRPr lang="en-US" sz="1600" dirty="0">
              <a:ea typeface="+mn-lt"/>
              <a:cs typeface="+mn-lt"/>
            </a:endParaRPr>
          </a:p>
          <a:p>
            <a:pPr lvl="1"/>
            <a:r>
              <a:rPr lang="nl-BE" sz="1600" dirty="0">
                <a:latin typeface="Calibri Light"/>
                <a:ea typeface="+mn-lt"/>
                <a:cs typeface="Calibri Light"/>
              </a:rPr>
              <a:t>ICT</a:t>
            </a:r>
            <a:endParaRPr lang="en-US" sz="1600" dirty="0">
              <a:ea typeface="+mn-lt"/>
              <a:cs typeface="+mn-lt"/>
            </a:endParaRPr>
          </a:p>
          <a:p>
            <a:pPr lvl="1"/>
            <a:r>
              <a:rPr lang="nl-BE" sz="1600" dirty="0">
                <a:latin typeface="Calibri Light"/>
                <a:ea typeface="+mn-lt"/>
                <a:cs typeface="Calibri Light"/>
              </a:rPr>
              <a:t>design</a:t>
            </a:r>
            <a:endParaRPr lang="en-US" sz="1600" dirty="0">
              <a:ea typeface="+mn-lt"/>
              <a:cs typeface="+mn-lt"/>
            </a:endParaRPr>
          </a:p>
          <a:p>
            <a:pPr lvl="1"/>
            <a:r>
              <a:rPr lang="nl-BE" sz="1600" dirty="0">
                <a:latin typeface="Calibri Light"/>
                <a:ea typeface="+mn-lt"/>
                <a:cs typeface="Calibri Light"/>
              </a:rPr>
              <a:t>Fotografie</a:t>
            </a:r>
            <a:endParaRPr lang="nl-BE" dirty="0"/>
          </a:p>
          <a:p>
            <a:pPr marL="0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4700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7E77E291-4197-F6AD-65A1-43E5B7EAD346}"/>
              </a:ext>
            </a:extLst>
          </p:cNvPr>
          <p:cNvSpPr>
            <a:spLocks noGrp="1"/>
          </p:cNvSpPr>
          <p:nvPr/>
        </p:nvSpPr>
        <p:spPr>
          <a:xfrm>
            <a:off x="945776" y="1230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3200" b="1" dirty="0">
                <a:latin typeface="Calibri"/>
                <a:cs typeface="Calibri"/>
              </a:rPr>
              <a:t>Overzicht keuzepakket: mogelijkheden specifieke modules</a:t>
            </a:r>
            <a:endParaRPr lang="nl-BE" sz="3200" b="1">
              <a:latin typeface="Calibri"/>
              <a:ea typeface="Verdana"/>
              <a:cs typeface="Calibri"/>
            </a:endParaRP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DCAF5F61-2581-028C-A7B6-2808B1A12635}"/>
              </a:ext>
            </a:extLst>
          </p:cNvPr>
          <p:cNvSpPr>
            <a:spLocks noGrp="1"/>
          </p:cNvSpPr>
          <p:nvPr/>
        </p:nvSpPr>
        <p:spPr>
          <a:xfrm>
            <a:off x="999564" y="1345708"/>
            <a:ext cx="8891815" cy="49561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nl-BE" sz="1600" b="1" i="1" dirty="0">
                <a:latin typeface="Calibri Light"/>
                <a:ea typeface="+mn-lt"/>
                <a:cs typeface="+mn-lt"/>
              </a:rPr>
              <a:t>Administratie</a:t>
            </a:r>
            <a:endParaRPr lang="nl-NL" sz="1600" b="1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Basis administratieve en logistieke ondersteuning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Digitale administratieve vaardigheden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Onthaal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Planning en organisatie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Dossierbeheer en logistieke vaardigheden </a:t>
            </a:r>
          </a:p>
          <a:p>
            <a:pPr marL="0" indent="0">
              <a:buNone/>
            </a:pPr>
            <a:endParaRPr lang="nl-BE" sz="1600" i="1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600" b="1" i="1" dirty="0">
                <a:latin typeface="Calibri Light"/>
                <a:ea typeface="+mn-lt"/>
                <a:cs typeface="+mn-lt"/>
              </a:rPr>
              <a:t>Personenzorg</a:t>
            </a:r>
            <a:endParaRPr lang="nl-NL" sz="1600" b="1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Levenslooppsychologie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Expressieve vaardigheden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Basis pedagogisch handelen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De kinderopvang en ik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EHBO en levensreddend handelen 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Communicatieve vaardigheden</a:t>
            </a:r>
            <a:endParaRPr lang="nl-NL" sz="1600" dirty="0">
              <a:latin typeface="Calibri Light"/>
              <a:ea typeface="+mn-lt"/>
              <a:cs typeface="+mn-lt"/>
            </a:endParaRP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BA36E4AD-41D3-CBB4-2002-3C3BA18735CC}"/>
              </a:ext>
            </a:extLst>
          </p:cNvPr>
          <p:cNvSpPr txBox="1"/>
          <p:nvPr/>
        </p:nvSpPr>
        <p:spPr>
          <a:xfrm>
            <a:off x="6602080" y="1315142"/>
            <a:ext cx="6852556" cy="580774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BE" sz="1600" b="1" i="1" dirty="0">
                <a:latin typeface="Calibri Light"/>
                <a:cs typeface="Calibri Light"/>
              </a:rPr>
              <a:t>Fotografie</a:t>
            </a:r>
            <a:endParaRPr lang="nl-NL" sz="1600" b="1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Foto A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Verwerking A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nl-BE" sz="1600" i="1" dirty="0">
              <a:latin typeface="Calibri Light"/>
              <a:ea typeface="Verdana"/>
              <a:cs typeface="Calibri Light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,Sans-Serif"/>
            </a:pPr>
            <a:r>
              <a:rPr lang="nl-BE" sz="1600" b="1" i="1" dirty="0">
                <a:latin typeface="Calibri Light"/>
                <a:cs typeface="Calibri Light"/>
              </a:rPr>
              <a:t>Design &amp; Development</a:t>
            </a:r>
            <a:endParaRPr lang="nl-NL" sz="1600" b="1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Illustrator (grafische vormgeving)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Photoshop (digitale beeldverwerking)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Websiteproductie 1 (WOE AV)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Content </a:t>
            </a:r>
            <a:r>
              <a:rPr lang="nl-BE" sz="1600" dirty="0" err="1">
                <a:latin typeface="Calibri Light"/>
                <a:cs typeface="Calibri Light"/>
              </a:rPr>
              <a:t>Visualisation</a:t>
            </a:r>
            <a:endParaRPr lang="nl-BE" sz="1600" dirty="0" err="1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 err="1">
                <a:latin typeface="Calibri Light"/>
                <a:cs typeface="Calibri Light"/>
              </a:rPr>
              <a:t>Indesign</a:t>
            </a:r>
            <a:r>
              <a:rPr lang="nl-BE" sz="1600" dirty="0">
                <a:latin typeface="Calibri Light"/>
                <a:cs typeface="Calibri Light"/>
              </a:rPr>
              <a:t> (</a:t>
            </a:r>
            <a:r>
              <a:rPr lang="nl-BE" sz="1600" dirty="0">
                <a:latin typeface="Calibri Light"/>
                <a:ea typeface="+mn-lt"/>
                <a:cs typeface="+mn-lt"/>
              </a:rPr>
              <a:t>Digitale tekst en paginaopmaak</a:t>
            </a:r>
            <a:r>
              <a:rPr lang="nl-BE" sz="1600" dirty="0">
                <a:latin typeface="Calibri Light"/>
                <a:cs typeface="Calibri Light"/>
              </a:rPr>
              <a:t>)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Serverside </a:t>
            </a:r>
            <a:r>
              <a:rPr lang="nl-BE" sz="1600" dirty="0" err="1">
                <a:latin typeface="Calibri Light"/>
                <a:cs typeface="Calibri Light"/>
              </a:rPr>
              <a:t>scripting</a:t>
            </a:r>
            <a:r>
              <a:rPr lang="nl-BE" sz="1600" dirty="0">
                <a:latin typeface="Calibri Light"/>
                <a:cs typeface="Calibri Light"/>
              </a:rPr>
              <a:t> (PHP 1)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Clientside </a:t>
            </a:r>
            <a:r>
              <a:rPr lang="nl-BE" sz="1600" dirty="0" err="1">
                <a:latin typeface="Calibri Light"/>
                <a:cs typeface="Calibri Light"/>
              </a:rPr>
              <a:t>scripting</a:t>
            </a:r>
            <a:r>
              <a:rPr lang="nl-BE" sz="1600" dirty="0">
                <a:latin typeface="Calibri Light"/>
                <a:cs typeface="Calibri Light"/>
              </a:rPr>
              <a:t> (Javascript)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Databasebeheer</a:t>
            </a:r>
            <a:endParaRPr lang="nl-NL" sz="1600" dirty="0">
              <a:latin typeface="Calibri Light"/>
              <a:ea typeface="+mn-lt"/>
              <a:cs typeface="Calibri Light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nl-BE" sz="1600" dirty="0">
                <a:latin typeface="Calibri Light"/>
                <a:cs typeface="Calibri Light"/>
              </a:rPr>
              <a:t>3D-tekenen (vraagt meer inzet)</a:t>
            </a:r>
            <a:endParaRPr lang="en-US" sz="1600" dirty="0">
              <a:latin typeface="Calibri Light"/>
              <a:ea typeface="+mn-lt"/>
              <a:cs typeface="Calibri Light"/>
            </a:endParaRPr>
          </a:p>
          <a:p>
            <a:pPr marL="228600">
              <a:lnSpc>
                <a:spcPct val="90000"/>
              </a:lnSpc>
              <a:spcBef>
                <a:spcPts val="1000"/>
              </a:spcBef>
            </a:pPr>
            <a:endParaRPr lang="nl-BE" sz="1600" dirty="0">
              <a:latin typeface="Calibri Light"/>
              <a:ea typeface="+mn-lt"/>
              <a:cs typeface="+mn-lt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endParaRPr lang="nl-BE" sz="1600" dirty="0">
              <a:latin typeface="Calibri Light"/>
              <a:ea typeface="+mn-lt"/>
              <a:cs typeface="+mn-lt"/>
            </a:endParaRPr>
          </a:p>
          <a:p>
            <a:pPr algn="l"/>
            <a:endParaRPr lang="en-US" sz="1600" dirty="0">
              <a:latin typeface="Calibri Light"/>
              <a:ea typeface="Verdan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8152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32925-120C-4CA8-AA36-8D44931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>
                <a:latin typeface="Calibri"/>
                <a:cs typeface="Calibri"/>
              </a:rPr>
              <a:t>Overzicht </a:t>
            </a:r>
            <a:r>
              <a:rPr lang="nl-BE" sz="3200" b="1" dirty="0" err="1">
                <a:latin typeface="Calibri"/>
                <a:cs typeface="Calibri"/>
              </a:rPr>
              <a:t>TaKO</a:t>
            </a:r>
            <a:r>
              <a:rPr lang="nl-BE" sz="3200" b="1" dirty="0">
                <a:latin typeface="Calibri"/>
                <a:cs typeface="Calibri"/>
              </a:rPr>
              <a:t> standaardpakket semester 2 </a:t>
            </a:r>
            <a:br>
              <a:rPr lang="nl-BE" sz="3200" b="1" dirty="0">
                <a:latin typeface="Calibri"/>
              </a:rPr>
            </a:br>
            <a:endParaRPr lang="nl-BE" sz="3200" b="1">
              <a:latin typeface="Calibri"/>
              <a:ea typeface="Verdana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0EDC3A-B8B8-45A1-BD12-136CDC97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190214"/>
            <a:ext cx="11068957" cy="495613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600" b="1" i="1" dirty="0" err="1">
                <a:latin typeface="Calibri Light"/>
                <a:ea typeface="+mn-lt"/>
                <a:cs typeface="+mn-lt"/>
              </a:rPr>
              <a:t>TaKO</a:t>
            </a:r>
            <a:r>
              <a:rPr lang="nl-BE" sz="1600" b="1" i="1" dirty="0">
                <a:latin typeface="Calibri Light"/>
                <a:ea typeface="+mn-lt"/>
                <a:cs typeface="+mn-lt"/>
              </a:rPr>
              <a:t>-module (Leerlabo), halve dag</a:t>
            </a:r>
            <a:endParaRPr lang="nl-NL" sz="1600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Verder ontwikkelen van leer-, plannings- en studeercompetenties</a:t>
            </a:r>
          </a:p>
          <a:p>
            <a:pPr>
              <a:buFont typeface="Arial,Sans-Serif"/>
              <a:buChar char="•"/>
            </a:pPr>
            <a:r>
              <a:rPr lang="nl-BE" sz="1600" dirty="0">
                <a:latin typeface="Calibri Light"/>
                <a:ea typeface="+mn-lt"/>
                <a:cs typeface="+mn-lt"/>
              </a:rPr>
              <a:t>onder begeleiding werken aan taken en opdrachten, toetsen voorbereiden</a:t>
            </a:r>
          </a:p>
          <a:p>
            <a:pPr marL="0" indent="0">
              <a:buNone/>
            </a:pPr>
            <a:endParaRPr lang="nl-BE" sz="1600" b="1" i="1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r>
              <a:rPr lang="nl-BE" sz="1600" b="1" i="1" dirty="0">
                <a:latin typeface="Calibri Light"/>
                <a:ea typeface="+mn-lt"/>
                <a:cs typeface="+mn-lt"/>
              </a:rPr>
              <a:t>Keuzepakket specifieke modules uit verschillende richtingen</a:t>
            </a:r>
          </a:p>
          <a:p>
            <a:r>
              <a:rPr lang="nl-BE" sz="1600" dirty="0">
                <a:latin typeface="Calibri Light"/>
                <a:ea typeface="+mn-lt"/>
                <a:cs typeface="+mn-lt"/>
              </a:rPr>
              <a:t>minimaal 3 modules naar keuze uit 1 of meerdere richtingen</a:t>
            </a:r>
          </a:p>
          <a:p>
            <a:endParaRPr lang="nl-NL" sz="1600" dirty="0">
              <a:latin typeface="Calibri Light"/>
              <a:ea typeface="+mn-lt"/>
              <a:cs typeface="+mn-lt"/>
            </a:endParaRPr>
          </a:p>
          <a:p>
            <a:pPr lvl="1"/>
            <a:endParaRPr lang="nl-BE" sz="1600" dirty="0">
              <a:latin typeface="Calibri Light"/>
              <a:ea typeface="+mn-lt"/>
              <a:cs typeface="+mn-lt"/>
            </a:endParaRPr>
          </a:p>
          <a:p>
            <a:pPr marL="0" indent="0">
              <a:buNone/>
            </a:pPr>
            <a:endParaRPr lang="nl-NL" sz="1600" dirty="0">
              <a:latin typeface="Calibri Light"/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nl-BE" sz="1600" dirty="0">
              <a:latin typeface="Calibri Ligh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00849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cvo vol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1526A"/>
      </a:accent1>
      <a:accent2>
        <a:srgbClr val="02A697"/>
      </a:accent2>
      <a:accent3>
        <a:srgbClr val="C01919"/>
      </a:accent3>
      <a:accent4>
        <a:srgbClr val="8D134F"/>
      </a:accent4>
      <a:accent5>
        <a:srgbClr val="CF2063"/>
      </a:accent5>
      <a:accent6>
        <a:srgbClr val="11526A"/>
      </a:accent6>
      <a:hlink>
        <a:srgbClr val="0563C1"/>
      </a:hlink>
      <a:folHlink>
        <a:srgbClr val="954F72"/>
      </a:folHlink>
    </a:clrScheme>
    <a:fontScheme name="cvo vol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KO.pptx  -  Alleen-lezen" id="{47CC07A9-8FAE-41D7-94B4-A82DBA945383}" vid="{1C4CCC4B-6457-406F-AE34-B0FD7E458EB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4AEC79BA2952439E5DD4F23515EF95" ma:contentTypeVersion="17" ma:contentTypeDescription="Een nieuw document maken." ma:contentTypeScope="" ma:versionID="a6c2d67e1310513ce3447e66ed1438ca">
  <xsd:schema xmlns:xsd="http://www.w3.org/2001/XMLSchema" xmlns:xs="http://www.w3.org/2001/XMLSchema" xmlns:p="http://schemas.microsoft.com/office/2006/metadata/properties" xmlns:ns2="62a24b2c-2a3f-4183-94cf-979cd4cb143d" xmlns:ns3="bcfe6d1c-f35e-41d1-a0b0-9cfac59e0926" targetNamespace="http://schemas.microsoft.com/office/2006/metadata/properties" ma:root="true" ma:fieldsID="a8c0a419831816edcebb525b29efbd2d" ns2:_="" ns3:_="">
    <xsd:import namespace="62a24b2c-2a3f-4183-94cf-979cd4cb143d"/>
    <xsd:import namespace="bcfe6d1c-f35e-41d1-a0b0-9cfac59e09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Tag" minOccurs="0"/>
                <xsd:element ref="ns2:Opleiding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24b2c-2a3f-4183-94cf-979cd4cb14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Tag" ma:index="20" nillable="true" ma:displayName="Tag" ma:format="Dropdown" ma:internalName="Tag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evaluatie en examens"/>
                        <xsd:enumeration value="proclamatie"/>
                        <xsd:enumeration value="doorstromers"/>
                        <xsd:enumeration value="uurrooster"/>
                        <xsd:enumeration value="tko digitaal"/>
                        <xsd:enumeration value="TaKO"/>
                        <xsd:enumeration value="2dehandsboekenverkoop"/>
                        <xsd:enumeration value="leerstoornissen"/>
                        <xsd:enumeration value="leesbeleid"/>
                        <xsd:enumeration value="visie op afstandsonderwijs en evalueren"/>
                        <xsd:enumeration value="regelluw kader"/>
                        <xsd:enumeration value="taalsterk aanbod"/>
                        <xsd:enumeration value="overzicht coördinatietaken"/>
                        <xsd:enumeration value="inloop"/>
                        <xsd:enumeration value="streamen"/>
                        <xsd:enumeration value="cvs Moodle"/>
                        <xsd:enumeration value="didactiek"/>
                        <xsd:enumeration value="werkkalender"/>
                        <xsd:enumeration value="planning"/>
                        <xsd:enumeration value="VRK"/>
                        <xsd:enumeration value="leren op maat"/>
                        <xsd:enumeration value="ombudsdienst"/>
                        <xsd:enumeration value="G-kracht"/>
                        <xsd:enumeration value="infomoment"/>
                        <xsd:enumeration value="intensieve modules"/>
                        <xsd:enumeration value="TTE"/>
                        <xsd:enumeration value="clusters"/>
                        <xsd:enumeration value="teaching teams"/>
                        <xsd:enumeration value="regioscan"/>
                        <xsd:enumeration value="signalisatie"/>
                        <xsd:enumeration value="administratieve ondersteuning"/>
                        <xsd:enumeration value="inschrijvingen"/>
                        <xsd:enumeration value="nieuwe opleidingen"/>
                        <xsd:enumeration value="UDL"/>
                        <xsd:enumeration value="signalisatie"/>
                        <xsd:enumeration value="kantoorklas"/>
                        <xsd:enumeration value="Moodle"/>
                        <xsd:enumeration value="samenwerkingsinitiatieven"/>
                        <xsd:enumeration value="cursistenopvolging"/>
                        <xsd:enumeration value="informatiedoorstroom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Opleiding" ma:index="21" nillable="true" ma:displayName="Opleiding" ma:format="Dropdown" ma:internalName="Opleiding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29fcd31f-8594-4468-8924-41667def1f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fe6d1c-f35e-41d1-a0b0-9cfac59e092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56f8601-ea32-432d-b91b-7d5404e1351c}" ma:internalName="TaxCatchAll" ma:showField="CatchAllData" ma:web="bcfe6d1c-f35e-41d1-a0b0-9cfac59e09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cfe6d1c-f35e-41d1-a0b0-9cfac59e0926">
      <UserInfo>
        <DisplayName>Dieter WAEYENBERGH</DisplayName>
        <AccountId>120</AccountId>
        <AccountType/>
      </UserInfo>
    </SharedWithUsers>
    <Tag xmlns="62a24b2c-2a3f-4183-94cf-979cd4cb143d" xsi:nil="true"/>
    <Opleiding xmlns="62a24b2c-2a3f-4183-94cf-979cd4cb143d" xsi:nil="true"/>
    <lcf76f155ced4ddcb4097134ff3c332f xmlns="62a24b2c-2a3f-4183-94cf-979cd4cb143d">
      <Terms xmlns="http://schemas.microsoft.com/office/infopath/2007/PartnerControls"/>
    </lcf76f155ced4ddcb4097134ff3c332f>
    <TaxCatchAll xmlns="bcfe6d1c-f35e-41d1-a0b0-9cfac59e0926" xsi:nil="true"/>
  </documentManagement>
</p:properties>
</file>

<file path=customXml/itemProps1.xml><?xml version="1.0" encoding="utf-8"?>
<ds:datastoreItem xmlns:ds="http://schemas.openxmlformats.org/officeDocument/2006/customXml" ds:itemID="{70C26903-FAAF-4CEE-BF1F-F0FBD910A6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98DACF-0155-4041-978E-B74E53D6D1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a24b2c-2a3f-4183-94cf-979cd4cb143d"/>
    <ds:schemaRef ds:uri="bcfe6d1c-f35e-41d1-a0b0-9cfac59e0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B8FE31-B924-46D4-8440-23E7751ED44A}">
  <ds:schemaRefs>
    <ds:schemaRef ds:uri="62a24b2c-2a3f-4183-94cf-979cd4cb143d"/>
    <ds:schemaRef ds:uri="bcfe6d1c-f35e-41d1-a0b0-9cfac59e0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sjabloon TKO (1)</Template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Kantoorthema</vt:lpstr>
      <vt:lpstr>TaKO </vt:lpstr>
      <vt:lpstr>Pilootproject</vt:lpstr>
      <vt:lpstr>Afbakening profiel cursist TaKO</vt:lpstr>
      <vt:lpstr>Flowchart toeleiding</vt:lpstr>
      <vt:lpstr>Overzicht pakket</vt:lpstr>
      <vt:lpstr>Overzicht TaKO standaardpakket semester 1  </vt:lpstr>
      <vt:lpstr>Overzicht TaKO standaardpakket semester 1  </vt:lpstr>
      <vt:lpstr>PowerPoint Presentation</vt:lpstr>
      <vt:lpstr>Overzicht TaKO standaardpakket semester 2  </vt:lpstr>
      <vt:lpstr>Praktisch: 2022/2023 - enkele voorbeelden van activiteiten </vt:lpstr>
      <vt:lpstr>Q&amp;A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40 jaar tweedekansonderwijs Leuven 40 jaar kansen</dc:title>
  <dc:creator>Arnoldine Peters</dc:creator>
  <cp:revision>226</cp:revision>
  <dcterms:created xsi:type="dcterms:W3CDTF">2020-11-19T08:19:25Z</dcterms:created>
  <dcterms:modified xsi:type="dcterms:W3CDTF">2022-10-10T11:58:11Z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0x010100104AEC79BA2952439E5DD4F23515EF95</vt:lpwstr>
  </property>
  <property fmtid="{D5CDD505-2E9C-101B-9397-08002B2CF9AE}" pid="3" name="MediaServiceImageTags">
    <vt:lpwstr/>
  </property>
</Properties>
</file>