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sldIdLst>
    <p:sldId id="256" r:id="rId5"/>
    <p:sldId id="259" r:id="rId6"/>
    <p:sldId id="260" r:id="rId7"/>
    <p:sldId id="258" r:id="rId8"/>
    <p:sldId id="257" r:id="rId9"/>
    <p:sldId id="261" r:id="rId10"/>
    <p:sldId id="262" r:id="rId11"/>
    <p:sldId id="263" r:id="rId12"/>
    <p:sldId id="264" r:id="rId13"/>
    <p:sldId id="265" r:id="rId14"/>
    <p:sldId id="266" r:id="rId15"/>
    <p:sldId id="302" r:id="rId16"/>
    <p:sldId id="267" r:id="rId17"/>
    <p:sldId id="304" r:id="rId18"/>
    <p:sldId id="268" r:id="rId19"/>
    <p:sldId id="269" r:id="rId20"/>
    <p:sldId id="30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080F0C30-1687-473E-B3A5-F4A221ECB9A4}">
          <p14:sldIdLst>
            <p14:sldId id="256"/>
            <p14:sldId id="259"/>
            <p14:sldId id="260"/>
            <p14:sldId id="258"/>
            <p14:sldId id="257"/>
            <p14:sldId id="261"/>
            <p14:sldId id="262"/>
            <p14:sldId id="263"/>
            <p14:sldId id="264"/>
            <p14:sldId id="265"/>
            <p14:sldId id="266"/>
            <p14:sldId id="302"/>
            <p14:sldId id="267"/>
            <p14:sldId id="304"/>
            <p14:sldId id="268"/>
            <p14:sldId id="269"/>
            <p14:sldId id="30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35" d="100"/>
          <a:sy n="35" d="100"/>
        </p:scale>
        <p:origin x="91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ldpuntsi.b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68E09-2C82-42BB-B093-2A27BDB75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8887" y="3639240"/>
            <a:ext cx="8913489" cy="1083302"/>
          </a:xfrm>
        </p:spPr>
        <p:txBody>
          <a:bodyPr>
            <a:normAutofit fontScale="90000"/>
          </a:bodyPr>
          <a:lstStyle/>
          <a:p>
            <a:pPr algn="ctr"/>
            <a:r>
              <a:rPr lang="nl-BE" sz="4800" dirty="0">
                <a:latin typeface="Century Gothic" panose="020B0502020202020204" pitchFamily="34" charset="0"/>
              </a:rPr>
              <a:t>NAFT Asse-Halle-Vilvoorde (AHV)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70C8DA-4595-4B38-A82E-20531630D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969" y="4722542"/>
            <a:ext cx="8288032" cy="469122"/>
          </a:xfrm>
        </p:spPr>
        <p:txBody>
          <a:bodyPr>
            <a:normAutofit/>
          </a:bodyPr>
          <a:lstStyle/>
          <a:p>
            <a:pPr algn="ctr"/>
            <a:r>
              <a:rPr lang="nl-BE" sz="2400" dirty="0">
                <a:latin typeface="Century Gothic" panose="020B0502020202020204" pitchFamily="34" charset="0"/>
              </a:rPr>
              <a:t>Schooljaar 2022 - 2023</a:t>
            </a:r>
          </a:p>
        </p:txBody>
      </p:sp>
      <p:pic>
        <p:nvPicPr>
          <p:cNvPr id="1026" name="Picture 2" descr="NAFT Limburg | Naadloze flexibele traject">
            <a:extLst>
              <a:ext uri="{FF2B5EF4-FFF2-40B4-BE49-F238E27FC236}">
                <a16:creationId xmlns:a16="http://schemas.microsoft.com/office/drawing/2014/main" id="{9D030313-C4F6-4312-9901-68ED4A676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62796" y="879499"/>
            <a:ext cx="4620217" cy="274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093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B1124-B718-431B-8585-C89E969C7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Schoolintern </a:t>
            </a:r>
            <a:r>
              <a:rPr lang="nl-BE" sz="2400" dirty="0">
                <a:latin typeface="Century Gothic" panose="020B0502020202020204" pitchFamily="34" charset="0"/>
              </a:rPr>
              <a:t>aanbod </a:t>
            </a:r>
            <a:r>
              <a:rPr lang="nl-BE" sz="2400" b="1" dirty="0">
                <a:latin typeface="Century Gothic" panose="020B0502020202020204" pitchFamily="34" charset="0"/>
              </a:rPr>
              <a:t>volwassenen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59D7EB-4E69-4505-81A4-9B5579BE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8073"/>
            <a:ext cx="8596668" cy="4573289"/>
          </a:xfrm>
        </p:spPr>
        <p:txBody>
          <a:bodyPr/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Leerkrachtenondersteuning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binnen de schoolcontext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traject op maat gestart worden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versterken van de leerkracht 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Aandachtspunten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enkel case-gebonden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81126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980201-F0E1-41CB-8156-E6B62F12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 </a:t>
            </a:r>
            <a:r>
              <a:rPr lang="nl-BE" sz="2400" dirty="0">
                <a:latin typeface="Century Gothic" panose="020B0502020202020204" pitchFamily="34" charset="0"/>
              </a:rPr>
              <a:t>aanbod</a:t>
            </a:r>
            <a:r>
              <a:rPr lang="nl-BE" sz="2400" b="1" dirty="0">
                <a:latin typeface="Century Gothic" panose="020B0502020202020204" pitchFamily="34" charset="0"/>
              </a:rPr>
              <a:t> </a:t>
            </a:r>
            <a:endParaRPr lang="nl-BE" b="1" dirty="0">
              <a:latin typeface="Century Gothic" panose="020B05020202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21DEB6-74AC-4D0E-B6B7-F98F39DD5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3241"/>
            <a:ext cx="8596668" cy="4548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Aandacht in Actie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weerbaarheidstraining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leren opkomen voor zichzelf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op positieve, weerbare manier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zicht op eigen manier van reageren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leren grenzen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assertiever zijn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versterken van zelfvertrouwen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versterken van zelfbeheersing 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versterken van weerbaarheid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Picture 2" descr="Aandacht in Actie">
            <a:extLst>
              <a:ext uri="{FF2B5EF4-FFF2-40B4-BE49-F238E27FC236}">
                <a16:creationId xmlns:a16="http://schemas.microsoft.com/office/drawing/2014/main" id="{24DFA344-28C5-4D1F-89EA-12F34332D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129" y="1930400"/>
            <a:ext cx="3912963" cy="391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655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980201-F0E1-41CB-8156-E6B62F12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 </a:t>
            </a:r>
            <a:r>
              <a:rPr lang="nl-BE" sz="2400" dirty="0">
                <a:latin typeface="Century Gothic" panose="020B0502020202020204" pitchFamily="34" charset="0"/>
              </a:rPr>
              <a:t>aanbod</a:t>
            </a:r>
            <a:r>
              <a:rPr lang="nl-BE" sz="2400" b="1" dirty="0">
                <a:latin typeface="Century Gothic" panose="020B0502020202020204" pitchFamily="34" charset="0"/>
              </a:rPr>
              <a:t> </a:t>
            </a:r>
            <a:endParaRPr lang="nl-BE" b="1" dirty="0">
              <a:latin typeface="Century Gothic" panose="020B05020202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21DEB6-74AC-4D0E-B6B7-F98F39DD5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3241"/>
            <a:ext cx="8596668" cy="52179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Aandacht in Actie</a:t>
            </a:r>
          </a:p>
          <a:p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Halle: 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17, 18 en 25 oktober 2022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17, 18 en 23 november 2022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4, 5 en 10 mei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Vilvoorde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27, 28 april en 8 mei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Aarschot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7, 8 en 23 november 2022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Leuven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24, 25 april en 11 mei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Tienen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28, 29 en 30 september 2022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15, 16 en 17 mei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Diest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30,31 januari en 15 februari 2023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pPr lvl="2"/>
            <a:endParaRPr lang="nl-BE" dirty="0">
              <a:latin typeface="Century Gothic" panose="020B0502020202020204" pitchFamily="34" charset="0"/>
            </a:endParaRP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Picture 2" descr="Aandacht in Actie">
            <a:extLst>
              <a:ext uri="{FF2B5EF4-FFF2-40B4-BE49-F238E27FC236}">
                <a16:creationId xmlns:a16="http://schemas.microsoft.com/office/drawing/2014/main" id="{24DFA344-28C5-4D1F-89EA-12F34332D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129" y="1930400"/>
            <a:ext cx="3912963" cy="391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321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256E53-B558-4B66-AF5A-53F8B2A44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4583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</a:t>
            </a:r>
            <a:r>
              <a:rPr lang="nl-BE" sz="2400" dirty="0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14D679-6644-422B-995A-89AE071A4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2907"/>
            <a:ext cx="8596668" cy="4598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Bounce Young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veerkrachttraining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jongere veerkrachtig maken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leren omgaan met stress en tegenslag 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vanuit eigen kracht terugveren bij uitdagende situaties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thema’s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weerbaarheid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emoties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talenten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kritisch denken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sociaal netwerk</a:t>
            </a:r>
          </a:p>
          <a:p>
            <a:endParaRPr lang="nl-BE" dirty="0"/>
          </a:p>
        </p:txBody>
      </p:sp>
      <p:pic>
        <p:nvPicPr>
          <p:cNvPr id="4" name="Shape 254" descr="image001">
            <a:extLst>
              <a:ext uri="{FF2B5EF4-FFF2-40B4-BE49-F238E27FC236}">
                <a16:creationId xmlns:a16="http://schemas.microsoft.com/office/drawing/2014/main" id="{3844A544-BE0F-4AF2-94D8-575AC01C0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293" y="3742135"/>
            <a:ext cx="3917373" cy="2180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529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256E53-B558-4B66-AF5A-53F8B2A44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4583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</a:t>
            </a:r>
            <a:r>
              <a:rPr lang="nl-BE" sz="2400" dirty="0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14D679-6644-422B-995A-89AE071A4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2907"/>
            <a:ext cx="8596668" cy="45984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Bounce Young</a:t>
            </a:r>
          </a:p>
          <a:p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Halle: 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9, 10 en 15 februari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Vilvoorde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28, 29 november en 5 december 2022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Aarschot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27, 28 februari en 15 maart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Leuven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10, 11 en 27 oktober 2022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Tienen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28, 29 en 30 november 2022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Diest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8, 9 en 24 mei 2023</a:t>
            </a:r>
          </a:p>
          <a:p>
            <a:endParaRPr lang="nl-BE" dirty="0">
              <a:latin typeface="Century Gothic" panose="020B0502020202020204" pitchFamily="34" charset="0"/>
            </a:endParaRPr>
          </a:p>
          <a:p>
            <a:endParaRPr lang="nl-BE" dirty="0"/>
          </a:p>
        </p:txBody>
      </p:sp>
      <p:pic>
        <p:nvPicPr>
          <p:cNvPr id="4" name="Shape 254" descr="image001">
            <a:extLst>
              <a:ext uri="{FF2B5EF4-FFF2-40B4-BE49-F238E27FC236}">
                <a16:creationId xmlns:a16="http://schemas.microsoft.com/office/drawing/2014/main" id="{3844A544-BE0F-4AF2-94D8-575AC01C0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293" y="3742135"/>
            <a:ext cx="3917373" cy="2180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473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738B6071-22EF-21C9-21DF-857019D7C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428" y="2200945"/>
            <a:ext cx="3145536" cy="314553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73FAE0F-1F94-45D7-ABE7-E4FDBA3E5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b="1">
                <a:latin typeface="Century Gothic" panose="020B0502020202020204" pitchFamily="34" charset="0"/>
              </a:rPr>
              <a:t>Schoolextern</a:t>
            </a:r>
            <a:r>
              <a:rPr lang="nl-BE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E0EC4A-9318-4457-B636-15E74FF1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44752"/>
            <a:ext cx="6100971" cy="402487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BE" u="sng" dirty="0">
                <a:latin typeface="Century Gothic" panose="020B0502020202020204" pitchFamily="34" charset="0"/>
              </a:rPr>
              <a:t>3. Hoger Wal</a:t>
            </a: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Wat?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meerdaagse zeiltocht (12-18 jaar)</a:t>
            </a: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overwinnen van hindernissen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aanpakken van problemen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leren kennen talenten en valkuilen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verantwoord gebruik talenten en valkuilen in groep</a:t>
            </a: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Nog vast te leggen</a:t>
            </a:r>
          </a:p>
          <a:p>
            <a:pPr marL="0" indent="0">
              <a:lnSpc>
                <a:spcPct val="90000"/>
              </a:lnSpc>
              <a:buNone/>
            </a:pPr>
            <a:endParaRPr lang="nl-BE" sz="15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nl-BE" sz="15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0D1F9BA-9AB8-CCA4-7874-ED95D2522241}"/>
              </a:ext>
            </a:extLst>
          </p:cNvPr>
          <p:cNvSpPr txBox="1"/>
          <p:nvPr/>
        </p:nvSpPr>
        <p:spPr>
          <a:xfrm>
            <a:off x="981511" y="5855516"/>
            <a:ext cx="8699384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BE" sz="1800" i="1" dirty="0">
                <a:latin typeface="Century Gothic" panose="020B0502020202020204" pitchFamily="34" charset="0"/>
              </a:rPr>
              <a:t>“Overgeleverd aan de machtige natuurelementen;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BE" sz="1800" i="1" dirty="0">
                <a:latin typeface="Century Gothic" panose="020B0502020202020204" pitchFamily="34" charset="0"/>
              </a:rPr>
              <a:t>de wind, de zon, de zee, de golven;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BE" sz="1800" i="1" dirty="0">
                <a:latin typeface="Century Gothic" panose="020B0502020202020204" pitchFamily="34" charset="0"/>
              </a:rPr>
              <a:t>een uitdaging, avontuur, weg van het alledaagse”</a:t>
            </a:r>
          </a:p>
        </p:txBody>
      </p:sp>
    </p:spTree>
    <p:extLst>
      <p:ext uri="{BB962C8B-B14F-4D97-AF65-F5344CB8AC3E}">
        <p14:creationId xmlns:p14="http://schemas.microsoft.com/office/powerpoint/2010/main" val="473692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0773A5-6810-464A-AA96-E9112E92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</a:t>
            </a:r>
            <a:r>
              <a:rPr lang="nl-BE" sz="2400" dirty="0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FE0C22-009F-4905-8DD9-3C11ACEF6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2239"/>
            <a:ext cx="8596668" cy="46991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4. WOLF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meerdaagse in de natuur (meisjes tussen 16 en 25 jaar)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tot rust komen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zoektocht naar zichzelf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zoektocht naar hun plaats in maatschappij 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thema’s: 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zelfvertrouwen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levensritme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talenten en eigen krachten</a:t>
            </a:r>
          </a:p>
          <a:p>
            <a:pPr lvl="2"/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Voorbereidend moment: 17 april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Meerdaagse: 25-26-27-28 april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Terugkommoment: 10 mei 2023</a:t>
            </a:r>
          </a:p>
          <a:p>
            <a:pPr marL="0" indent="0">
              <a:buNone/>
            </a:pPr>
            <a:endParaRPr lang="nl-BE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9DB606E-9CBE-4972-8A62-772A66B8F4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328938"/>
              </p:ext>
            </p:extLst>
          </p:nvPr>
        </p:nvGraphicFramePr>
        <p:xfrm>
          <a:off x="8774436" y="1162050"/>
          <a:ext cx="32004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3200400" imgH="4533492" progId="AcroExch.Document.DC">
                  <p:embed/>
                </p:oleObj>
              </mc:Choice>
              <mc:Fallback>
                <p:oleObj name="Acrobat Document" r:id="rId2" imgW="3200400" imgH="4533492" progId="AcroExch.Document.DC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9DB606E-9CBE-4972-8A62-772A66B8F4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74436" y="1162050"/>
                        <a:ext cx="3200400" cy="453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6666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FAE0F-1F94-45D7-ABE7-E4FDBA3E5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b="1">
                <a:latin typeface="Century Gothic" panose="020B0502020202020204" pitchFamily="34" charset="0"/>
              </a:rPr>
              <a:t>Schoolextern</a:t>
            </a:r>
            <a:r>
              <a:rPr lang="nl-BE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E0EC4A-9318-4457-B636-15E74FF1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44751"/>
            <a:ext cx="7845882" cy="494765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BE" u="sng" dirty="0">
                <a:latin typeface="Century Gothic" panose="020B0502020202020204" pitchFamily="34" charset="0"/>
              </a:rPr>
              <a:t>7. Ontheemding in de Ardennen</a:t>
            </a: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Wat?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meerdaagse ontheemding (12-18 jaar)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in de Ardennen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nl-BE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overwinnen van hindernissen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aanpakken van problemen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leren kennen talenten en valkuilen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verantwoord gebruik talenten en valkuilen in groep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werken aan weerbaarheid en veerkracht</a:t>
            </a:r>
          </a:p>
          <a:p>
            <a:pPr lvl="1">
              <a:lnSpc>
                <a:spcPct val="90000"/>
              </a:lnSpc>
            </a:pPr>
            <a:endParaRPr lang="nl-BE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13, 14 en 15 maart 2023</a:t>
            </a:r>
          </a:p>
          <a:p>
            <a:pPr marL="0" indent="0">
              <a:lnSpc>
                <a:spcPct val="90000"/>
              </a:lnSpc>
              <a:buNone/>
            </a:pPr>
            <a:endParaRPr lang="nl-BE" sz="15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nl-BE" sz="1500" dirty="0"/>
          </a:p>
        </p:txBody>
      </p:sp>
    </p:spTree>
    <p:extLst>
      <p:ext uri="{BB962C8B-B14F-4D97-AF65-F5344CB8AC3E}">
        <p14:creationId xmlns:p14="http://schemas.microsoft.com/office/powerpoint/2010/main" val="5581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73D3B-F687-44CC-A50D-E6E4284D7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NAFT? </a:t>
            </a:r>
            <a:r>
              <a:rPr lang="nl-BE" dirty="0" err="1">
                <a:latin typeface="Century Gothic" panose="020B0502020202020204" pitchFamily="34" charset="0"/>
              </a:rPr>
              <a:t>Watisda</a:t>
            </a:r>
            <a:r>
              <a:rPr lang="nl-BE" dirty="0"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EED6E2-2BC8-471A-BBDA-5EA489B5C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400" u="sng" dirty="0">
                <a:latin typeface="Century Gothic" panose="020B0502020202020204" pitchFamily="34" charset="0"/>
              </a:rPr>
              <a:t>Doel?</a:t>
            </a:r>
            <a:r>
              <a:rPr lang="nl-BE" sz="2400" dirty="0">
                <a:latin typeface="Century Gothic" panose="020B0502020202020204" pitchFamily="34" charset="0"/>
              </a:rPr>
              <a:t> schooluitval tegengaan en gekwalificeerde uitstroom van leerlingen vergroten</a:t>
            </a:r>
          </a:p>
          <a:p>
            <a:r>
              <a:rPr lang="nl-BE" sz="2400" u="sng" dirty="0">
                <a:latin typeface="Century Gothic" panose="020B0502020202020204" pitchFamily="34" charset="0"/>
              </a:rPr>
              <a:t>Hoe?</a:t>
            </a:r>
            <a:r>
              <a:rPr lang="nl-BE" sz="2400" dirty="0">
                <a:latin typeface="Century Gothic" panose="020B0502020202020204" pitchFamily="34" charset="0"/>
              </a:rPr>
              <a:t> Door het positief begeleiden van jongeren en het ondersteunen van het personeel in onderwijsinstellingen</a:t>
            </a:r>
          </a:p>
          <a:p>
            <a:r>
              <a:rPr lang="nl-BE" sz="2400" u="sng" dirty="0">
                <a:latin typeface="Century Gothic" panose="020B0502020202020204" pitchFamily="34" charset="0"/>
              </a:rPr>
              <a:t>Voor wie?</a:t>
            </a:r>
            <a:r>
              <a:rPr lang="nl-BE" sz="2400" dirty="0">
                <a:latin typeface="Century Gothic" panose="020B0502020202020204" pitchFamily="34" charset="0"/>
              </a:rPr>
              <a:t> Jongeren, klas(groepen) en onderwijspersoneel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2087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64EC1-1C84-42D9-9FFB-87B62DE08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Voorwaarden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B65070-9DC0-4A7D-B95B-F69BB61B4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2317"/>
            <a:ext cx="8596668" cy="4755116"/>
          </a:xfrm>
        </p:spPr>
        <p:txBody>
          <a:bodyPr>
            <a:normAutofit/>
          </a:bodyPr>
          <a:lstStyle/>
          <a:p>
            <a:r>
              <a:rPr lang="nl-BE" sz="2400" u="sng" dirty="0">
                <a:latin typeface="Century Gothic" panose="020B0502020202020204" pitchFamily="34" charset="0"/>
              </a:rPr>
              <a:t>Vrijwilligheid:</a:t>
            </a:r>
            <a:r>
              <a:rPr lang="nl-BE" sz="2400" dirty="0">
                <a:latin typeface="Century Gothic" panose="020B0502020202020204" pitchFamily="34" charset="0"/>
              </a:rPr>
              <a:t> niet als sanctie of als alternatief voor een sanctie</a:t>
            </a:r>
          </a:p>
          <a:p>
            <a:r>
              <a:rPr lang="nl-BE" sz="2400" u="sng" dirty="0">
                <a:latin typeface="Century Gothic" panose="020B0502020202020204" pitchFamily="34" charset="0"/>
              </a:rPr>
              <a:t>Schools perspectief:</a:t>
            </a:r>
            <a:r>
              <a:rPr lang="nl-BE" sz="2400" dirty="0">
                <a:latin typeface="Century Gothic" panose="020B0502020202020204" pitchFamily="34" charset="0"/>
              </a:rPr>
              <a:t> niet reeds in tuchtprocedure of definitief uitgesloten (jongere kan niet definitief uitgesloten worden tijdens NAFT-traject, indien schorsing tijdens NAFT-traject moet begeleider op de hoogte worden gebracht)</a:t>
            </a:r>
          </a:p>
          <a:p>
            <a:r>
              <a:rPr lang="nl-BE" sz="2400" u="sng" dirty="0">
                <a:latin typeface="Century Gothic" panose="020B0502020202020204" pitchFamily="34" charset="0"/>
              </a:rPr>
              <a:t>Bereidwilligheid van alle betrokkenen: </a:t>
            </a:r>
            <a:r>
              <a:rPr lang="nl-BE" sz="2400" dirty="0">
                <a:latin typeface="Century Gothic" panose="020B0502020202020204" pitchFamily="34" charset="0"/>
              </a:rPr>
              <a:t>zo veel mogelijk inspanningen van iedereen die betrokken is (gedeelde verantwoordelijkheid, bv. bij her-instap school)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0938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9CEA6F-0FC2-4A00-8315-ECC247F22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Aanmeldingsprocedure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0B905D-E084-4FEB-ABE3-37EF12CFE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5584"/>
            <a:ext cx="8596668" cy="4755115"/>
          </a:xfrm>
        </p:spPr>
        <p:txBody>
          <a:bodyPr>
            <a:normAutofit fontScale="92500" lnSpcReduction="10000"/>
          </a:bodyPr>
          <a:lstStyle/>
          <a:p>
            <a:r>
              <a:rPr lang="nl-BE" dirty="0">
                <a:latin typeface="Century Gothic" panose="020B0502020202020204" pitchFamily="34" charset="0"/>
              </a:rPr>
              <a:t>CLB doet online aanmelding bij het Meldpunt schoolexterne interventies (MSI) </a:t>
            </a:r>
            <a:r>
              <a:rPr lang="nl-BE" dirty="0">
                <a:latin typeface="Century Gothic" panose="020B0502020202020204" pitchFamily="34" charset="0"/>
                <a:hlinkClick r:id="rId2"/>
              </a:rPr>
              <a:t>https://www.meldpuntsi.be/</a:t>
            </a:r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NAFT Asse-Halle-Vilvoorde (AHV)</a:t>
            </a:r>
          </a:p>
          <a:p>
            <a:r>
              <a:rPr lang="nl-BE" dirty="0">
                <a:latin typeface="Century Gothic" panose="020B0502020202020204" pitchFamily="34" charset="0"/>
              </a:rPr>
              <a:t>Grondige beschrijving van reden tot aanmelding</a:t>
            </a:r>
          </a:p>
          <a:p>
            <a:r>
              <a:rPr lang="nl-BE" dirty="0">
                <a:latin typeface="Century Gothic" panose="020B0502020202020204" pitchFamily="34" charset="0"/>
              </a:rPr>
              <a:t>Meldpunt bezorgt aanmeldingen aan NAFT-aanbieders</a:t>
            </a:r>
          </a:p>
          <a:p>
            <a:r>
              <a:rPr lang="nl-BE" dirty="0">
                <a:latin typeface="Century Gothic" panose="020B0502020202020204" pitchFamily="34" charset="0"/>
              </a:rPr>
              <a:t>Wekelijks aanmeldingenoverleg met NAFT-aanbieders: o.b.v. de aanmeldingsfiche, de locatie en de wachtlijst beslissen we welke aanbieder het traject zal opnemen</a:t>
            </a:r>
          </a:p>
          <a:p>
            <a:r>
              <a:rPr lang="nl-BE" dirty="0">
                <a:latin typeface="Century Gothic" panose="020B0502020202020204" pitchFamily="34" charset="0"/>
              </a:rPr>
              <a:t>Aanbieder neemt contact op met CLB (ook in geval van wachtlijst)</a:t>
            </a:r>
          </a:p>
          <a:p>
            <a:r>
              <a:rPr lang="nl-BE" dirty="0">
                <a:latin typeface="Century Gothic" panose="020B0502020202020204" pitchFamily="34" charset="0"/>
              </a:rPr>
              <a:t>CLB roept start ronde tafel samen</a:t>
            </a:r>
          </a:p>
          <a:p>
            <a:r>
              <a:rPr lang="nl-BE" dirty="0">
                <a:latin typeface="Century Gothic" panose="020B0502020202020204" pitchFamily="34" charset="0"/>
              </a:rPr>
              <a:t>Start traject</a:t>
            </a:r>
          </a:p>
          <a:p>
            <a:endParaRPr lang="nl-B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>
                <a:latin typeface="Century Gothic" panose="020B0502020202020204" pitchFamily="34" charset="0"/>
                <a:sym typeface="Wingdings" panose="05000000000000000000" pitchFamily="2" charset="2"/>
              </a:rPr>
              <a:t> Nauwe samenwerking binnen de regio tussen Groep Intro en </a:t>
            </a:r>
            <a:r>
              <a:rPr lang="nl-BE" dirty="0" err="1">
                <a:latin typeface="Century Gothic" panose="020B0502020202020204" pitchFamily="34" charset="0"/>
                <a:sym typeface="Wingdings" panose="05000000000000000000" pitchFamily="2" charset="2"/>
              </a:rPr>
              <a:t>Arktos</a:t>
            </a:r>
            <a:r>
              <a:rPr lang="nl-BE" dirty="0">
                <a:latin typeface="Century Gothic" panose="020B0502020202020204" pitchFamily="34" charset="0"/>
                <a:sym typeface="Wingdings" panose="05000000000000000000" pitchFamily="2" charset="2"/>
              </a:rPr>
              <a:t>: gedeelde trajecten (op maat) zijn mogelijk! </a:t>
            </a:r>
            <a:endParaRPr lang="nl-B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3969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AFT Koinoor">
            <a:extLst>
              <a:ext uri="{FF2B5EF4-FFF2-40B4-BE49-F238E27FC236}">
                <a16:creationId xmlns:a16="http://schemas.microsoft.com/office/drawing/2014/main" id="{EBCC5F6C-3241-48D1-AE4D-0671F6536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106" y="3248358"/>
            <a:ext cx="2709862" cy="296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321BABC1-DBA1-4277-95BE-3988C3D1E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092" y="857456"/>
            <a:ext cx="4408362" cy="257154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8EF3AD0-CD1B-7E28-65CF-EA2D480C3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527" y="719137"/>
            <a:ext cx="5070749" cy="211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30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B95E17A5-2A91-4FAE-B9E6-6B43D245D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240" y="2558875"/>
            <a:ext cx="3738785" cy="218016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5EC0464-90B6-4678-97C1-58396862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BE" b="1" dirty="0">
                <a:latin typeface="Century Gothic" panose="020B0502020202020204" pitchFamily="34" charset="0"/>
              </a:rPr>
              <a:t>Arktos Vlaams-Brabant &amp; Brussel</a:t>
            </a:r>
            <a:br>
              <a:rPr lang="nl-BE" dirty="0">
                <a:latin typeface="Century Gothic" panose="020B0502020202020204" pitchFamily="34" charset="0"/>
              </a:rPr>
            </a:br>
            <a:r>
              <a:rPr lang="nl-BE" dirty="0">
                <a:latin typeface="Century Gothic" panose="020B0502020202020204" pitchFamily="34" charset="0"/>
              </a:rPr>
              <a:t>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53DFE2-CC73-4DF8-A3B9-AB2F77BD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7618941" cy="3749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400" b="1" dirty="0">
                <a:latin typeface="Century Gothic" panose="020B0502020202020204" pitchFamily="34" charset="0"/>
              </a:rPr>
              <a:t>Mogelijke invullingen van NAFT trajecten:</a:t>
            </a:r>
          </a:p>
          <a:p>
            <a:r>
              <a:rPr lang="nl-BE" sz="2400" dirty="0">
                <a:latin typeface="Century Gothic" panose="020B0502020202020204" pitchFamily="34" charset="0"/>
              </a:rPr>
              <a:t>Schoolinterne initiatieven</a:t>
            </a:r>
          </a:p>
          <a:p>
            <a:pPr lvl="1"/>
            <a:r>
              <a:rPr lang="nl-BE" sz="2400" dirty="0">
                <a:latin typeface="Century Gothic" panose="020B0502020202020204" pitchFamily="34" charset="0"/>
              </a:rPr>
              <a:t>Voor jongeren</a:t>
            </a:r>
          </a:p>
          <a:p>
            <a:pPr lvl="1"/>
            <a:r>
              <a:rPr lang="nl-BE" sz="2400" dirty="0">
                <a:latin typeface="Century Gothic" panose="020B0502020202020204" pitchFamily="34" charset="0"/>
              </a:rPr>
              <a:t>Voor volwassenen</a:t>
            </a:r>
          </a:p>
          <a:p>
            <a:r>
              <a:rPr lang="nl-BE" sz="2400" dirty="0">
                <a:latin typeface="Century Gothic" panose="020B0502020202020204" pitchFamily="34" charset="0"/>
              </a:rPr>
              <a:t>Schoolexterne initiatieven</a:t>
            </a:r>
          </a:p>
          <a:p>
            <a:pPr lvl="1"/>
            <a:r>
              <a:rPr lang="nl-BE" sz="2400" dirty="0">
                <a:latin typeface="Century Gothic" panose="020B0502020202020204" pitchFamily="34" charset="0"/>
              </a:rPr>
              <a:t>Voor jongeren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926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35805-9248-4BF3-B522-CCA826507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750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Schoolintern </a:t>
            </a:r>
            <a:r>
              <a:rPr lang="nl-BE" sz="2400" dirty="0">
                <a:latin typeface="Century Gothic" panose="020B0502020202020204" pitchFamily="34" charset="0"/>
              </a:rPr>
              <a:t>aanbod </a:t>
            </a:r>
            <a:r>
              <a:rPr lang="nl-BE" sz="2400" b="1" dirty="0">
                <a:latin typeface="Century Gothic" panose="020B0502020202020204" pitchFamily="34" charset="0"/>
              </a:rPr>
              <a:t>jongeren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D0E43C-7D9A-4773-BE89-0C730EEC9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93241"/>
            <a:ext cx="8759629" cy="45481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Klasbegeleiding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opstarten, onderhouden, herstellen , relaties 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faciliteren optimale leer-, leef- en werkomgeving</a:t>
            </a:r>
          </a:p>
          <a:p>
            <a:pPr marL="0" indent="0">
              <a:buNone/>
            </a:pPr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Aandachtspunten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effectiever als tijdig aangemeld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nood aan betrokkenheid en medewerking actoren binnen school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leerkrachten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leerlingbegeleiding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directie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…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2394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7F04F4-AE91-468A-8DDE-30B44EE74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750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Schoolintern </a:t>
            </a:r>
            <a:r>
              <a:rPr lang="nl-BE" sz="2400" dirty="0">
                <a:latin typeface="Century Gothic" panose="020B0502020202020204" pitchFamily="34" charset="0"/>
              </a:rPr>
              <a:t>aanbod </a:t>
            </a:r>
            <a:r>
              <a:rPr lang="nl-BE" sz="2400" b="1" dirty="0">
                <a:latin typeface="Century Gothic" panose="020B0502020202020204" pitchFamily="34" charset="0"/>
              </a:rPr>
              <a:t>jongeren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2B06E8-14BA-4659-A1B4-A98685E16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09351"/>
            <a:ext cx="8972693" cy="46320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Herstelgesprekken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gesprek tussen twee of meerdere partijen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n.a.v. incident met schade 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emotioneel of materiaal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bij 1 of meerdere partijen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opnemen van verantwoordelijkheid 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zoeken naar oplossingen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schade/relatie (zo veel mogelijk) herstellen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Aandachtspunten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alle partijen staan open voor herstel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bij klacht bij de politie: overleg met Alba vzw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6928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BB5201-01FC-42ED-8711-96780D155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417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Schoolintern </a:t>
            </a:r>
            <a:r>
              <a:rPr lang="nl-BE" sz="2400" dirty="0">
                <a:latin typeface="Century Gothic" panose="020B0502020202020204" pitchFamily="34" charset="0"/>
              </a:rPr>
              <a:t>aanbod </a:t>
            </a:r>
            <a:r>
              <a:rPr lang="nl-BE" sz="2400" b="1" dirty="0">
                <a:latin typeface="Century Gothic" panose="020B0502020202020204" pitchFamily="34" charset="0"/>
              </a:rPr>
              <a:t>jongeren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F83968-909A-460E-9878-B0785991E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8073"/>
            <a:ext cx="8596668" cy="4573289"/>
          </a:xfrm>
        </p:spPr>
        <p:txBody>
          <a:bodyPr/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Individuele begeleiding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nood aan extra ondersteuning 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werken aan specifieke doelstellingen 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Aandachtspunten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kan opstap zijn naar groepstraject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kan aansluitend op klasbegeleiding, herstelgesprek of groepstraject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kan binnen of buiten de school plaatsvinden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095393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70836CF5934E4DAC287BAAF2803A50" ma:contentTypeVersion="2" ma:contentTypeDescription="Een nieuw document maken." ma:contentTypeScope="" ma:versionID="eb49a12cd33241172b0c739134328445">
  <xsd:schema xmlns:xsd="http://www.w3.org/2001/XMLSchema" xmlns:xs="http://www.w3.org/2001/XMLSchema" xmlns:p="http://schemas.microsoft.com/office/2006/metadata/properties" xmlns:ns2="639c24e8-f43d-4f3e-bf93-f93ae04530ac" targetNamespace="http://schemas.microsoft.com/office/2006/metadata/properties" ma:root="true" ma:fieldsID="383b3c9df83d3922faa39630e949f452" ns2:_="">
    <xsd:import namespace="639c24e8-f43d-4f3e-bf93-f93ae04530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9c24e8-f43d-4f3e-bf93-f93ae04530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E645EA-3956-4571-A23E-D444C0FB7E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9c24e8-f43d-4f3e-bf93-f93ae04530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183DD-DDCB-4FEB-8184-A8486B613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963775-3790-4E4A-9E2D-72DFDB4F125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818</Words>
  <Application>Microsoft Office PowerPoint</Application>
  <PresentationFormat>Breedbeeld</PresentationFormat>
  <Paragraphs>187</Paragraphs>
  <Slides>17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Trebuchet MS</vt:lpstr>
      <vt:lpstr>Wingdings 3</vt:lpstr>
      <vt:lpstr>Facet</vt:lpstr>
      <vt:lpstr>Acrobat Document</vt:lpstr>
      <vt:lpstr>NAFT Asse-Halle-Vilvoorde (AHV)</vt:lpstr>
      <vt:lpstr>NAFT? Watisda?</vt:lpstr>
      <vt:lpstr>Voorwaarden</vt:lpstr>
      <vt:lpstr>Aanmeldingsprocedure</vt:lpstr>
      <vt:lpstr>PowerPoint-presentatie</vt:lpstr>
      <vt:lpstr>Arktos Vlaams-Brabant &amp; Brussel Aanbod</vt:lpstr>
      <vt:lpstr>Arktos – Schoolintern aanbod jongeren</vt:lpstr>
      <vt:lpstr>Arktos – Schoolintern aanbod jongeren</vt:lpstr>
      <vt:lpstr>Arktos – Schoolintern aanbod jongeren</vt:lpstr>
      <vt:lpstr>Arktos – Schoolintern aanbod volwassenen</vt:lpstr>
      <vt:lpstr>Arktos – Schoolextern aanbod </vt:lpstr>
      <vt:lpstr>Arktos – Schoolextern aanbod </vt:lpstr>
      <vt:lpstr>Arktos – Schoolextern aanbod</vt:lpstr>
      <vt:lpstr>Arktos – Schoolextern aanbod</vt:lpstr>
      <vt:lpstr>Arktos – Schoolextern aanbod</vt:lpstr>
      <vt:lpstr>Arktos – Schoolextern aanbod</vt:lpstr>
      <vt:lpstr>Arktos – Schoolextern aanbod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NAFT Vlaams-Brabant-Oost</dc:title>
  <dc:creator>Bette Willems</dc:creator>
  <cp:lastModifiedBy>Tessa Maes</cp:lastModifiedBy>
  <cp:revision>51</cp:revision>
  <dcterms:created xsi:type="dcterms:W3CDTF">2020-08-10T08:49:51Z</dcterms:created>
  <dcterms:modified xsi:type="dcterms:W3CDTF">2023-06-07T12:10:38Z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0x0101000C70836CF5934E4DAC287BAAF2803A50</vt:lpwstr>
  </property>
</Properties>
</file>