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4"/>
  </p:sldMasterIdLst>
  <p:sldIdLst>
    <p:sldId id="256" r:id="rId5"/>
    <p:sldId id="257" r:id="rId6"/>
    <p:sldId id="258" r:id="rId7"/>
    <p:sldId id="268" r:id="rId8"/>
    <p:sldId id="271" r:id="rId9"/>
    <p:sldId id="269" r:id="rId10"/>
    <p:sldId id="272" r:id="rId11"/>
    <p:sldId id="273" r:id="rId12"/>
    <p:sldId id="270"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10E705-98FC-4C11-B01A-1BEDD3EF7FBC}" v="48" dt="2022-09-14T07:13:34.061"/>
    <p1510:client id="{DF0B4414-6E54-4595-8F60-D724568B782E}" v="56" dt="2022-09-13T12:40:20.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hyperlink" Target="https://www.wereldvanindra.be/" TargetMode="Externa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wereldvanindra.be/" TargetMode="External"/><Relationship Id="rId7" Type="http://schemas.openxmlformats.org/officeDocument/2006/relationships/image" Target="../media/image12.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29FD7A-DD94-4F75-B15B-37EF96178F98}" type="doc">
      <dgm:prSet loTypeId="urn:microsoft.com/office/officeart/2005/8/layout/vList2" loCatId="list" qsTypeId="urn:microsoft.com/office/officeart/2005/8/quickstyle/simple4" qsCatId="simple" csTypeId="urn:microsoft.com/office/officeart/2005/8/colors/colorful1" csCatId="colorful"/>
      <dgm:spPr/>
      <dgm:t>
        <a:bodyPr/>
        <a:lstStyle/>
        <a:p>
          <a:endParaRPr lang="en-US"/>
        </a:p>
      </dgm:t>
    </dgm:pt>
    <dgm:pt modelId="{13E84021-7BFE-42A9-8FB9-61937CCEB02A}">
      <dgm:prSet/>
      <dgm:spPr/>
      <dgm:t>
        <a:bodyPr/>
        <a:lstStyle/>
        <a:p>
          <a:r>
            <a:rPr lang="en-US"/>
            <a:t>We hechten groot belang aan </a:t>
          </a:r>
          <a:r>
            <a:rPr lang="en-US" b="1"/>
            <a:t>verbinding </a:t>
          </a:r>
          <a:r>
            <a:rPr lang="en-US"/>
            <a:t>met </a:t>
          </a:r>
          <a:r>
            <a:rPr lang="en-US" b="1"/>
            <a:t>onszelf </a:t>
          </a:r>
          <a:r>
            <a:rPr lang="en-US"/>
            <a:t>en de </a:t>
          </a:r>
          <a:r>
            <a:rPr lang="en-US" b="1"/>
            <a:t>omgeving</a:t>
          </a:r>
          <a:r>
            <a:rPr lang="en-US"/>
            <a:t>. We zoeken r</a:t>
          </a:r>
          <a:r>
            <a:rPr lang="en-US" b="1"/>
            <a:t>ust en harmonie</a:t>
          </a:r>
          <a:r>
            <a:rPr lang="en-US"/>
            <a:t> op, vooral in de </a:t>
          </a:r>
          <a:r>
            <a:rPr lang="en-US" b="1"/>
            <a:t>natuur </a:t>
          </a:r>
          <a:r>
            <a:rPr lang="en-US"/>
            <a:t>en in het </a:t>
          </a:r>
          <a:r>
            <a:rPr lang="en-US" b="1"/>
            <a:t>zorgen </a:t>
          </a:r>
          <a:r>
            <a:rPr lang="en-US"/>
            <a:t>voor </a:t>
          </a:r>
          <a:r>
            <a:rPr lang="en-US" b="1"/>
            <a:t>planten en dieren</a:t>
          </a:r>
          <a:r>
            <a:rPr lang="en-US"/>
            <a:t>.</a:t>
          </a:r>
        </a:p>
      </dgm:t>
    </dgm:pt>
    <dgm:pt modelId="{4823F4C3-375E-491D-A7B4-2E79033A2E86}" type="parTrans" cxnId="{F01ECF4F-7A3F-44D8-90C3-1799B75771FC}">
      <dgm:prSet/>
      <dgm:spPr/>
      <dgm:t>
        <a:bodyPr/>
        <a:lstStyle/>
        <a:p>
          <a:endParaRPr lang="en-US"/>
        </a:p>
      </dgm:t>
    </dgm:pt>
    <dgm:pt modelId="{94D04172-A5E2-40AC-B362-88D8F7BD2BDE}" type="sibTrans" cxnId="{F01ECF4F-7A3F-44D8-90C3-1799B75771FC}">
      <dgm:prSet/>
      <dgm:spPr/>
      <dgm:t>
        <a:bodyPr/>
        <a:lstStyle/>
        <a:p>
          <a:endParaRPr lang="en-US"/>
        </a:p>
      </dgm:t>
    </dgm:pt>
    <dgm:pt modelId="{F3C60CBC-492A-47DF-93FA-574B4C7A15CA}">
      <dgm:prSet/>
      <dgm:spPr/>
      <dgm:t>
        <a:bodyPr/>
        <a:lstStyle/>
        <a:p>
          <a:r>
            <a:rPr lang="en-US"/>
            <a:t>We zijn </a:t>
          </a:r>
          <a:r>
            <a:rPr lang="en-US" b="1"/>
            <a:t>creatief bezig </a:t>
          </a:r>
          <a:r>
            <a:rPr lang="en-US"/>
            <a:t>met natuurlijke materialen en doen nieuwe ervaringen op.</a:t>
          </a:r>
        </a:p>
      </dgm:t>
    </dgm:pt>
    <dgm:pt modelId="{A1AC99BC-3504-4102-B560-99067189427C}" type="parTrans" cxnId="{AFF53AE3-A023-4862-AAA3-E012D6C405BB}">
      <dgm:prSet/>
      <dgm:spPr/>
      <dgm:t>
        <a:bodyPr/>
        <a:lstStyle/>
        <a:p>
          <a:endParaRPr lang="en-US"/>
        </a:p>
      </dgm:t>
    </dgm:pt>
    <dgm:pt modelId="{17965170-9278-4EB3-9DBF-4825E091D08F}" type="sibTrans" cxnId="{AFF53AE3-A023-4862-AAA3-E012D6C405BB}">
      <dgm:prSet/>
      <dgm:spPr/>
      <dgm:t>
        <a:bodyPr/>
        <a:lstStyle/>
        <a:p>
          <a:endParaRPr lang="en-US"/>
        </a:p>
      </dgm:t>
    </dgm:pt>
    <dgm:pt modelId="{87B6798E-C6D2-4081-A34E-CA3601D632D8}">
      <dgm:prSet/>
      <dgm:spPr/>
      <dgm:t>
        <a:bodyPr/>
        <a:lstStyle/>
        <a:p>
          <a:r>
            <a:rPr lang="en-US"/>
            <a:t>We hechten groot belang aan </a:t>
          </a:r>
          <a:r>
            <a:rPr lang="en-US" b="1"/>
            <a:t>gezonde</a:t>
          </a:r>
          <a:r>
            <a:rPr lang="en-US"/>
            <a:t> en </a:t>
          </a:r>
          <a:r>
            <a:rPr lang="en-US" b="1"/>
            <a:t>natuurlijke voeding</a:t>
          </a:r>
          <a:r>
            <a:rPr lang="en-US"/>
            <a:t>; we maken eigen beleg, bakken brood, maken verse soep, eigen producten worden steeds verwerkt.</a:t>
          </a:r>
        </a:p>
      </dgm:t>
    </dgm:pt>
    <dgm:pt modelId="{0D5272A1-316F-418B-865D-3ABA33A72E45}" type="parTrans" cxnId="{D6646B0B-D079-4532-9288-5F4C16C39396}">
      <dgm:prSet/>
      <dgm:spPr/>
      <dgm:t>
        <a:bodyPr/>
        <a:lstStyle/>
        <a:p>
          <a:endParaRPr lang="en-US"/>
        </a:p>
      </dgm:t>
    </dgm:pt>
    <dgm:pt modelId="{21507A72-DF42-486B-B33C-D431C5A3ECC9}" type="sibTrans" cxnId="{D6646B0B-D079-4532-9288-5F4C16C39396}">
      <dgm:prSet/>
      <dgm:spPr/>
      <dgm:t>
        <a:bodyPr/>
        <a:lstStyle/>
        <a:p>
          <a:endParaRPr lang="en-US"/>
        </a:p>
      </dgm:t>
    </dgm:pt>
    <dgm:pt modelId="{27EB320C-DF0F-4EEA-A084-00BACD4ADC50}">
      <dgm:prSet/>
      <dgm:spPr/>
      <dgm:t>
        <a:bodyPr/>
        <a:lstStyle/>
        <a:p>
          <a:r>
            <a:rPr lang="en-US"/>
            <a:t>We trachten </a:t>
          </a:r>
          <a:r>
            <a:rPr lang="en-US" b="1"/>
            <a:t>goederen </a:t>
          </a:r>
          <a:r>
            <a:rPr lang="en-US"/>
            <a:t>die door anderen zijn </a:t>
          </a:r>
          <a:r>
            <a:rPr lang="en-US" b="1"/>
            <a:t>afgedankt </a:t>
          </a:r>
          <a:r>
            <a:rPr lang="en-US"/>
            <a:t>te </a:t>
          </a:r>
          <a:r>
            <a:rPr lang="en-US" b="1"/>
            <a:t>hergebruiken </a:t>
          </a:r>
          <a:r>
            <a:rPr lang="en-US"/>
            <a:t>en </a:t>
          </a:r>
          <a:r>
            <a:rPr lang="en-US" b="1"/>
            <a:t>op </a:t>
          </a:r>
          <a:r>
            <a:rPr lang="en-US"/>
            <a:t>te </a:t>
          </a:r>
          <a:r>
            <a:rPr lang="en-US" b="1"/>
            <a:t>waarderen</a:t>
          </a:r>
          <a:r>
            <a:rPr lang="en-US"/>
            <a:t>.</a:t>
          </a:r>
        </a:p>
      </dgm:t>
    </dgm:pt>
    <dgm:pt modelId="{87CAA382-EDCC-41F0-9298-3BB274F233F9}" type="parTrans" cxnId="{0A8E5DAA-301D-47D2-AF61-4084F1764A5E}">
      <dgm:prSet/>
      <dgm:spPr/>
      <dgm:t>
        <a:bodyPr/>
        <a:lstStyle/>
        <a:p>
          <a:endParaRPr lang="en-US"/>
        </a:p>
      </dgm:t>
    </dgm:pt>
    <dgm:pt modelId="{4888FD29-C1C6-4777-B0B6-918EDF78DA0C}" type="sibTrans" cxnId="{0A8E5DAA-301D-47D2-AF61-4084F1764A5E}">
      <dgm:prSet/>
      <dgm:spPr/>
      <dgm:t>
        <a:bodyPr/>
        <a:lstStyle/>
        <a:p>
          <a:endParaRPr lang="en-US"/>
        </a:p>
      </dgm:t>
    </dgm:pt>
    <dgm:pt modelId="{211204BD-0156-48FF-8CD7-A511069688DE}">
      <dgm:prSet/>
      <dgm:spPr/>
      <dgm:t>
        <a:bodyPr/>
        <a:lstStyle/>
        <a:p>
          <a:r>
            <a:rPr lang="en-US"/>
            <a:t>We werken samen rond </a:t>
          </a:r>
          <a:r>
            <a:rPr lang="en-US" b="1"/>
            <a:t>grotere projecten</a:t>
          </a:r>
          <a:r>
            <a:rPr lang="en-US"/>
            <a:t>: ombouwen tuinhuis tot dierenpavilioen, maken van een fietsenstalling, herinrichten stallen, omheinen van weide voor de dieren, zelf maken en opstellen van een yurt,…</a:t>
          </a:r>
        </a:p>
      </dgm:t>
    </dgm:pt>
    <dgm:pt modelId="{F277DC17-A694-480B-A89F-E240035EEF15}" type="parTrans" cxnId="{1E8A7872-7BB9-4628-B6A3-1A63A4E2658F}">
      <dgm:prSet/>
      <dgm:spPr/>
      <dgm:t>
        <a:bodyPr/>
        <a:lstStyle/>
        <a:p>
          <a:endParaRPr lang="en-US"/>
        </a:p>
      </dgm:t>
    </dgm:pt>
    <dgm:pt modelId="{4788ACB1-B3E6-40F5-9784-C0F661031377}" type="sibTrans" cxnId="{1E8A7872-7BB9-4628-B6A3-1A63A4E2658F}">
      <dgm:prSet/>
      <dgm:spPr/>
      <dgm:t>
        <a:bodyPr/>
        <a:lstStyle/>
        <a:p>
          <a:endParaRPr lang="en-US"/>
        </a:p>
      </dgm:t>
    </dgm:pt>
    <dgm:pt modelId="{500EBFA2-D99A-4FF6-ADA1-A49C1734B80B}">
      <dgm:prSet/>
      <dgm:spPr/>
      <dgm:t>
        <a:bodyPr/>
        <a:lstStyle/>
        <a:p>
          <a:r>
            <a:rPr lang="en-US"/>
            <a:t>Samen met de jongeren gaan we </a:t>
          </a:r>
          <a:r>
            <a:rPr lang="en-US" b="1"/>
            <a:t>op zoek</a:t>
          </a:r>
          <a:r>
            <a:rPr lang="en-US"/>
            <a:t> naar hun </a:t>
          </a:r>
          <a:r>
            <a:rPr lang="en-US" b="1"/>
            <a:t>interesses</a:t>
          </a:r>
          <a:r>
            <a:rPr lang="en-US"/>
            <a:t>, voor sommigen betekent dat ook onder onze begeleiding mogen </a:t>
          </a:r>
          <a:r>
            <a:rPr lang="en-US" b="1"/>
            <a:t>proeven </a:t>
          </a:r>
          <a:r>
            <a:rPr lang="en-US"/>
            <a:t>van </a:t>
          </a:r>
          <a:r>
            <a:rPr lang="en-US" b="1"/>
            <a:t>helpen en meewerken </a:t>
          </a:r>
          <a:r>
            <a:rPr lang="en-US"/>
            <a:t>in een door hen </a:t>
          </a:r>
          <a:r>
            <a:rPr lang="en-US" b="1"/>
            <a:t>meegekozen setting</a:t>
          </a:r>
          <a:r>
            <a:rPr lang="en-US"/>
            <a:t> (tuinaannemer, rusthuis, school,…)</a:t>
          </a:r>
        </a:p>
      </dgm:t>
    </dgm:pt>
    <dgm:pt modelId="{BD5E46BD-5401-4EDF-AD58-2BE105CF56E8}" type="parTrans" cxnId="{4BC3B9E1-3080-4665-A9ED-1464C6B3460C}">
      <dgm:prSet/>
      <dgm:spPr/>
      <dgm:t>
        <a:bodyPr/>
        <a:lstStyle/>
        <a:p>
          <a:endParaRPr lang="en-US"/>
        </a:p>
      </dgm:t>
    </dgm:pt>
    <dgm:pt modelId="{B5177FAF-C28D-448F-8DE3-662D0D59C52F}" type="sibTrans" cxnId="{4BC3B9E1-3080-4665-A9ED-1464C6B3460C}">
      <dgm:prSet/>
      <dgm:spPr/>
      <dgm:t>
        <a:bodyPr/>
        <a:lstStyle/>
        <a:p>
          <a:endParaRPr lang="en-US"/>
        </a:p>
      </dgm:t>
    </dgm:pt>
    <dgm:pt modelId="{CC01529D-2DE8-4CAB-8931-CB84D7914670}" type="pres">
      <dgm:prSet presAssocID="{3D29FD7A-DD94-4F75-B15B-37EF96178F98}" presName="linear" presStyleCnt="0">
        <dgm:presLayoutVars>
          <dgm:animLvl val="lvl"/>
          <dgm:resizeHandles val="exact"/>
        </dgm:presLayoutVars>
      </dgm:prSet>
      <dgm:spPr/>
    </dgm:pt>
    <dgm:pt modelId="{8BBBFBD6-BF6D-4A45-8531-655CDB71BC2E}" type="pres">
      <dgm:prSet presAssocID="{13E84021-7BFE-42A9-8FB9-61937CCEB02A}" presName="parentText" presStyleLbl="node1" presStyleIdx="0" presStyleCnt="6">
        <dgm:presLayoutVars>
          <dgm:chMax val="0"/>
          <dgm:bulletEnabled val="1"/>
        </dgm:presLayoutVars>
      </dgm:prSet>
      <dgm:spPr/>
    </dgm:pt>
    <dgm:pt modelId="{9BEA03B8-1BC0-4721-A300-B7C2E42B748E}" type="pres">
      <dgm:prSet presAssocID="{94D04172-A5E2-40AC-B362-88D8F7BD2BDE}" presName="spacer" presStyleCnt="0"/>
      <dgm:spPr/>
    </dgm:pt>
    <dgm:pt modelId="{F7D6D453-F115-4C99-A2D4-36CEDCB681E5}" type="pres">
      <dgm:prSet presAssocID="{F3C60CBC-492A-47DF-93FA-574B4C7A15CA}" presName="parentText" presStyleLbl="node1" presStyleIdx="1" presStyleCnt="6">
        <dgm:presLayoutVars>
          <dgm:chMax val="0"/>
          <dgm:bulletEnabled val="1"/>
        </dgm:presLayoutVars>
      </dgm:prSet>
      <dgm:spPr/>
    </dgm:pt>
    <dgm:pt modelId="{BF929F07-330C-4AB9-A9E8-E17C57DA19CA}" type="pres">
      <dgm:prSet presAssocID="{17965170-9278-4EB3-9DBF-4825E091D08F}" presName="spacer" presStyleCnt="0"/>
      <dgm:spPr/>
    </dgm:pt>
    <dgm:pt modelId="{156D6DD9-B6C6-4CB6-9607-53D6CB2DC684}" type="pres">
      <dgm:prSet presAssocID="{87B6798E-C6D2-4081-A34E-CA3601D632D8}" presName="parentText" presStyleLbl="node1" presStyleIdx="2" presStyleCnt="6">
        <dgm:presLayoutVars>
          <dgm:chMax val="0"/>
          <dgm:bulletEnabled val="1"/>
        </dgm:presLayoutVars>
      </dgm:prSet>
      <dgm:spPr/>
    </dgm:pt>
    <dgm:pt modelId="{96CB1D16-CAE2-4377-847A-087C1CFBEB12}" type="pres">
      <dgm:prSet presAssocID="{21507A72-DF42-486B-B33C-D431C5A3ECC9}" presName="spacer" presStyleCnt="0"/>
      <dgm:spPr/>
    </dgm:pt>
    <dgm:pt modelId="{5C25B9AE-A3B1-4DCB-8C56-9435129B36F5}" type="pres">
      <dgm:prSet presAssocID="{27EB320C-DF0F-4EEA-A084-00BACD4ADC50}" presName="parentText" presStyleLbl="node1" presStyleIdx="3" presStyleCnt="6">
        <dgm:presLayoutVars>
          <dgm:chMax val="0"/>
          <dgm:bulletEnabled val="1"/>
        </dgm:presLayoutVars>
      </dgm:prSet>
      <dgm:spPr/>
    </dgm:pt>
    <dgm:pt modelId="{77E3B3E1-850E-448D-BBD9-41594A850862}" type="pres">
      <dgm:prSet presAssocID="{4888FD29-C1C6-4777-B0B6-918EDF78DA0C}" presName="spacer" presStyleCnt="0"/>
      <dgm:spPr/>
    </dgm:pt>
    <dgm:pt modelId="{12756D14-97E7-44D7-A0C2-464825BA39F2}" type="pres">
      <dgm:prSet presAssocID="{211204BD-0156-48FF-8CD7-A511069688DE}" presName="parentText" presStyleLbl="node1" presStyleIdx="4" presStyleCnt="6">
        <dgm:presLayoutVars>
          <dgm:chMax val="0"/>
          <dgm:bulletEnabled val="1"/>
        </dgm:presLayoutVars>
      </dgm:prSet>
      <dgm:spPr/>
    </dgm:pt>
    <dgm:pt modelId="{DD92A498-32A4-49DC-8E26-4790C1C5153C}" type="pres">
      <dgm:prSet presAssocID="{4788ACB1-B3E6-40F5-9784-C0F661031377}" presName="spacer" presStyleCnt="0"/>
      <dgm:spPr/>
    </dgm:pt>
    <dgm:pt modelId="{EDD49092-F3E3-494D-A471-8FACF5FA2D09}" type="pres">
      <dgm:prSet presAssocID="{500EBFA2-D99A-4FF6-ADA1-A49C1734B80B}" presName="parentText" presStyleLbl="node1" presStyleIdx="5" presStyleCnt="6">
        <dgm:presLayoutVars>
          <dgm:chMax val="0"/>
          <dgm:bulletEnabled val="1"/>
        </dgm:presLayoutVars>
      </dgm:prSet>
      <dgm:spPr/>
    </dgm:pt>
  </dgm:ptLst>
  <dgm:cxnLst>
    <dgm:cxn modelId="{FD7BD50A-459C-4C30-912D-F530D35C4E02}" type="presOf" srcId="{13E84021-7BFE-42A9-8FB9-61937CCEB02A}" destId="{8BBBFBD6-BF6D-4A45-8531-655CDB71BC2E}" srcOrd="0" destOrd="0" presId="urn:microsoft.com/office/officeart/2005/8/layout/vList2"/>
    <dgm:cxn modelId="{D6646B0B-D079-4532-9288-5F4C16C39396}" srcId="{3D29FD7A-DD94-4F75-B15B-37EF96178F98}" destId="{87B6798E-C6D2-4081-A34E-CA3601D632D8}" srcOrd="2" destOrd="0" parTransId="{0D5272A1-316F-418B-865D-3ABA33A72E45}" sibTransId="{21507A72-DF42-486B-B33C-D431C5A3ECC9}"/>
    <dgm:cxn modelId="{2BCED23C-EC78-4556-9E2C-86BFEA6461BE}" type="presOf" srcId="{87B6798E-C6D2-4081-A34E-CA3601D632D8}" destId="{156D6DD9-B6C6-4CB6-9607-53D6CB2DC684}" srcOrd="0" destOrd="0" presId="urn:microsoft.com/office/officeart/2005/8/layout/vList2"/>
    <dgm:cxn modelId="{9CDFB867-3A9D-474B-A964-55E225531CB9}" type="presOf" srcId="{3D29FD7A-DD94-4F75-B15B-37EF96178F98}" destId="{CC01529D-2DE8-4CAB-8931-CB84D7914670}" srcOrd="0" destOrd="0" presId="urn:microsoft.com/office/officeart/2005/8/layout/vList2"/>
    <dgm:cxn modelId="{F01ECF4F-7A3F-44D8-90C3-1799B75771FC}" srcId="{3D29FD7A-DD94-4F75-B15B-37EF96178F98}" destId="{13E84021-7BFE-42A9-8FB9-61937CCEB02A}" srcOrd="0" destOrd="0" parTransId="{4823F4C3-375E-491D-A7B4-2E79033A2E86}" sibTransId="{94D04172-A5E2-40AC-B362-88D8F7BD2BDE}"/>
    <dgm:cxn modelId="{1E8A7872-7BB9-4628-B6A3-1A63A4E2658F}" srcId="{3D29FD7A-DD94-4F75-B15B-37EF96178F98}" destId="{211204BD-0156-48FF-8CD7-A511069688DE}" srcOrd="4" destOrd="0" parTransId="{F277DC17-A694-480B-A89F-E240035EEF15}" sibTransId="{4788ACB1-B3E6-40F5-9784-C0F661031377}"/>
    <dgm:cxn modelId="{DB29F173-0D94-4FEE-8499-DCEBD64E2254}" type="presOf" srcId="{500EBFA2-D99A-4FF6-ADA1-A49C1734B80B}" destId="{EDD49092-F3E3-494D-A471-8FACF5FA2D09}" srcOrd="0" destOrd="0" presId="urn:microsoft.com/office/officeart/2005/8/layout/vList2"/>
    <dgm:cxn modelId="{B9E4437E-9A6D-4ADA-8B92-90F01792103C}" type="presOf" srcId="{27EB320C-DF0F-4EEA-A084-00BACD4ADC50}" destId="{5C25B9AE-A3B1-4DCB-8C56-9435129B36F5}" srcOrd="0" destOrd="0" presId="urn:microsoft.com/office/officeart/2005/8/layout/vList2"/>
    <dgm:cxn modelId="{0A8E5DAA-301D-47D2-AF61-4084F1764A5E}" srcId="{3D29FD7A-DD94-4F75-B15B-37EF96178F98}" destId="{27EB320C-DF0F-4EEA-A084-00BACD4ADC50}" srcOrd="3" destOrd="0" parTransId="{87CAA382-EDCC-41F0-9298-3BB274F233F9}" sibTransId="{4888FD29-C1C6-4777-B0B6-918EDF78DA0C}"/>
    <dgm:cxn modelId="{2BD98AC9-7325-4BBD-9D91-FDD42E16B8CD}" type="presOf" srcId="{211204BD-0156-48FF-8CD7-A511069688DE}" destId="{12756D14-97E7-44D7-A0C2-464825BA39F2}" srcOrd="0" destOrd="0" presId="urn:microsoft.com/office/officeart/2005/8/layout/vList2"/>
    <dgm:cxn modelId="{4BC3B9E1-3080-4665-A9ED-1464C6B3460C}" srcId="{3D29FD7A-DD94-4F75-B15B-37EF96178F98}" destId="{500EBFA2-D99A-4FF6-ADA1-A49C1734B80B}" srcOrd="5" destOrd="0" parTransId="{BD5E46BD-5401-4EDF-AD58-2BE105CF56E8}" sibTransId="{B5177FAF-C28D-448F-8DE3-662D0D59C52F}"/>
    <dgm:cxn modelId="{AFF53AE3-A023-4862-AAA3-E012D6C405BB}" srcId="{3D29FD7A-DD94-4F75-B15B-37EF96178F98}" destId="{F3C60CBC-492A-47DF-93FA-574B4C7A15CA}" srcOrd="1" destOrd="0" parTransId="{A1AC99BC-3504-4102-B560-99067189427C}" sibTransId="{17965170-9278-4EB3-9DBF-4825E091D08F}"/>
    <dgm:cxn modelId="{6815CDE9-83AC-463A-87AE-1AC93367103B}" type="presOf" srcId="{F3C60CBC-492A-47DF-93FA-574B4C7A15CA}" destId="{F7D6D453-F115-4C99-A2D4-36CEDCB681E5}" srcOrd="0" destOrd="0" presId="urn:microsoft.com/office/officeart/2005/8/layout/vList2"/>
    <dgm:cxn modelId="{4DDE3B28-AC3D-4A1F-9927-4E6AD7CBE3AF}" type="presParOf" srcId="{CC01529D-2DE8-4CAB-8931-CB84D7914670}" destId="{8BBBFBD6-BF6D-4A45-8531-655CDB71BC2E}" srcOrd="0" destOrd="0" presId="urn:microsoft.com/office/officeart/2005/8/layout/vList2"/>
    <dgm:cxn modelId="{B896359F-8690-4202-A07E-B19AB6D4C21F}" type="presParOf" srcId="{CC01529D-2DE8-4CAB-8931-CB84D7914670}" destId="{9BEA03B8-1BC0-4721-A300-B7C2E42B748E}" srcOrd="1" destOrd="0" presId="urn:microsoft.com/office/officeart/2005/8/layout/vList2"/>
    <dgm:cxn modelId="{09D82D1E-AC85-4F90-8091-1E61A3A05174}" type="presParOf" srcId="{CC01529D-2DE8-4CAB-8931-CB84D7914670}" destId="{F7D6D453-F115-4C99-A2D4-36CEDCB681E5}" srcOrd="2" destOrd="0" presId="urn:microsoft.com/office/officeart/2005/8/layout/vList2"/>
    <dgm:cxn modelId="{2F63FA19-6A69-4748-9C09-EE5F50B4A785}" type="presParOf" srcId="{CC01529D-2DE8-4CAB-8931-CB84D7914670}" destId="{BF929F07-330C-4AB9-A9E8-E17C57DA19CA}" srcOrd="3" destOrd="0" presId="urn:microsoft.com/office/officeart/2005/8/layout/vList2"/>
    <dgm:cxn modelId="{8D152501-C0DD-453A-8C3E-01888E4E89ED}" type="presParOf" srcId="{CC01529D-2DE8-4CAB-8931-CB84D7914670}" destId="{156D6DD9-B6C6-4CB6-9607-53D6CB2DC684}" srcOrd="4" destOrd="0" presId="urn:microsoft.com/office/officeart/2005/8/layout/vList2"/>
    <dgm:cxn modelId="{170ECFE8-7375-408B-9259-8192F590E93B}" type="presParOf" srcId="{CC01529D-2DE8-4CAB-8931-CB84D7914670}" destId="{96CB1D16-CAE2-4377-847A-087C1CFBEB12}" srcOrd="5" destOrd="0" presId="urn:microsoft.com/office/officeart/2005/8/layout/vList2"/>
    <dgm:cxn modelId="{729FC0CD-5FBB-43B1-8684-C8CE1A22BDB3}" type="presParOf" srcId="{CC01529D-2DE8-4CAB-8931-CB84D7914670}" destId="{5C25B9AE-A3B1-4DCB-8C56-9435129B36F5}" srcOrd="6" destOrd="0" presId="urn:microsoft.com/office/officeart/2005/8/layout/vList2"/>
    <dgm:cxn modelId="{5E7D6368-CD03-4B4F-899A-A733FC1D20C0}" type="presParOf" srcId="{CC01529D-2DE8-4CAB-8931-CB84D7914670}" destId="{77E3B3E1-850E-448D-BBD9-41594A850862}" srcOrd="7" destOrd="0" presId="urn:microsoft.com/office/officeart/2005/8/layout/vList2"/>
    <dgm:cxn modelId="{154B13A3-1D5B-49D7-85E2-94EFEEE240A0}" type="presParOf" srcId="{CC01529D-2DE8-4CAB-8931-CB84D7914670}" destId="{12756D14-97E7-44D7-A0C2-464825BA39F2}" srcOrd="8" destOrd="0" presId="urn:microsoft.com/office/officeart/2005/8/layout/vList2"/>
    <dgm:cxn modelId="{7B8576D2-981D-4877-A853-EB3892D5F0AE}" type="presParOf" srcId="{CC01529D-2DE8-4CAB-8931-CB84D7914670}" destId="{DD92A498-32A4-49DC-8E26-4790C1C5153C}" srcOrd="9" destOrd="0" presId="urn:microsoft.com/office/officeart/2005/8/layout/vList2"/>
    <dgm:cxn modelId="{25C8426E-4245-410E-8F84-3259F5C3CB61}" type="presParOf" srcId="{CC01529D-2DE8-4CAB-8931-CB84D7914670}" destId="{EDD49092-F3E3-494D-A471-8FACF5FA2D09}"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A2A1A4-656D-4306-B688-D3AB39C549DF}"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9FD38B5D-577F-4E6F-BC24-8FA52D727F39}">
      <dgm:prSet/>
      <dgm:spPr/>
      <dgm:t>
        <a:bodyPr/>
        <a:lstStyle/>
        <a:p>
          <a:r>
            <a:rPr lang="nl-BE" b="1" dirty="0"/>
            <a:t>Aanmelding</a:t>
          </a:r>
          <a:r>
            <a:rPr lang="nl-BE" dirty="0"/>
            <a:t> door toegewezen </a:t>
          </a:r>
          <a:r>
            <a:rPr lang="nl-BE" b="1" dirty="0"/>
            <a:t>CLB</a:t>
          </a:r>
          <a:r>
            <a:rPr lang="nl-BE" dirty="0"/>
            <a:t>-medewerker. Dit kan via meldpunt MSI en KANS of via de site: </a:t>
          </a:r>
          <a:r>
            <a:rPr lang="nl-BE" i="1" dirty="0">
              <a:hlinkClick xmlns:r="http://schemas.openxmlformats.org/officeDocument/2006/relationships" r:id="rId1"/>
            </a:rPr>
            <a:t>https://www.wereldvanindra.be</a:t>
          </a:r>
          <a:r>
            <a:rPr lang="nl-BE" i="1" dirty="0"/>
            <a:t> </a:t>
          </a:r>
          <a:endParaRPr lang="en-US" i="1" dirty="0"/>
        </a:p>
      </dgm:t>
    </dgm:pt>
    <dgm:pt modelId="{C139E032-D2F3-454D-BDBC-E23565F1B8A4}" type="parTrans" cxnId="{DDB06420-6062-4641-AD26-E0AC78FE10D9}">
      <dgm:prSet/>
      <dgm:spPr/>
      <dgm:t>
        <a:bodyPr/>
        <a:lstStyle/>
        <a:p>
          <a:endParaRPr lang="en-US"/>
        </a:p>
      </dgm:t>
    </dgm:pt>
    <dgm:pt modelId="{CE26C7AF-1716-4351-B476-B29ECCEB0627}" type="sibTrans" cxnId="{DDB06420-6062-4641-AD26-E0AC78FE10D9}">
      <dgm:prSet/>
      <dgm:spPr/>
      <dgm:t>
        <a:bodyPr/>
        <a:lstStyle/>
        <a:p>
          <a:endParaRPr lang="en-US"/>
        </a:p>
      </dgm:t>
    </dgm:pt>
    <dgm:pt modelId="{8E0FA56A-C376-4FAE-BC6F-0EEDFC58423B}">
      <dgm:prSet/>
      <dgm:spPr/>
      <dgm:t>
        <a:bodyPr/>
        <a:lstStyle/>
        <a:p>
          <a:pPr rtl="0"/>
          <a:r>
            <a:rPr lang="nl-BE" b="1" dirty="0">
              <a:latin typeface="Century Gothic" panose="020B0502020202020204"/>
            </a:rPr>
            <a:t>De ONT-moeting</a:t>
          </a:r>
          <a:r>
            <a:rPr lang="nl-BE" b="0" dirty="0">
              <a:latin typeface="Century Gothic" panose="020B0502020202020204"/>
            </a:rPr>
            <a:t> met</a:t>
          </a:r>
          <a:r>
            <a:rPr lang="nl-BE" dirty="0">
              <a:latin typeface="Century Gothic" panose="020B0502020202020204"/>
            </a:rPr>
            <a:t> </a:t>
          </a:r>
          <a:r>
            <a:rPr lang="nl-BE" dirty="0"/>
            <a:t>jongere, ouders/opvoedingsverantwoordelijke, CLB, schoolse medewerker (indien mogelijk) en andere nodige partners of personen zoals bv psychologe, vertrouwensfiguur, …</a:t>
          </a:r>
          <a:r>
            <a:rPr lang="nl-BE" dirty="0">
              <a:latin typeface="Century Gothic" panose="020B0502020202020204"/>
            </a:rPr>
            <a:t> </a:t>
          </a:r>
          <a:endParaRPr lang="en-US" dirty="0"/>
        </a:p>
      </dgm:t>
    </dgm:pt>
    <dgm:pt modelId="{B5D4483C-8A73-47A2-8BFA-93148DCE415C}" type="parTrans" cxnId="{9ADDF99C-E18D-41E0-A127-A2B91F06F335}">
      <dgm:prSet/>
      <dgm:spPr/>
      <dgm:t>
        <a:bodyPr/>
        <a:lstStyle/>
        <a:p>
          <a:endParaRPr lang="en-US"/>
        </a:p>
      </dgm:t>
    </dgm:pt>
    <dgm:pt modelId="{8C66DFEC-5F32-4FEA-AB02-3D9A8685BDD9}" type="sibTrans" cxnId="{9ADDF99C-E18D-41E0-A127-A2B91F06F335}">
      <dgm:prSet/>
      <dgm:spPr/>
      <dgm:t>
        <a:bodyPr/>
        <a:lstStyle/>
        <a:p>
          <a:endParaRPr lang="en-US"/>
        </a:p>
      </dgm:t>
    </dgm:pt>
    <dgm:pt modelId="{AA5CC66F-08B4-462E-9F5A-F652F327B59E}">
      <dgm:prSet/>
      <dgm:spPr/>
      <dgm:t>
        <a:bodyPr/>
        <a:lstStyle/>
        <a:p>
          <a:pPr rtl="0"/>
          <a:r>
            <a:rPr lang="nl-BE" dirty="0"/>
            <a:t>Na </a:t>
          </a:r>
          <a:r>
            <a:rPr lang="nl-BE" dirty="0">
              <a:latin typeface="Century Gothic" panose="020B0502020202020204"/>
            </a:rPr>
            <a:t>6 à 8 </a:t>
          </a:r>
          <a:r>
            <a:rPr lang="nl-BE" dirty="0"/>
            <a:t>weken een</a:t>
          </a:r>
          <a:r>
            <a:rPr lang="nl-BE" b="1" u="none" dirty="0"/>
            <a:t> </a:t>
          </a:r>
          <a:r>
            <a:rPr lang="nl-BE" b="1" u="none" dirty="0">
              <a:latin typeface="Century Gothic" panose="020B0502020202020204"/>
            </a:rPr>
            <a:t>pitstop</a:t>
          </a:r>
          <a:r>
            <a:rPr lang="nl-BE" b="0" dirty="0">
              <a:latin typeface="Century Gothic" panose="020B0502020202020204"/>
            </a:rPr>
            <a:t> met</a:t>
          </a:r>
          <a:r>
            <a:rPr lang="nl-BE" dirty="0"/>
            <a:t> betrokkenen (aanwezigen intake), met eventuele </a:t>
          </a:r>
          <a:r>
            <a:rPr lang="nl-BE" b="1" dirty="0"/>
            <a:t>bijsturing</a:t>
          </a:r>
          <a:r>
            <a:rPr lang="nl-BE" dirty="0"/>
            <a:t> van hulpvragen of doelstellingen. </a:t>
          </a:r>
          <a:r>
            <a:rPr lang="nl-BE" b="0" dirty="0"/>
            <a:t>Na 12 weken bespreken we </a:t>
          </a:r>
          <a:r>
            <a:rPr lang="nl-BE" b="0" dirty="0">
              <a:latin typeface="Century Gothic" panose="020B0502020202020204"/>
            </a:rPr>
            <a:t>in de </a:t>
          </a:r>
          <a:r>
            <a:rPr lang="nl-BE" b="1" dirty="0">
              <a:latin typeface="Century Gothic" panose="020B0502020202020204"/>
            </a:rPr>
            <a:t>landing </a:t>
          </a:r>
          <a:r>
            <a:rPr lang="nl-BE" b="0" dirty="0">
              <a:latin typeface="Century Gothic" panose="020B0502020202020204"/>
            </a:rPr>
            <a:t>waar we ‘’beland’’ zijn aan het einde van het traject. Verlenging kan overwogen worden.</a:t>
          </a:r>
          <a:endParaRPr lang="en-US" b="0" dirty="0"/>
        </a:p>
      </dgm:t>
    </dgm:pt>
    <dgm:pt modelId="{FBFDEF05-FB1E-4CAC-9433-C92F98EAFB8F}" type="parTrans" cxnId="{08705EFD-0DCE-496C-A07D-8F18F7069C2E}">
      <dgm:prSet/>
      <dgm:spPr/>
      <dgm:t>
        <a:bodyPr/>
        <a:lstStyle/>
        <a:p>
          <a:endParaRPr lang="en-US"/>
        </a:p>
      </dgm:t>
    </dgm:pt>
    <dgm:pt modelId="{328AAF8C-C99E-4994-A88E-1E0CE16E42F9}" type="sibTrans" cxnId="{08705EFD-0DCE-496C-A07D-8F18F7069C2E}">
      <dgm:prSet/>
      <dgm:spPr/>
      <dgm:t>
        <a:bodyPr/>
        <a:lstStyle/>
        <a:p>
          <a:endParaRPr lang="en-US"/>
        </a:p>
      </dgm:t>
    </dgm:pt>
    <dgm:pt modelId="{9F31B6D2-24A8-4B0E-9DA1-6E88C5930B6A}">
      <dgm:prSet/>
      <dgm:spPr/>
      <dgm:t>
        <a:bodyPr/>
        <a:lstStyle/>
        <a:p>
          <a:r>
            <a:rPr lang="nl-BE" dirty="0"/>
            <a:t>Doorheen het traject van de jongere: regelmatige </a:t>
          </a:r>
          <a:r>
            <a:rPr lang="nl-BE" b="1" dirty="0"/>
            <a:t>contacten</a:t>
          </a:r>
          <a:r>
            <a:rPr lang="nl-BE" dirty="0"/>
            <a:t> met gezin en school, om een mogelijke terugkeer naar het schoolgaan te verwezenlijken, </a:t>
          </a:r>
          <a:endParaRPr lang="en-US" dirty="0"/>
        </a:p>
      </dgm:t>
    </dgm:pt>
    <dgm:pt modelId="{D110BEB7-5A11-4556-857A-0B2E28E03BFA}" type="parTrans" cxnId="{861ED3E1-BCD0-4FFA-8373-BA00F8B76302}">
      <dgm:prSet/>
      <dgm:spPr/>
      <dgm:t>
        <a:bodyPr/>
        <a:lstStyle/>
        <a:p>
          <a:endParaRPr lang="en-US"/>
        </a:p>
      </dgm:t>
    </dgm:pt>
    <dgm:pt modelId="{B8BA96CB-243F-4BF2-B6B9-C66457C107B3}" type="sibTrans" cxnId="{861ED3E1-BCD0-4FFA-8373-BA00F8B76302}">
      <dgm:prSet/>
      <dgm:spPr/>
      <dgm:t>
        <a:bodyPr/>
        <a:lstStyle/>
        <a:p>
          <a:endParaRPr lang="en-US"/>
        </a:p>
      </dgm:t>
    </dgm:pt>
    <dgm:pt modelId="{D0098887-2D8F-40DB-9260-37B8F77AA07B}" type="pres">
      <dgm:prSet presAssocID="{E6A2A1A4-656D-4306-B688-D3AB39C549DF}" presName="root" presStyleCnt="0">
        <dgm:presLayoutVars>
          <dgm:dir/>
          <dgm:resizeHandles val="exact"/>
        </dgm:presLayoutVars>
      </dgm:prSet>
      <dgm:spPr/>
    </dgm:pt>
    <dgm:pt modelId="{12564892-FD66-4A3D-9B05-07DDE2A05C80}" type="pres">
      <dgm:prSet presAssocID="{E6A2A1A4-656D-4306-B688-D3AB39C549DF}" presName="container" presStyleCnt="0">
        <dgm:presLayoutVars>
          <dgm:dir/>
          <dgm:resizeHandles val="exact"/>
        </dgm:presLayoutVars>
      </dgm:prSet>
      <dgm:spPr/>
    </dgm:pt>
    <dgm:pt modelId="{91D56D9C-136E-43ED-AD55-D75846C47090}" type="pres">
      <dgm:prSet presAssocID="{9FD38B5D-577F-4E6F-BC24-8FA52D727F39}" presName="compNode" presStyleCnt="0"/>
      <dgm:spPr/>
    </dgm:pt>
    <dgm:pt modelId="{898ED2AF-65C9-45FC-A64D-5FC792DFF03A}" type="pres">
      <dgm:prSet presAssocID="{9FD38B5D-577F-4E6F-BC24-8FA52D727F39}" presName="iconBgRect" presStyleLbl="bgShp" presStyleIdx="0" presStyleCnt="4"/>
      <dgm:spPr/>
    </dgm:pt>
    <dgm:pt modelId="{7831F28F-79AE-4DFC-BF38-4296B2C4B76A}" type="pres">
      <dgm:prSet presAssocID="{9FD38B5D-577F-4E6F-BC24-8FA52D727F39}"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Kind met ballon"/>
        </a:ext>
      </dgm:extLst>
    </dgm:pt>
    <dgm:pt modelId="{BFF7289B-9B50-4A9D-8C8A-4A760B97F8E1}" type="pres">
      <dgm:prSet presAssocID="{9FD38B5D-577F-4E6F-BC24-8FA52D727F39}" presName="spaceRect" presStyleCnt="0"/>
      <dgm:spPr/>
    </dgm:pt>
    <dgm:pt modelId="{BAE64826-CFEE-41A1-AC96-2F06547A3C78}" type="pres">
      <dgm:prSet presAssocID="{9FD38B5D-577F-4E6F-BC24-8FA52D727F39}" presName="textRect" presStyleLbl="revTx" presStyleIdx="0" presStyleCnt="4">
        <dgm:presLayoutVars>
          <dgm:chMax val="1"/>
          <dgm:chPref val="1"/>
        </dgm:presLayoutVars>
      </dgm:prSet>
      <dgm:spPr/>
    </dgm:pt>
    <dgm:pt modelId="{76E03ECF-5B1D-45F1-9073-D521952B8F06}" type="pres">
      <dgm:prSet presAssocID="{CE26C7AF-1716-4351-B476-B29ECCEB0627}" presName="sibTrans" presStyleLbl="sibTrans2D1" presStyleIdx="0" presStyleCnt="0"/>
      <dgm:spPr/>
    </dgm:pt>
    <dgm:pt modelId="{1041116C-B365-4B4D-9274-78277BFB81C6}" type="pres">
      <dgm:prSet presAssocID="{8E0FA56A-C376-4FAE-BC6F-0EEDFC58423B}" presName="compNode" presStyleCnt="0"/>
      <dgm:spPr/>
    </dgm:pt>
    <dgm:pt modelId="{F910AEF3-1206-4005-BB33-68CAB6797F3C}" type="pres">
      <dgm:prSet presAssocID="{8E0FA56A-C376-4FAE-BC6F-0EEDFC58423B}" presName="iconBgRect" presStyleLbl="bgShp" presStyleIdx="1" presStyleCnt="4"/>
      <dgm:spPr/>
    </dgm:pt>
    <dgm:pt modelId="{CF770533-3718-4952-A3F2-63E1979DEE7F}" type="pres">
      <dgm:prSet presAssocID="{8E0FA56A-C376-4FAE-BC6F-0EEDFC58423B}"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dgm:spPr>
      <dgm:extLst>
        <a:ext uri="{E40237B7-FDA0-4F09-8148-C483321AD2D9}">
          <dgm14:cNvPr xmlns:dgm14="http://schemas.microsoft.com/office/drawing/2010/diagram" id="0" name="" descr="Chatten"/>
        </a:ext>
      </dgm:extLst>
    </dgm:pt>
    <dgm:pt modelId="{253B3955-4444-4DB9-B450-B23BDA6EECD4}" type="pres">
      <dgm:prSet presAssocID="{8E0FA56A-C376-4FAE-BC6F-0EEDFC58423B}" presName="spaceRect" presStyleCnt="0"/>
      <dgm:spPr/>
    </dgm:pt>
    <dgm:pt modelId="{9D849325-71C3-4EDA-BFD0-92B2C49CBE45}" type="pres">
      <dgm:prSet presAssocID="{8E0FA56A-C376-4FAE-BC6F-0EEDFC58423B}" presName="textRect" presStyleLbl="revTx" presStyleIdx="1" presStyleCnt="4">
        <dgm:presLayoutVars>
          <dgm:chMax val="1"/>
          <dgm:chPref val="1"/>
        </dgm:presLayoutVars>
      </dgm:prSet>
      <dgm:spPr/>
    </dgm:pt>
    <dgm:pt modelId="{B607B9FC-B773-40AF-9BEB-000895235A34}" type="pres">
      <dgm:prSet presAssocID="{8C66DFEC-5F32-4FEA-AB02-3D9A8685BDD9}" presName="sibTrans" presStyleLbl="sibTrans2D1" presStyleIdx="0" presStyleCnt="0"/>
      <dgm:spPr/>
    </dgm:pt>
    <dgm:pt modelId="{8806F59A-B6A9-496A-8A76-F87AED1BF653}" type="pres">
      <dgm:prSet presAssocID="{AA5CC66F-08B4-462E-9F5A-F652F327B59E}" presName="compNode" presStyleCnt="0"/>
      <dgm:spPr/>
    </dgm:pt>
    <dgm:pt modelId="{EE3F89B4-5166-43D4-BAC6-5A0F65146D8F}" type="pres">
      <dgm:prSet presAssocID="{AA5CC66F-08B4-462E-9F5A-F652F327B59E}" presName="iconBgRect" presStyleLbl="bgShp" presStyleIdx="2" presStyleCnt="4"/>
      <dgm:spPr/>
    </dgm:pt>
    <dgm:pt modelId="{3A7D3A71-53E9-48D6-ACA4-355624D85C18}" type="pres">
      <dgm:prSet presAssocID="{AA5CC66F-08B4-462E-9F5A-F652F327B59E}"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a:noFill/>
        </a:ln>
      </dgm:spPr>
      <dgm:extLst>
        <a:ext uri="{E40237B7-FDA0-4F09-8148-C483321AD2D9}">
          <dgm14:cNvPr xmlns:dgm14="http://schemas.microsoft.com/office/drawing/2010/diagram" id="0" name="" descr="Vragen"/>
        </a:ext>
      </dgm:extLst>
    </dgm:pt>
    <dgm:pt modelId="{71F9A86D-0414-4370-931F-CA97F1B8925B}" type="pres">
      <dgm:prSet presAssocID="{AA5CC66F-08B4-462E-9F5A-F652F327B59E}" presName="spaceRect" presStyleCnt="0"/>
      <dgm:spPr/>
    </dgm:pt>
    <dgm:pt modelId="{7A02C588-D29E-483C-ACA7-43617EA9DE39}" type="pres">
      <dgm:prSet presAssocID="{AA5CC66F-08B4-462E-9F5A-F652F327B59E}" presName="textRect" presStyleLbl="revTx" presStyleIdx="2" presStyleCnt="4">
        <dgm:presLayoutVars>
          <dgm:chMax val="1"/>
          <dgm:chPref val="1"/>
        </dgm:presLayoutVars>
      </dgm:prSet>
      <dgm:spPr/>
    </dgm:pt>
    <dgm:pt modelId="{BD1529BE-489D-49E5-8D3C-27F3C40BC9C1}" type="pres">
      <dgm:prSet presAssocID="{328AAF8C-C99E-4994-A88E-1E0CE16E42F9}" presName="sibTrans" presStyleLbl="sibTrans2D1" presStyleIdx="0" presStyleCnt="0"/>
      <dgm:spPr/>
    </dgm:pt>
    <dgm:pt modelId="{8B4F65AF-0AAC-4EB9-B885-17B4DC73941A}" type="pres">
      <dgm:prSet presAssocID="{9F31B6D2-24A8-4B0E-9DA1-6E88C5930B6A}" presName="compNode" presStyleCnt="0"/>
      <dgm:spPr/>
    </dgm:pt>
    <dgm:pt modelId="{4D52DCAF-1DE8-4AD5-A360-2A78C40D3F06}" type="pres">
      <dgm:prSet presAssocID="{9F31B6D2-24A8-4B0E-9DA1-6E88C5930B6A}" presName="iconBgRect" presStyleLbl="bgShp" presStyleIdx="3" presStyleCnt="4"/>
      <dgm:spPr/>
    </dgm:pt>
    <dgm:pt modelId="{DD37C828-1309-437C-A85F-C3BFB688B489}" type="pres">
      <dgm:prSet presAssocID="{9F31B6D2-24A8-4B0E-9DA1-6E88C5930B6A}"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Influencer"/>
        </a:ext>
      </dgm:extLst>
    </dgm:pt>
    <dgm:pt modelId="{2B79D1E3-9D41-4003-9268-997142D00947}" type="pres">
      <dgm:prSet presAssocID="{9F31B6D2-24A8-4B0E-9DA1-6E88C5930B6A}" presName="spaceRect" presStyleCnt="0"/>
      <dgm:spPr/>
    </dgm:pt>
    <dgm:pt modelId="{B29BCDE6-D539-4009-8D38-3A06135E44C4}" type="pres">
      <dgm:prSet presAssocID="{9F31B6D2-24A8-4B0E-9DA1-6E88C5930B6A}" presName="textRect" presStyleLbl="revTx" presStyleIdx="3" presStyleCnt="4">
        <dgm:presLayoutVars>
          <dgm:chMax val="1"/>
          <dgm:chPref val="1"/>
        </dgm:presLayoutVars>
      </dgm:prSet>
      <dgm:spPr/>
    </dgm:pt>
  </dgm:ptLst>
  <dgm:cxnLst>
    <dgm:cxn modelId="{DDB06420-6062-4641-AD26-E0AC78FE10D9}" srcId="{E6A2A1A4-656D-4306-B688-D3AB39C549DF}" destId="{9FD38B5D-577F-4E6F-BC24-8FA52D727F39}" srcOrd="0" destOrd="0" parTransId="{C139E032-D2F3-454D-BDBC-E23565F1B8A4}" sibTransId="{CE26C7AF-1716-4351-B476-B29ECCEB0627}"/>
    <dgm:cxn modelId="{65DFE132-1FA8-4BBC-9E31-C5C20729828C}" type="presOf" srcId="{8E0FA56A-C376-4FAE-BC6F-0EEDFC58423B}" destId="{9D849325-71C3-4EDA-BFD0-92B2C49CBE45}" srcOrd="0" destOrd="0" presId="urn:microsoft.com/office/officeart/2018/2/layout/IconCircleList"/>
    <dgm:cxn modelId="{49212151-E767-4A84-847D-1517FF16A73C}" type="presOf" srcId="{328AAF8C-C99E-4994-A88E-1E0CE16E42F9}" destId="{BD1529BE-489D-49E5-8D3C-27F3C40BC9C1}" srcOrd="0" destOrd="0" presId="urn:microsoft.com/office/officeart/2018/2/layout/IconCircleList"/>
    <dgm:cxn modelId="{8CBE8B97-E880-4373-BFE6-8816E8DDAA18}" type="presOf" srcId="{E6A2A1A4-656D-4306-B688-D3AB39C549DF}" destId="{D0098887-2D8F-40DB-9260-37B8F77AA07B}" srcOrd="0" destOrd="0" presId="urn:microsoft.com/office/officeart/2018/2/layout/IconCircleList"/>
    <dgm:cxn modelId="{9ADDF99C-E18D-41E0-A127-A2B91F06F335}" srcId="{E6A2A1A4-656D-4306-B688-D3AB39C549DF}" destId="{8E0FA56A-C376-4FAE-BC6F-0EEDFC58423B}" srcOrd="1" destOrd="0" parTransId="{B5D4483C-8A73-47A2-8BFA-93148DCE415C}" sibTransId="{8C66DFEC-5F32-4FEA-AB02-3D9A8685BDD9}"/>
    <dgm:cxn modelId="{ED313DAC-B2A2-4980-A496-042CD1D7DC24}" type="presOf" srcId="{9F31B6D2-24A8-4B0E-9DA1-6E88C5930B6A}" destId="{B29BCDE6-D539-4009-8D38-3A06135E44C4}" srcOrd="0" destOrd="0" presId="urn:microsoft.com/office/officeart/2018/2/layout/IconCircleList"/>
    <dgm:cxn modelId="{2B6DDAB0-6E0B-4D88-A36A-5294836DA197}" type="presOf" srcId="{8C66DFEC-5F32-4FEA-AB02-3D9A8685BDD9}" destId="{B607B9FC-B773-40AF-9BEB-000895235A34}" srcOrd="0" destOrd="0" presId="urn:microsoft.com/office/officeart/2018/2/layout/IconCircleList"/>
    <dgm:cxn modelId="{861ED3E1-BCD0-4FFA-8373-BA00F8B76302}" srcId="{E6A2A1A4-656D-4306-B688-D3AB39C549DF}" destId="{9F31B6D2-24A8-4B0E-9DA1-6E88C5930B6A}" srcOrd="3" destOrd="0" parTransId="{D110BEB7-5A11-4556-857A-0B2E28E03BFA}" sibTransId="{B8BA96CB-243F-4BF2-B6B9-C66457C107B3}"/>
    <dgm:cxn modelId="{0D9318E3-FC37-4F9B-A902-20F9B1CBBC78}" type="presOf" srcId="{9FD38B5D-577F-4E6F-BC24-8FA52D727F39}" destId="{BAE64826-CFEE-41A1-AC96-2F06547A3C78}" srcOrd="0" destOrd="0" presId="urn:microsoft.com/office/officeart/2018/2/layout/IconCircleList"/>
    <dgm:cxn modelId="{CFCD21E6-8EA8-42BA-ACD8-5659B8168FB2}" type="presOf" srcId="{AA5CC66F-08B4-462E-9F5A-F652F327B59E}" destId="{7A02C588-D29E-483C-ACA7-43617EA9DE39}" srcOrd="0" destOrd="0" presId="urn:microsoft.com/office/officeart/2018/2/layout/IconCircleList"/>
    <dgm:cxn modelId="{7F1227F8-670E-4056-B9DE-D27B30C96D28}" type="presOf" srcId="{CE26C7AF-1716-4351-B476-B29ECCEB0627}" destId="{76E03ECF-5B1D-45F1-9073-D521952B8F06}" srcOrd="0" destOrd="0" presId="urn:microsoft.com/office/officeart/2018/2/layout/IconCircleList"/>
    <dgm:cxn modelId="{08705EFD-0DCE-496C-A07D-8F18F7069C2E}" srcId="{E6A2A1A4-656D-4306-B688-D3AB39C549DF}" destId="{AA5CC66F-08B4-462E-9F5A-F652F327B59E}" srcOrd="2" destOrd="0" parTransId="{FBFDEF05-FB1E-4CAC-9433-C92F98EAFB8F}" sibTransId="{328AAF8C-C99E-4994-A88E-1E0CE16E42F9}"/>
    <dgm:cxn modelId="{4CD70C19-D1B3-40C9-AC3E-393ACC30CFCB}" type="presParOf" srcId="{D0098887-2D8F-40DB-9260-37B8F77AA07B}" destId="{12564892-FD66-4A3D-9B05-07DDE2A05C80}" srcOrd="0" destOrd="0" presId="urn:microsoft.com/office/officeart/2018/2/layout/IconCircleList"/>
    <dgm:cxn modelId="{0ACAC93F-1C4F-45AF-9F51-986693FE26C2}" type="presParOf" srcId="{12564892-FD66-4A3D-9B05-07DDE2A05C80}" destId="{91D56D9C-136E-43ED-AD55-D75846C47090}" srcOrd="0" destOrd="0" presId="urn:microsoft.com/office/officeart/2018/2/layout/IconCircleList"/>
    <dgm:cxn modelId="{396AA5BA-D09D-47A5-A639-476BAA11C32A}" type="presParOf" srcId="{91D56D9C-136E-43ED-AD55-D75846C47090}" destId="{898ED2AF-65C9-45FC-A64D-5FC792DFF03A}" srcOrd="0" destOrd="0" presId="urn:microsoft.com/office/officeart/2018/2/layout/IconCircleList"/>
    <dgm:cxn modelId="{4055CD1C-F9F0-47DC-B5EC-AD0FCAEB73BB}" type="presParOf" srcId="{91D56D9C-136E-43ED-AD55-D75846C47090}" destId="{7831F28F-79AE-4DFC-BF38-4296B2C4B76A}" srcOrd="1" destOrd="0" presId="urn:microsoft.com/office/officeart/2018/2/layout/IconCircleList"/>
    <dgm:cxn modelId="{747C9C8D-A809-4F03-8B48-2C6DAFD5A7CA}" type="presParOf" srcId="{91D56D9C-136E-43ED-AD55-D75846C47090}" destId="{BFF7289B-9B50-4A9D-8C8A-4A760B97F8E1}" srcOrd="2" destOrd="0" presId="urn:microsoft.com/office/officeart/2018/2/layout/IconCircleList"/>
    <dgm:cxn modelId="{4F7B4146-4156-4E78-B8D6-AE6CC67B7012}" type="presParOf" srcId="{91D56D9C-136E-43ED-AD55-D75846C47090}" destId="{BAE64826-CFEE-41A1-AC96-2F06547A3C78}" srcOrd="3" destOrd="0" presId="urn:microsoft.com/office/officeart/2018/2/layout/IconCircleList"/>
    <dgm:cxn modelId="{A5FFE309-8025-44F3-A58C-A1F31B6F1930}" type="presParOf" srcId="{12564892-FD66-4A3D-9B05-07DDE2A05C80}" destId="{76E03ECF-5B1D-45F1-9073-D521952B8F06}" srcOrd="1" destOrd="0" presId="urn:microsoft.com/office/officeart/2018/2/layout/IconCircleList"/>
    <dgm:cxn modelId="{31EC8552-57A2-4FF2-962A-C39C233A926A}" type="presParOf" srcId="{12564892-FD66-4A3D-9B05-07DDE2A05C80}" destId="{1041116C-B365-4B4D-9274-78277BFB81C6}" srcOrd="2" destOrd="0" presId="urn:microsoft.com/office/officeart/2018/2/layout/IconCircleList"/>
    <dgm:cxn modelId="{A05DBB48-90CA-49C0-8B79-56F96BC14BF9}" type="presParOf" srcId="{1041116C-B365-4B4D-9274-78277BFB81C6}" destId="{F910AEF3-1206-4005-BB33-68CAB6797F3C}" srcOrd="0" destOrd="0" presId="urn:microsoft.com/office/officeart/2018/2/layout/IconCircleList"/>
    <dgm:cxn modelId="{064A37F0-50A3-4AE7-BD1E-8269BD26E63A}" type="presParOf" srcId="{1041116C-B365-4B4D-9274-78277BFB81C6}" destId="{CF770533-3718-4952-A3F2-63E1979DEE7F}" srcOrd="1" destOrd="0" presId="urn:microsoft.com/office/officeart/2018/2/layout/IconCircleList"/>
    <dgm:cxn modelId="{99E9BCEB-25B8-449A-9C31-B70E42EC1E88}" type="presParOf" srcId="{1041116C-B365-4B4D-9274-78277BFB81C6}" destId="{253B3955-4444-4DB9-B450-B23BDA6EECD4}" srcOrd="2" destOrd="0" presId="urn:microsoft.com/office/officeart/2018/2/layout/IconCircleList"/>
    <dgm:cxn modelId="{991DE24A-C706-495C-85F0-560AE16E0F78}" type="presParOf" srcId="{1041116C-B365-4B4D-9274-78277BFB81C6}" destId="{9D849325-71C3-4EDA-BFD0-92B2C49CBE45}" srcOrd="3" destOrd="0" presId="urn:microsoft.com/office/officeart/2018/2/layout/IconCircleList"/>
    <dgm:cxn modelId="{91B0A518-ABA9-4B60-8073-D613F17EDBF2}" type="presParOf" srcId="{12564892-FD66-4A3D-9B05-07DDE2A05C80}" destId="{B607B9FC-B773-40AF-9BEB-000895235A34}" srcOrd="3" destOrd="0" presId="urn:microsoft.com/office/officeart/2018/2/layout/IconCircleList"/>
    <dgm:cxn modelId="{D14010CB-2172-4D17-995D-9B85ABD68709}" type="presParOf" srcId="{12564892-FD66-4A3D-9B05-07DDE2A05C80}" destId="{8806F59A-B6A9-496A-8A76-F87AED1BF653}" srcOrd="4" destOrd="0" presId="urn:microsoft.com/office/officeart/2018/2/layout/IconCircleList"/>
    <dgm:cxn modelId="{709C1304-AA75-415E-BA9A-DB16BCBC4AA6}" type="presParOf" srcId="{8806F59A-B6A9-496A-8A76-F87AED1BF653}" destId="{EE3F89B4-5166-43D4-BAC6-5A0F65146D8F}" srcOrd="0" destOrd="0" presId="urn:microsoft.com/office/officeart/2018/2/layout/IconCircleList"/>
    <dgm:cxn modelId="{F9692C7B-2F6B-4782-940E-D891032206FD}" type="presParOf" srcId="{8806F59A-B6A9-496A-8A76-F87AED1BF653}" destId="{3A7D3A71-53E9-48D6-ACA4-355624D85C18}" srcOrd="1" destOrd="0" presId="urn:microsoft.com/office/officeart/2018/2/layout/IconCircleList"/>
    <dgm:cxn modelId="{1F909B19-7C9E-425C-84E6-AC0DC9D95A7B}" type="presParOf" srcId="{8806F59A-B6A9-496A-8A76-F87AED1BF653}" destId="{71F9A86D-0414-4370-931F-CA97F1B8925B}" srcOrd="2" destOrd="0" presId="urn:microsoft.com/office/officeart/2018/2/layout/IconCircleList"/>
    <dgm:cxn modelId="{F97F35D4-E431-41B7-96F9-2B89A74DD3FE}" type="presParOf" srcId="{8806F59A-B6A9-496A-8A76-F87AED1BF653}" destId="{7A02C588-D29E-483C-ACA7-43617EA9DE39}" srcOrd="3" destOrd="0" presId="urn:microsoft.com/office/officeart/2018/2/layout/IconCircleList"/>
    <dgm:cxn modelId="{03817C01-07C4-4297-9789-69E7B3C8C648}" type="presParOf" srcId="{12564892-FD66-4A3D-9B05-07DDE2A05C80}" destId="{BD1529BE-489D-49E5-8D3C-27F3C40BC9C1}" srcOrd="5" destOrd="0" presId="urn:microsoft.com/office/officeart/2018/2/layout/IconCircleList"/>
    <dgm:cxn modelId="{E8E22FEF-26DD-4261-AC1C-53CC55F096F1}" type="presParOf" srcId="{12564892-FD66-4A3D-9B05-07DDE2A05C80}" destId="{8B4F65AF-0AAC-4EB9-B885-17B4DC73941A}" srcOrd="6" destOrd="0" presId="urn:microsoft.com/office/officeart/2018/2/layout/IconCircleList"/>
    <dgm:cxn modelId="{010DA5BF-EA5F-49D8-BC07-8E8B15F3F132}" type="presParOf" srcId="{8B4F65AF-0AAC-4EB9-B885-17B4DC73941A}" destId="{4D52DCAF-1DE8-4AD5-A360-2A78C40D3F06}" srcOrd="0" destOrd="0" presId="urn:microsoft.com/office/officeart/2018/2/layout/IconCircleList"/>
    <dgm:cxn modelId="{88A32669-AF46-46CC-9449-9FA3156C7D32}" type="presParOf" srcId="{8B4F65AF-0AAC-4EB9-B885-17B4DC73941A}" destId="{DD37C828-1309-437C-A85F-C3BFB688B489}" srcOrd="1" destOrd="0" presId="urn:microsoft.com/office/officeart/2018/2/layout/IconCircleList"/>
    <dgm:cxn modelId="{8D4811AC-6E85-4707-B0E5-980567727338}" type="presParOf" srcId="{8B4F65AF-0AAC-4EB9-B885-17B4DC73941A}" destId="{2B79D1E3-9D41-4003-9268-997142D00947}" srcOrd="2" destOrd="0" presId="urn:microsoft.com/office/officeart/2018/2/layout/IconCircleList"/>
    <dgm:cxn modelId="{3F7C0B34-AED9-4360-906F-AB5F44CB25C7}" type="presParOf" srcId="{8B4F65AF-0AAC-4EB9-B885-17B4DC73941A}" destId="{B29BCDE6-D539-4009-8D38-3A06135E44C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BFBD6-BF6D-4A45-8531-655CDB71BC2E}">
      <dsp:nvSpPr>
        <dsp:cNvPr id="0" name=""/>
        <dsp:cNvSpPr/>
      </dsp:nvSpPr>
      <dsp:spPr>
        <a:xfrm>
          <a:off x="0" y="532127"/>
          <a:ext cx="6832212" cy="671287"/>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We hechten groot belang aan </a:t>
          </a:r>
          <a:r>
            <a:rPr lang="en-US" sz="1200" b="1" kern="1200"/>
            <a:t>verbinding </a:t>
          </a:r>
          <a:r>
            <a:rPr lang="en-US" sz="1200" kern="1200"/>
            <a:t>met </a:t>
          </a:r>
          <a:r>
            <a:rPr lang="en-US" sz="1200" b="1" kern="1200"/>
            <a:t>onszelf </a:t>
          </a:r>
          <a:r>
            <a:rPr lang="en-US" sz="1200" kern="1200"/>
            <a:t>en de </a:t>
          </a:r>
          <a:r>
            <a:rPr lang="en-US" sz="1200" b="1" kern="1200"/>
            <a:t>omgeving</a:t>
          </a:r>
          <a:r>
            <a:rPr lang="en-US" sz="1200" kern="1200"/>
            <a:t>. We zoeken r</a:t>
          </a:r>
          <a:r>
            <a:rPr lang="en-US" sz="1200" b="1" kern="1200"/>
            <a:t>ust en harmonie</a:t>
          </a:r>
          <a:r>
            <a:rPr lang="en-US" sz="1200" kern="1200"/>
            <a:t> op, vooral in de </a:t>
          </a:r>
          <a:r>
            <a:rPr lang="en-US" sz="1200" b="1" kern="1200"/>
            <a:t>natuur </a:t>
          </a:r>
          <a:r>
            <a:rPr lang="en-US" sz="1200" kern="1200"/>
            <a:t>en in het </a:t>
          </a:r>
          <a:r>
            <a:rPr lang="en-US" sz="1200" b="1" kern="1200"/>
            <a:t>zorgen </a:t>
          </a:r>
          <a:r>
            <a:rPr lang="en-US" sz="1200" kern="1200"/>
            <a:t>voor </a:t>
          </a:r>
          <a:r>
            <a:rPr lang="en-US" sz="1200" b="1" kern="1200"/>
            <a:t>planten en dieren</a:t>
          </a:r>
          <a:r>
            <a:rPr lang="en-US" sz="1200" kern="1200"/>
            <a:t>.</a:t>
          </a:r>
        </a:p>
      </dsp:txBody>
      <dsp:txXfrm>
        <a:off x="32770" y="564897"/>
        <a:ext cx="6766672" cy="605747"/>
      </dsp:txXfrm>
    </dsp:sp>
    <dsp:sp modelId="{F7D6D453-F115-4C99-A2D4-36CEDCB681E5}">
      <dsp:nvSpPr>
        <dsp:cNvPr id="0" name=""/>
        <dsp:cNvSpPr/>
      </dsp:nvSpPr>
      <dsp:spPr>
        <a:xfrm>
          <a:off x="0" y="1237974"/>
          <a:ext cx="6832212" cy="671287"/>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We zijn </a:t>
          </a:r>
          <a:r>
            <a:rPr lang="en-US" sz="1200" b="1" kern="1200"/>
            <a:t>creatief bezig </a:t>
          </a:r>
          <a:r>
            <a:rPr lang="en-US" sz="1200" kern="1200"/>
            <a:t>met natuurlijke materialen en doen nieuwe ervaringen op.</a:t>
          </a:r>
        </a:p>
      </dsp:txBody>
      <dsp:txXfrm>
        <a:off x="32770" y="1270744"/>
        <a:ext cx="6766672" cy="605747"/>
      </dsp:txXfrm>
    </dsp:sp>
    <dsp:sp modelId="{156D6DD9-B6C6-4CB6-9607-53D6CB2DC684}">
      <dsp:nvSpPr>
        <dsp:cNvPr id="0" name=""/>
        <dsp:cNvSpPr/>
      </dsp:nvSpPr>
      <dsp:spPr>
        <a:xfrm>
          <a:off x="0" y="1943822"/>
          <a:ext cx="6832212" cy="671287"/>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We hechten groot belang aan </a:t>
          </a:r>
          <a:r>
            <a:rPr lang="en-US" sz="1200" b="1" kern="1200"/>
            <a:t>gezonde</a:t>
          </a:r>
          <a:r>
            <a:rPr lang="en-US" sz="1200" kern="1200"/>
            <a:t> en </a:t>
          </a:r>
          <a:r>
            <a:rPr lang="en-US" sz="1200" b="1" kern="1200"/>
            <a:t>natuurlijke voeding</a:t>
          </a:r>
          <a:r>
            <a:rPr lang="en-US" sz="1200" kern="1200"/>
            <a:t>; we maken eigen beleg, bakken brood, maken verse soep, eigen producten worden steeds verwerkt.</a:t>
          </a:r>
        </a:p>
      </dsp:txBody>
      <dsp:txXfrm>
        <a:off x="32770" y="1976592"/>
        <a:ext cx="6766672" cy="605747"/>
      </dsp:txXfrm>
    </dsp:sp>
    <dsp:sp modelId="{5C25B9AE-A3B1-4DCB-8C56-9435129B36F5}">
      <dsp:nvSpPr>
        <dsp:cNvPr id="0" name=""/>
        <dsp:cNvSpPr/>
      </dsp:nvSpPr>
      <dsp:spPr>
        <a:xfrm>
          <a:off x="0" y="2649669"/>
          <a:ext cx="6832212" cy="671287"/>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We trachten </a:t>
          </a:r>
          <a:r>
            <a:rPr lang="en-US" sz="1200" b="1" kern="1200"/>
            <a:t>goederen </a:t>
          </a:r>
          <a:r>
            <a:rPr lang="en-US" sz="1200" kern="1200"/>
            <a:t>die door anderen zijn </a:t>
          </a:r>
          <a:r>
            <a:rPr lang="en-US" sz="1200" b="1" kern="1200"/>
            <a:t>afgedankt </a:t>
          </a:r>
          <a:r>
            <a:rPr lang="en-US" sz="1200" kern="1200"/>
            <a:t>te </a:t>
          </a:r>
          <a:r>
            <a:rPr lang="en-US" sz="1200" b="1" kern="1200"/>
            <a:t>hergebruiken </a:t>
          </a:r>
          <a:r>
            <a:rPr lang="en-US" sz="1200" kern="1200"/>
            <a:t>en </a:t>
          </a:r>
          <a:r>
            <a:rPr lang="en-US" sz="1200" b="1" kern="1200"/>
            <a:t>op </a:t>
          </a:r>
          <a:r>
            <a:rPr lang="en-US" sz="1200" kern="1200"/>
            <a:t>te </a:t>
          </a:r>
          <a:r>
            <a:rPr lang="en-US" sz="1200" b="1" kern="1200"/>
            <a:t>waarderen</a:t>
          </a:r>
          <a:r>
            <a:rPr lang="en-US" sz="1200" kern="1200"/>
            <a:t>.</a:t>
          </a:r>
        </a:p>
      </dsp:txBody>
      <dsp:txXfrm>
        <a:off x="32770" y="2682439"/>
        <a:ext cx="6766672" cy="605747"/>
      </dsp:txXfrm>
    </dsp:sp>
    <dsp:sp modelId="{12756D14-97E7-44D7-A0C2-464825BA39F2}">
      <dsp:nvSpPr>
        <dsp:cNvPr id="0" name=""/>
        <dsp:cNvSpPr/>
      </dsp:nvSpPr>
      <dsp:spPr>
        <a:xfrm>
          <a:off x="0" y="3355516"/>
          <a:ext cx="6832212" cy="671287"/>
        </a:xfrm>
        <a:prstGeom prst="round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We werken samen rond </a:t>
          </a:r>
          <a:r>
            <a:rPr lang="en-US" sz="1200" b="1" kern="1200"/>
            <a:t>grotere projecten</a:t>
          </a:r>
          <a:r>
            <a:rPr lang="en-US" sz="1200" kern="1200"/>
            <a:t>: ombouwen tuinhuis tot dierenpavilioen, maken van een fietsenstalling, herinrichten stallen, omheinen van weide voor de dieren, zelf maken en opstellen van een yurt,…</a:t>
          </a:r>
        </a:p>
      </dsp:txBody>
      <dsp:txXfrm>
        <a:off x="32770" y="3388286"/>
        <a:ext cx="6766672" cy="605747"/>
      </dsp:txXfrm>
    </dsp:sp>
    <dsp:sp modelId="{EDD49092-F3E3-494D-A471-8FACF5FA2D09}">
      <dsp:nvSpPr>
        <dsp:cNvPr id="0" name=""/>
        <dsp:cNvSpPr/>
      </dsp:nvSpPr>
      <dsp:spPr>
        <a:xfrm>
          <a:off x="0" y="4061364"/>
          <a:ext cx="6832212" cy="671287"/>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Samen met de jongeren gaan we </a:t>
          </a:r>
          <a:r>
            <a:rPr lang="en-US" sz="1200" b="1" kern="1200"/>
            <a:t>op zoek</a:t>
          </a:r>
          <a:r>
            <a:rPr lang="en-US" sz="1200" kern="1200"/>
            <a:t> naar hun </a:t>
          </a:r>
          <a:r>
            <a:rPr lang="en-US" sz="1200" b="1" kern="1200"/>
            <a:t>interesses</a:t>
          </a:r>
          <a:r>
            <a:rPr lang="en-US" sz="1200" kern="1200"/>
            <a:t>, voor sommigen betekent dat ook onder onze begeleiding mogen </a:t>
          </a:r>
          <a:r>
            <a:rPr lang="en-US" sz="1200" b="1" kern="1200"/>
            <a:t>proeven </a:t>
          </a:r>
          <a:r>
            <a:rPr lang="en-US" sz="1200" kern="1200"/>
            <a:t>van </a:t>
          </a:r>
          <a:r>
            <a:rPr lang="en-US" sz="1200" b="1" kern="1200"/>
            <a:t>helpen en meewerken </a:t>
          </a:r>
          <a:r>
            <a:rPr lang="en-US" sz="1200" kern="1200"/>
            <a:t>in een door hen </a:t>
          </a:r>
          <a:r>
            <a:rPr lang="en-US" sz="1200" b="1" kern="1200"/>
            <a:t>meegekozen setting</a:t>
          </a:r>
          <a:r>
            <a:rPr lang="en-US" sz="1200" kern="1200"/>
            <a:t> (tuinaannemer, rusthuis, school,…)</a:t>
          </a:r>
        </a:p>
      </dsp:txBody>
      <dsp:txXfrm>
        <a:off x="32770" y="4094134"/>
        <a:ext cx="6766672" cy="6057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8ED2AF-65C9-45FC-A64D-5FC792DFF03A}">
      <dsp:nvSpPr>
        <dsp:cNvPr id="0" name=""/>
        <dsp:cNvSpPr/>
      </dsp:nvSpPr>
      <dsp:spPr>
        <a:xfrm>
          <a:off x="268511" y="346284"/>
          <a:ext cx="1364909" cy="136490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31F28F-79AE-4DFC-BF38-4296B2C4B76A}">
      <dsp:nvSpPr>
        <dsp:cNvPr id="0" name=""/>
        <dsp:cNvSpPr/>
      </dsp:nvSpPr>
      <dsp:spPr>
        <a:xfrm>
          <a:off x="555142" y="632915"/>
          <a:ext cx="791647" cy="7916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AE64826-CFEE-41A1-AC96-2F06547A3C78}">
      <dsp:nvSpPr>
        <dsp:cNvPr id="0" name=""/>
        <dsp:cNvSpPr/>
      </dsp:nvSpPr>
      <dsp:spPr>
        <a:xfrm>
          <a:off x="1925901" y="346284"/>
          <a:ext cx="3217286" cy="1364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nl-BE" sz="1300" b="1" kern="1200" dirty="0"/>
            <a:t>Aanmelding</a:t>
          </a:r>
          <a:r>
            <a:rPr lang="nl-BE" sz="1300" kern="1200" dirty="0"/>
            <a:t> door toegewezen </a:t>
          </a:r>
          <a:r>
            <a:rPr lang="nl-BE" sz="1300" b="1" kern="1200" dirty="0"/>
            <a:t>CLB</a:t>
          </a:r>
          <a:r>
            <a:rPr lang="nl-BE" sz="1300" kern="1200" dirty="0"/>
            <a:t>-medewerker. Dit kan via meldpunt MSI en KANS of via de site: </a:t>
          </a:r>
          <a:r>
            <a:rPr lang="nl-BE" sz="1300" i="1" kern="1200" dirty="0">
              <a:hlinkClick xmlns:r="http://schemas.openxmlformats.org/officeDocument/2006/relationships" r:id="rId3"/>
            </a:rPr>
            <a:t>https://www.wereldvanindra.be</a:t>
          </a:r>
          <a:r>
            <a:rPr lang="nl-BE" sz="1300" i="1" kern="1200" dirty="0"/>
            <a:t> </a:t>
          </a:r>
          <a:endParaRPr lang="en-US" sz="1300" i="1" kern="1200" dirty="0"/>
        </a:p>
      </dsp:txBody>
      <dsp:txXfrm>
        <a:off x="1925901" y="346284"/>
        <a:ext cx="3217286" cy="1364909"/>
      </dsp:txXfrm>
    </dsp:sp>
    <dsp:sp modelId="{F910AEF3-1206-4005-BB33-68CAB6797F3C}">
      <dsp:nvSpPr>
        <dsp:cNvPr id="0" name=""/>
        <dsp:cNvSpPr/>
      </dsp:nvSpPr>
      <dsp:spPr>
        <a:xfrm>
          <a:off x="5703775" y="346284"/>
          <a:ext cx="1364909" cy="136490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770533-3718-4952-A3F2-63E1979DEE7F}">
      <dsp:nvSpPr>
        <dsp:cNvPr id="0" name=""/>
        <dsp:cNvSpPr/>
      </dsp:nvSpPr>
      <dsp:spPr>
        <a:xfrm>
          <a:off x="5990406" y="632915"/>
          <a:ext cx="791647" cy="791647"/>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D849325-71C3-4EDA-BFD0-92B2C49CBE45}">
      <dsp:nvSpPr>
        <dsp:cNvPr id="0" name=""/>
        <dsp:cNvSpPr/>
      </dsp:nvSpPr>
      <dsp:spPr>
        <a:xfrm>
          <a:off x="7361165" y="346284"/>
          <a:ext cx="3217286" cy="1364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rtl="0">
            <a:lnSpc>
              <a:spcPct val="90000"/>
            </a:lnSpc>
            <a:spcBef>
              <a:spcPct val="0"/>
            </a:spcBef>
            <a:spcAft>
              <a:spcPct val="35000"/>
            </a:spcAft>
            <a:buNone/>
          </a:pPr>
          <a:r>
            <a:rPr lang="nl-BE" sz="1300" b="1" kern="1200" dirty="0">
              <a:latin typeface="Century Gothic" panose="020B0502020202020204"/>
            </a:rPr>
            <a:t>De ONT-moeting</a:t>
          </a:r>
          <a:r>
            <a:rPr lang="nl-BE" sz="1300" b="0" kern="1200" dirty="0">
              <a:latin typeface="Century Gothic" panose="020B0502020202020204"/>
            </a:rPr>
            <a:t> met</a:t>
          </a:r>
          <a:r>
            <a:rPr lang="nl-BE" sz="1300" kern="1200" dirty="0">
              <a:latin typeface="Century Gothic" panose="020B0502020202020204"/>
            </a:rPr>
            <a:t> </a:t>
          </a:r>
          <a:r>
            <a:rPr lang="nl-BE" sz="1300" kern="1200" dirty="0"/>
            <a:t>jongere, ouders/opvoedingsverantwoordelijke, CLB, schoolse medewerker (indien mogelijk) en andere nodige partners of personen zoals bv psychologe, vertrouwensfiguur, …</a:t>
          </a:r>
          <a:r>
            <a:rPr lang="nl-BE" sz="1300" kern="1200" dirty="0">
              <a:latin typeface="Century Gothic" panose="020B0502020202020204"/>
            </a:rPr>
            <a:t> </a:t>
          </a:r>
          <a:endParaRPr lang="en-US" sz="1300" kern="1200" dirty="0"/>
        </a:p>
      </dsp:txBody>
      <dsp:txXfrm>
        <a:off x="7361165" y="346284"/>
        <a:ext cx="3217286" cy="1364909"/>
      </dsp:txXfrm>
    </dsp:sp>
    <dsp:sp modelId="{EE3F89B4-5166-43D4-BAC6-5A0F65146D8F}">
      <dsp:nvSpPr>
        <dsp:cNvPr id="0" name=""/>
        <dsp:cNvSpPr/>
      </dsp:nvSpPr>
      <dsp:spPr>
        <a:xfrm>
          <a:off x="268511" y="2412165"/>
          <a:ext cx="1364909" cy="136490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7D3A71-53E9-48D6-ACA4-355624D85C18}">
      <dsp:nvSpPr>
        <dsp:cNvPr id="0" name=""/>
        <dsp:cNvSpPr/>
      </dsp:nvSpPr>
      <dsp:spPr>
        <a:xfrm>
          <a:off x="555142" y="2698795"/>
          <a:ext cx="791647" cy="791647"/>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A02C588-D29E-483C-ACA7-43617EA9DE39}">
      <dsp:nvSpPr>
        <dsp:cNvPr id="0" name=""/>
        <dsp:cNvSpPr/>
      </dsp:nvSpPr>
      <dsp:spPr>
        <a:xfrm>
          <a:off x="1925901" y="2412165"/>
          <a:ext cx="3217286" cy="1364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rtl="0">
            <a:lnSpc>
              <a:spcPct val="90000"/>
            </a:lnSpc>
            <a:spcBef>
              <a:spcPct val="0"/>
            </a:spcBef>
            <a:spcAft>
              <a:spcPct val="35000"/>
            </a:spcAft>
            <a:buNone/>
          </a:pPr>
          <a:r>
            <a:rPr lang="nl-BE" sz="1300" kern="1200" dirty="0"/>
            <a:t>Na </a:t>
          </a:r>
          <a:r>
            <a:rPr lang="nl-BE" sz="1300" kern="1200" dirty="0">
              <a:latin typeface="Century Gothic" panose="020B0502020202020204"/>
            </a:rPr>
            <a:t>6 à 8 </a:t>
          </a:r>
          <a:r>
            <a:rPr lang="nl-BE" sz="1300" kern="1200" dirty="0"/>
            <a:t>weken een</a:t>
          </a:r>
          <a:r>
            <a:rPr lang="nl-BE" sz="1300" b="1" u="none" kern="1200" dirty="0"/>
            <a:t> </a:t>
          </a:r>
          <a:r>
            <a:rPr lang="nl-BE" sz="1300" b="1" u="none" kern="1200" dirty="0">
              <a:latin typeface="Century Gothic" panose="020B0502020202020204"/>
            </a:rPr>
            <a:t>pitstop</a:t>
          </a:r>
          <a:r>
            <a:rPr lang="nl-BE" sz="1300" b="0" kern="1200" dirty="0">
              <a:latin typeface="Century Gothic" panose="020B0502020202020204"/>
            </a:rPr>
            <a:t> met</a:t>
          </a:r>
          <a:r>
            <a:rPr lang="nl-BE" sz="1300" kern="1200" dirty="0"/>
            <a:t> betrokkenen (aanwezigen intake), met eventuele </a:t>
          </a:r>
          <a:r>
            <a:rPr lang="nl-BE" sz="1300" b="1" kern="1200" dirty="0"/>
            <a:t>bijsturing</a:t>
          </a:r>
          <a:r>
            <a:rPr lang="nl-BE" sz="1300" kern="1200" dirty="0"/>
            <a:t> van hulpvragen of doelstellingen. </a:t>
          </a:r>
          <a:r>
            <a:rPr lang="nl-BE" sz="1300" b="0" kern="1200" dirty="0"/>
            <a:t>Na 12 weken bespreken we </a:t>
          </a:r>
          <a:r>
            <a:rPr lang="nl-BE" sz="1300" b="0" kern="1200" dirty="0">
              <a:latin typeface="Century Gothic" panose="020B0502020202020204"/>
            </a:rPr>
            <a:t>in de </a:t>
          </a:r>
          <a:r>
            <a:rPr lang="nl-BE" sz="1300" b="1" kern="1200" dirty="0">
              <a:latin typeface="Century Gothic" panose="020B0502020202020204"/>
            </a:rPr>
            <a:t>landing </a:t>
          </a:r>
          <a:r>
            <a:rPr lang="nl-BE" sz="1300" b="0" kern="1200" dirty="0">
              <a:latin typeface="Century Gothic" panose="020B0502020202020204"/>
            </a:rPr>
            <a:t>waar we ‘’beland’’ zijn aan het einde van het traject. Verlenging kan overwogen worden.</a:t>
          </a:r>
          <a:endParaRPr lang="en-US" sz="1300" b="0" kern="1200" dirty="0"/>
        </a:p>
      </dsp:txBody>
      <dsp:txXfrm>
        <a:off x="1925901" y="2412165"/>
        <a:ext cx="3217286" cy="1364909"/>
      </dsp:txXfrm>
    </dsp:sp>
    <dsp:sp modelId="{4D52DCAF-1DE8-4AD5-A360-2A78C40D3F06}">
      <dsp:nvSpPr>
        <dsp:cNvPr id="0" name=""/>
        <dsp:cNvSpPr/>
      </dsp:nvSpPr>
      <dsp:spPr>
        <a:xfrm>
          <a:off x="5703775" y="2412165"/>
          <a:ext cx="1364909" cy="136490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37C828-1309-437C-A85F-C3BFB688B489}">
      <dsp:nvSpPr>
        <dsp:cNvPr id="0" name=""/>
        <dsp:cNvSpPr/>
      </dsp:nvSpPr>
      <dsp:spPr>
        <a:xfrm>
          <a:off x="5990406" y="2698795"/>
          <a:ext cx="791647" cy="791647"/>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29BCDE6-D539-4009-8D38-3A06135E44C4}">
      <dsp:nvSpPr>
        <dsp:cNvPr id="0" name=""/>
        <dsp:cNvSpPr/>
      </dsp:nvSpPr>
      <dsp:spPr>
        <a:xfrm>
          <a:off x="7361165" y="2412165"/>
          <a:ext cx="3217286" cy="1364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nl-BE" sz="1300" kern="1200" dirty="0"/>
            <a:t>Doorheen het traject van de jongere: regelmatige </a:t>
          </a:r>
          <a:r>
            <a:rPr lang="nl-BE" sz="1300" b="1" kern="1200" dirty="0"/>
            <a:t>contacten</a:t>
          </a:r>
          <a:r>
            <a:rPr lang="nl-BE" sz="1300" kern="1200" dirty="0"/>
            <a:t> met gezin en school, om een mogelijke terugkeer naar het schoolgaan te verwezenlijken, </a:t>
          </a:r>
          <a:endParaRPr lang="en-US" sz="1300" kern="1200" dirty="0"/>
        </a:p>
      </dsp:txBody>
      <dsp:txXfrm>
        <a:off x="7361165" y="2412165"/>
        <a:ext cx="3217286" cy="13649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nl-NL"/>
              <a:t>Klik om stijl te bewerken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nl-NL"/>
              <a:t>Klik om stijl te bewerken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nl-NL"/>
              <a:t>Klik om stijl te bewerken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nl-NL"/>
              <a:t>Klik om stijl te bewerken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nl-NL"/>
              <a:t>Klik om stijl te bewerken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nl-NL"/>
              <a:t>Klik om stijl te bewerken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nl-NL"/>
              <a:t>Klik om stijl te bewerken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nl-NL"/>
              <a:t>Klik om stijl te bewerken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nl-NL"/>
              <a:t>Klik om stijl te bewerken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9/28/2022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60" r:id="rId10"/>
    <p:sldLayoutId id="2147483661" r:id="rId11"/>
    <p:sldLayoutId id="2147483662" r:id="rId12"/>
    <p:sldLayoutId id="2147483663" r:id="rId13"/>
    <p:sldLayoutId id="214748366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F84177-D544-484B-840F-230FCEB94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BC9B9BC-356F-4894-B473-21807684E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6111243"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90983347-192F-4F77-BE50-66C28E267B6F}"/>
              </a:ext>
            </a:extLst>
          </p:cNvPr>
          <p:cNvSpPr>
            <a:spLocks noGrp="1"/>
          </p:cNvSpPr>
          <p:nvPr>
            <p:ph type="ctrTitle"/>
          </p:nvPr>
        </p:nvSpPr>
        <p:spPr>
          <a:xfrm>
            <a:off x="540279" y="967417"/>
            <a:ext cx="5280460" cy="3943250"/>
          </a:xfrm>
        </p:spPr>
        <p:txBody>
          <a:bodyPr>
            <a:normAutofit/>
          </a:bodyPr>
          <a:lstStyle/>
          <a:p>
            <a:r>
              <a:rPr lang="nl-BE" sz="4000">
                <a:solidFill>
                  <a:srgbClr val="FEFFFF"/>
                </a:solidFill>
              </a:rPr>
              <a:t>DE WERELD VAN INDRA</a:t>
            </a:r>
          </a:p>
        </p:txBody>
      </p:sp>
      <p:pic>
        <p:nvPicPr>
          <p:cNvPr id="4" name="Afbeelding 3">
            <a:extLst>
              <a:ext uri="{FF2B5EF4-FFF2-40B4-BE49-F238E27FC236}">
                <a16:creationId xmlns:a16="http://schemas.microsoft.com/office/drawing/2014/main" id="{9BB911DF-5A6D-42A4-9CA6-EC6FE6E0EB5D}"/>
              </a:ext>
            </a:extLst>
          </p:cNvPr>
          <p:cNvPicPr/>
          <p:nvPr/>
        </p:nvPicPr>
        <p:blipFill rotWithShape="1">
          <a:blip r:embed="rId2" cstate="print">
            <a:extLst>
              <a:ext uri="{28A0092B-C50C-407E-A947-70E740481C1C}">
                <a14:useLocalDpi xmlns:a14="http://schemas.microsoft.com/office/drawing/2010/main" val="0"/>
              </a:ext>
            </a:extLst>
          </a:blip>
          <a:srcRect l="5053" r="6280"/>
          <a:stretch/>
        </p:blipFill>
        <p:spPr>
          <a:xfrm>
            <a:off x="6111242" y="10"/>
            <a:ext cx="6080758" cy="6857990"/>
          </a:xfrm>
          <a:prstGeom prst="rect">
            <a:avLst/>
          </a:prstGeom>
        </p:spPr>
      </p:pic>
      <p:sp>
        <p:nvSpPr>
          <p:cNvPr id="13" name="Freeform 27">
            <a:extLst>
              <a:ext uri="{FF2B5EF4-FFF2-40B4-BE49-F238E27FC236}">
                <a16:creationId xmlns:a16="http://schemas.microsoft.com/office/drawing/2014/main" id="{CFD42E53-DE7E-4891-9F3A-A1E195E8E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6881206" cy="857047"/>
          </a:xfrm>
          <a:custGeom>
            <a:avLst/>
            <a:gdLst>
              <a:gd name="connsiteX0" fmla="*/ 0 w 6881206"/>
              <a:gd name="connsiteY0" fmla="*/ 0 h 857047"/>
              <a:gd name="connsiteX1" fmla="*/ 653445 w 6881206"/>
              <a:gd name="connsiteY1" fmla="*/ 0 h 857047"/>
              <a:gd name="connsiteX2" fmla="*/ 1156123 w 6881206"/>
              <a:gd name="connsiteY2" fmla="*/ 0 h 857047"/>
              <a:gd name="connsiteX3" fmla="*/ 1380221 w 6881206"/>
              <a:gd name="connsiteY3" fmla="*/ 0 h 857047"/>
              <a:gd name="connsiteX4" fmla="*/ 1444324 w 6881206"/>
              <a:gd name="connsiteY4" fmla="*/ 0 h 857047"/>
              <a:gd name="connsiteX5" fmla="*/ 1522072 w 6881206"/>
              <a:gd name="connsiteY5" fmla="*/ 0 h 857047"/>
              <a:gd name="connsiteX6" fmla="*/ 1596570 w 6881206"/>
              <a:gd name="connsiteY6" fmla="*/ 0 h 857047"/>
              <a:gd name="connsiteX7" fmla="*/ 1893047 w 6881206"/>
              <a:gd name="connsiteY7" fmla="*/ 0 h 857047"/>
              <a:gd name="connsiteX8" fmla="*/ 1978260 w 6881206"/>
              <a:gd name="connsiteY8" fmla="*/ 0 h 857047"/>
              <a:gd name="connsiteX9" fmla="*/ 2032793 w 6881206"/>
              <a:gd name="connsiteY9" fmla="*/ 0 h 857047"/>
              <a:gd name="connsiteX10" fmla="*/ 2095032 w 6881206"/>
              <a:gd name="connsiteY10" fmla="*/ 0 h 857047"/>
              <a:gd name="connsiteX11" fmla="*/ 2574748 w 6881206"/>
              <a:gd name="connsiteY11" fmla="*/ 0 h 857047"/>
              <a:gd name="connsiteX12" fmla="*/ 2712413 w 6881206"/>
              <a:gd name="connsiteY12" fmla="*/ 0 h 857047"/>
              <a:gd name="connsiteX13" fmla="*/ 2724164 w 6881206"/>
              <a:gd name="connsiteY13" fmla="*/ 0 h 857047"/>
              <a:gd name="connsiteX14" fmla="*/ 2806423 w 6881206"/>
              <a:gd name="connsiteY14" fmla="*/ 0 h 857047"/>
              <a:gd name="connsiteX15" fmla="*/ 2975563 w 6881206"/>
              <a:gd name="connsiteY15" fmla="*/ 0 h 857047"/>
              <a:gd name="connsiteX16" fmla="*/ 3029696 w 6881206"/>
              <a:gd name="connsiteY16" fmla="*/ 0 h 857047"/>
              <a:gd name="connsiteX17" fmla="*/ 3216247 w 6881206"/>
              <a:gd name="connsiteY17" fmla="*/ 0 h 857047"/>
              <a:gd name="connsiteX18" fmla="*/ 3464491 w 6881206"/>
              <a:gd name="connsiteY18" fmla="*/ 0 h 857047"/>
              <a:gd name="connsiteX19" fmla="*/ 3476820 w 6881206"/>
              <a:gd name="connsiteY19" fmla="*/ 0 h 857047"/>
              <a:gd name="connsiteX20" fmla="*/ 3508932 w 6881206"/>
              <a:gd name="connsiteY20" fmla="*/ 0 h 857047"/>
              <a:gd name="connsiteX21" fmla="*/ 3518154 w 6881206"/>
              <a:gd name="connsiteY21" fmla="*/ 0 h 857047"/>
              <a:gd name="connsiteX22" fmla="*/ 3563124 w 6881206"/>
              <a:gd name="connsiteY22" fmla="*/ 0 h 857047"/>
              <a:gd name="connsiteX23" fmla="*/ 3568615 w 6881206"/>
              <a:gd name="connsiteY23" fmla="*/ 0 h 857047"/>
              <a:gd name="connsiteX24" fmla="*/ 3582711 w 6881206"/>
              <a:gd name="connsiteY24" fmla="*/ 0 h 857047"/>
              <a:gd name="connsiteX25" fmla="*/ 3607047 w 6881206"/>
              <a:gd name="connsiteY25" fmla="*/ 0 h 857047"/>
              <a:gd name="connsiteX26" fmla="*/ 3711363 w 6881206"/>
              <a:gd name="connsiteY26" fmla="*/ 0 h 857047"/>
              <a:gd name="connsiteX27" fmla="*/ 3757936 w 6881206"/>
              <a:gd name="connsiteY27" fmla="*/ 0 h 857047"/>
              <a:gd name="connsiteX28" fmla="*/ 3914505 w 6881206"/>
              <a:gd name="connsiteY28" fmla="*/ 0 h 857047"/>
              <a:gd name="connsiteX29" fmla="*/ 4099165 w 6881206"/>
              <a:gd name="connsiteY29" fmla="*/ 0 h 857047"/>
              <a:gd name="connsiteX30" fmla="*/ 4176573 w 6881206"/>
              <a:gd name="connsiteY30" fmla="*/ 0 h 857047"/>
              <a:gd name="connsiteX31" fmla="*/ 4211043 w 6881206"/>
              <a:gd name="connsiteY31" fmla="*/ 0 h 857047"/>
              <a:gd name="connsiteX32" fmla="*/ 4249415 w 6881206"/>
              <a:gd name="connsiteY32" fmla="*/ 0 h 857047"/>
              <a:gd name="connsiteX33" fmla="*/ 4292911 w 6881206"/>
              <a:gd name="connsiteY33" fmla="*/ 0 h 857047"/>
              <a:gd name="connsiteX34" fmla="*/ 4715176 w 6881206"/>
              <a:gd name="connsiteY34" fmla="*/ 0 h 857047"/>
              <a:gd name="connsiteX35" fmla="*/ 4749035 w 6881206"/>
              <a:gd name="connsiteY35" fmla="*/ 0 h 857047"/>
              <a:gd name="connsiteX36" fmla="*/ 5107279 w 6881206"/>
              <a:gd name="connsiteY36" fmla="*/ 0 h 857047"/>
              <a:gd name="connsiteX37" fmla="*/ 5446306 w 6881206"/>
              <a:gd name="connsiteY37" fmla="*/ 0 h 857047"/>
              <a:gd name="connsiteX38" fmla="*/ 5654500 w 6881206"/>
              <a:gd name="connsiteY38" fmla="*/ 0 h 857047"/>
              <a:gd name="connsiteX39" fmla="*/ 5879355 w 6881206"/>
              <a:gd name="connsiteY39" fmla="*/ 0 h 857047"/>
              <a:gd name="connsiteX40" fmla="*/ 6374171 w 6881206"/>
              <a:gd name="connsiteY40" fmla="*/ 0 h 857047"/>
              <a:gd name="connsiteX41" fmla="*/ 6382691 w 6881206"/>
              <a:gd name="connsiteY41" fmla="*/ 0 h 857047"/>
              <a:gd name="connsiteX42" fmla="*/ 6406881 w 6881206"/>
              <a:gd name="connsiteY42" fmla="*/ 10516 h 857047"/>
              <a:gd name="connsiteX43" fmla="*/ 6411719 w 6881206"/>
              <a:gd name="connsiteY43" fmla="*/ 15774 h 857047"/>
              <a:gd name="connsiteX44" fmla="*/ 6412418 w 6881206"/>
              <a:gd name="connsiteY44" fmla="*/ 16534 h 857047"/>
              <a:gd name="connsiteX45" fmla="*/ 6413765 w 6881206"/>
              <a:gd name="connsiteY45" fmla="*/ 17998 h 857047"/>
              <a:gd name="connsiteX46" fmla="*/ 6418286 w 6881206"/>
              <a:gd name="connsiteY46" fmla="*/ 21854 h 857047"/>
              <a:gd name="connsiteX47" fmla="*/ 6867337 w 6881206"/>
              <a:gd name="connsiteY47" fmla="*/ 404863 h 857047"/>
              <a:gd name="connsiteX48" fmla="*/ 6867337 w 6881206"/>
              <a:gd name="connsiteY48" fmla="*/ 452185 h 857047"/>
              <a:gd name="connsiteX49" fmla="*/ 6491457 w 6881206"/>
              <a:gd name="connsiteY49" fmla="*/ 772784 h 857047"/>
              <a:gd name="connsiteX50" fmla="*/ 6413765 w 6881206"/>
              <a:gd name="connsiteY50" fmla="*/ 839050 h 857047"/>
              <a:gd name="connsiteX51" fmla="*/ 6411719 w 6881206"/>
              <a:gd name="connsiteY51" fmla="*/ 841273 h 857047"/>
              <a:gd name="connsiteX52" fmla="*/ 6406881 w 6881206"/>
              <a:gd name="connsiteY52" fmla="*/ 846531 h 857047"/>
              <a:gd name="connsiteX53" fmla="*/ 6382691 w 6881206"/>
              <a:gd name="connsiteY53" fmla="*/ 857047 h 857047"/>
              <a:gd name="connsiteX54" fmla="*/ 6374171 w 6881206"/>
              <a:gd name="connsiteY54" fmla="*/ 857047 h 857047"/>
              <a:gd name="connsiteX55" fmla="*/ 6368680 w 6881206"/>
              <a:gd name="connsiteY55" fmla="*/ 857047 h 857047"/>
              <a:gd name="connsiteX56" fmla="*/ 6348221 w 6881206"/>
              <a:gd name="connsiteY56" fmla="*/ 857047 h 857047"/>
              <a:gd name="connsiteX57" fmla="*/ 6330248 w 6881206"/>
              <a:gd name="connsiteY57" fmla="*/ 857047 h 857047"/>
              <a:gd name="connsiteX58" fmla="*/ 6266353 w 6881206"/>
              <a:gd name="connsiteY58" fmla="*/ 857047 h 857047"/>
              <a:gd name="connsiteX59" fmla="*/ 6225932 w 6881206"/>
              <a:gd name="connsiteY59" fmla="*/ 857047 h 857047"/>
              <a:gd name="connsiteX60" fmla="*/ 6106926 w 6881206"/>
              <a:gd name="connsiteY60" fmla="*/ 857047 h 857047"/>
              <a:gd name="connsiteX61" fmla="*/ 6022790 w 6881206"/>
              <a:gd name="connsiteY61" fmla="*/ 857047 h 857047"/>
              <a:gd name="connsiteX62" fmla="*/ 5844088 w 6881206"/>
              <a:gd name="connsiteY62" fmla="*/ 857047 h 857047"/>
              <a:gd name="connsiteX63" fmla="*/ 5687880 w 6881206"/>
              <a:gd name="connsiteY63" fmla="*/ 857047 h 857047"/>
              <a:gd name="connsiteX64" fmla="*/ 5451985 w 6881206"/>
              <a:gd name="connsiteY64" fmla="*/ 857047 h 857047"/>
              <a:gd name="connsiteX65" fmla="*/ 5188261 w 6881206"/>
              <a:gd name="connsiteY65" fmla="*/ 857047 h 857047"/>
              <a:gd name="connsiteX66" fmla="*/ 4904764 w 6881206"/>
              <a:gd name="connsiteY66" fmla="*/ 857047 h 857047"/>
              <a:gd name="connsiteX67" fmla="*/ 4490989 w 6881206"/>
              <a:gd name="connsiteY67" fmla="*/ 857047 h 857047"/>
              <a:gd name="connsiteX68" fmla="*/ 4176573 w 6881206"/>
              <a:gd name="connsiteY68" fmla="*/ 857047 h 857047"/>
              <a:gd name="connsiteX69" fmla="*/ 4099165 w 6881206"/>
              <a:gd name="connsiteY69" fmla="*/ 857047 h 857047"/>
              <a:gd name="connsiteX70" fmla="*/ 4089943 w 6881206"/>
              <a:gd name="connsiteY70" fmla="*/ 857047 h 857047"/>
              <a:gd name="connsiteX71" fmla="*/ 4057940 w 6881206"/>
              <a:gd name="connsiteY71" fmla="*/ 857047 h 857047"/>
              <a:gd name="connsiteX72" fmla="*/ 4025386 w 6881206"/>
              <a:gd name="connsiteY72" fmla="*/ 857047 h 857047"/>
              <a:gd name="connsiteX73" fmla="*/ 3850160 w 6881206"/>
              <a:gd name="connsiteY73" fmla="*/ 857047 h 857047"/>
              <a:gd name="connsiteX74" fmla="*/ 3563124 w 6881206"/>
              <a:gd name="connsiteY74" fmla="*/ 857047 h 857047"/>
              <a:gd name="connsiteX75" fmla="*/ 3550795 w 6881206"/>
              <a:gd name="connsiteY75" fmla="*/ 857047 h 857047"/>
              <a:gd name="connsiteX76" fmla="*/ 3508932 w 6881206"/>
              <a:gd name="connsiteY76" fmla="*/ 857047 h 857047"/>
              <a:gd name="connsiteX77" fmla="*/ 3483683 w 6881206"/>
              <a:gd name="connsiteY77" fmla="*/ 857047 h 857047"/>
              <a:gd name="connsiteX78" fmla="*/ 3464491 w 6881206"/>
              <a:gd name="connsiteY78" fmla="*/ 857047 h 857047"/>
              <a:gd name="connsiteX79" fmla="*/ 3452740 w 6881206"/>
              <a:gd name="connsiteY79" fmla="*/ 857047 h 857047"/>
              <a:gd name="connsiteX80" fmla="*/ 3423719 w 6881206"/>
              <a:gd name="connsiteY80" fmla="*/ 857047 h 857047"/>
              <a:gd name="connsiteX81" fmla="*/ 3370481 w 6881206"/>
              <a:gd name="connsiteY81" fmla="*/ 857047 h 857047"/>
              <a:gd name="connsiteX82" fmla="*/ 3306946 w 6881206"/>
              <a:gd name="connsiteY82" fmla="*/ 857047 h 857047"/>
              <a:gd name="connsiteX83" fmla="*/ 3147208 w 6881206"/>
              <a:gd name="connsiteY83" fmla="*/ 857047 h 857047"/>
              <a:gd name="connsiteX84" fmla="*/ 3114429 w 6881206"/>
              <a:gd name="connsiteY84" fmla="*/ 857047 h 857047"/>
              <a:gd name="connsiteX85" fmla="*/ 2960658 w 6881206"/>
              <a:gd name="connsiteY85" fmla="*/ 857047 h 857047"/>
              <a:gd name="connsiteX86" fmla="*/ 2827230 w 6881206"/>
              <a:gd name="connsiteY86" fmla="*/ 857047 h 857047"/>
              <a:gd name="connsiteX87" fmla="*/ 2712413 w 6881206"/>
              <a:gd name="connsiteY87" fmla="*/ 857047 h 857047"/>
              <a:gd name="connsiteX88" fmla="*/ 2680242 w 6881206"/>
              <a:gd name="connsiteY88" fmla="*/ 857047 h 857047"/>
              <a:gd name="connsiteX89" fmla="*/ 2603835 w 6881206"/>
              <a:gd name="connsiteY89" fmla="*/ 857047 h 857047"/>
              <a:gd name="connsiteX90" fmla="*/ 2455042 w 6881206"/>
              <a:gd name="connsiteY90" fmla="*/ 857047 h 857047"/>
              <a:gd name="connsiteX91" fmla="*/ 2426415 w 6881206"/>
              <a:gd name="connsiteY91" fmla="*/ 857047 h 857047"/>
              <a:gd name="connsiteX92" fmla="*/ 2209736 w 6881206"/>
              <a:gd name="connsiteY92" fmla="*/ 857047 h 857047"/>
              <a:gd name="connsiteX93" fmla="*/ 1893047 w 6881206"/>
              <a:gd name="connsiteY93" fmla="*/ 857047 h 857047"/>
              <a:gd name="connsiteX94" fmla="*/ 1885034 w 6881206"/>
              <a:gd name="connsiteY94" fmla="*/ 857047 h 857047"/>
              <a:gd name="connsiteX95" fmla="*/ 1843786 w 6881206"/>
              <a:gd name="connsiteY95" fmla="*/ 857047 h 857047"/>
              <a:gd name="connsiteX96" fmla="*/ 1828944 w 6881206"/>
              <a:gd name="connsiteY96" fmla="*/ 857047 h 857047"/>
              <a:gd name="connsiteX97" fmla="*/ 1380221 w 6881206"/>
              <a:gd name="connsiteY97" fmla="*/ 857047 h 857047"/>
              <a:gd name="connsiteX98" fmla="*/ 1333065 w 6881206"/>
              <a:gd name="connsiteY98" fmla="*/ 857047 h 857047"/>
              <a:gd name="connsiteX99" fmla="*/ 653445 w 6881206"/>
              <a:gd name="connsiteY99" fmla="*/ 857047 h 857047"/>
              <a:gd name="connsiteX100" fmla="*/ 0 w 6881206"/>
              <a:gd name="connsiteY100" fmla="*/ 857047 h 857047"/>
              <a:gd name="connsiteX101" fmla="*/ 0 w 6881206"/>
              <a:gd name="connsiteY101"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881206" h="857047">
                <a:moveTo>
                  <a:pt x="0" y="0"/>
                </a:moveTo>
                <a:cubicBezTo>
                  <a:pt x="0" y="0"/>
                  <a:pt x="0" y="0"/>
                  <a:pt x="653445" y="0"/>
                </a:cubicBezTo>
                <a:cubicBezTo>
                  <a:pt x="653445" y="0"/>
                  <a:pt x="653445" y="0"/>
                  <a:pt x="1156123" y="0"/>
                </a:cubicBezTo>
                <a:lnTo>
                  <a:pt x="1380221" y="0"/>
                </a:lnTo>
                <a:cubicBezTo>
                  <a:pt x="1380221" y="0"/>
                  <a:pt x="1380221" y="0"/>
                  <a:pt x="1444324" y="0"/>
                </a:cubicBezTo>
                <a:lnTo>
                  <a:pt x="1522072" y="0"/>
                </a:lnTo>
                <a:lnTo>
                  <a:pt x="1596570" y="0"/>
                </a:lnTo>
                <a:cubicBezTo>
                  <a:pt x="1668686" y="0"/>
                  <a:pt x="1764840" y="0"/>
                  <a:pt x="1893047" y="0"/>
                </a:cubicBezTo>
                <a:cubicBezTo>
                  <a:pt x="1893047" y="0"/>
                  <a:pt x="1893047" y="0"/>
                  <a:pt x="1978260" y="0"/>
                </a:cubicBezTo>
                <a:lnTo>
                  <a:pt x="2032793" y="0"/>
                </a:lnTo>
                <a:lnTo>
                  <a:pt x="2095032" y="0"/>
                </a:lnTo>
                <a:cubicBezTo>
                  <a:pt x="2196025" y="0"/>
                  <a:pt x="2347515" y="0"/>
                  <a:pt x="2574748" y="0"/>
                </a:cubicBezTo>
                <a:lnTo>
                  <a:pt x="2712413" y="0"/>
                </a:lnTo>
                <a:lnTo>
                  <a:pt x="2724164" y="0"/>
                </a:lnTo>
                <a:lnTo>
                  <a:pt x="2806423" y="0"/>
                </a:lnTo>
                <a:lnTo>
                  <a:pt x="2975563" y="0"/>
                </a:lnTo>
                <a:lnTo>
                  <a:pt x="3029696" y="0"/>
                </a:lnTo>
                <a:lnTo>
                  <a:pt x="3216247" y="0"/>
                </a:lnTo>
                <a:lnTo>
                  <a:pt x="3464491" y="0"/>
                </a:lnTo>
                <a:lnTo>
                  <a:pt x="3476820" y="0"/>
                </a:lnTo>
                <a:lnTo>
                  <a:pt x="3508932" y="0"/>
                </a:lnTo>
                <a:cubicBezTo>
                  <a:pt x="3508932" y="0"/>
                  <a:pt x="3508932" y="0"/>
                  <a:pt x="3518154" y="0"/>
                </a:cubicBezTo>
                <a:lnTo>
                  <a:pt x="3563124" y="0"/>
                </a:lnTo>
                <a:lnTo>
                  <a:pt x="3568615" y="0"/>
                </a:lnTo>
                <a:lnTo>
                  <a:pt x="3582711" y="0"/>
                </a:lnTo>
                <a:lnTo>
                  <a:pt x="3607047" y="0"/>
                </a:lnTo>
                <a:lnTo>
                  <a:pt x="3711363" y="0"/>
                </a:lnTo>
                <a:lnTo>
                  <a:pt x="3757936" y="0"/>
                </a:lnTo>
                <a:lnTo>
                  <a:pt x="3914505" y="0"/>
                </a:lnTo>
                <a:lnTo>
                  <a:pt x="4099165" y="0"/>
                </a:lnTo>
                <a:cubicBezTo>
                  <a:pt x="4099165" y="0"/>
                  <a:pt x="4099165" y="0"/>
                  <a:pt x="4176573" y="0"/>
                </a:cubicBezTo>
                <a:cubicBezTo>
                  <a:pt x="4176573" y="0"/>
                  <a:pt x="4176573" y="0"/>
                  <a:pt x="4211043" y="0"/>
                </a:cubicBezTo>
                <a:lnTo>
                  <a:pt x="4249415" y="0"/>
                </a:lnTo>
                <a:lnTo>
                  <a:pt x="4292911" y="0"/>
                </a:lnTo>
                <a:cubicBezTo>
                  <a:pt x="4370470" y="0"/>
                  <a:pt x="4499735" y="0"/>
                  <a:pt x="4715176" y="0"/>
                </a:cubicBezTo>
                <a:lnTo>
                  <a:pt x="4749035" y="0"/>
                </a:lnTo>
                <a:lnTo>
                  <a:pt x="5107279" y="0"/>
                </a:lnTo>
                <a:lnTo>
                  <a:pt x="5446306" y="0"/>
                </a:lnTo>
                <a:lnTo>
                  <a:pt x="5654500" y="0"/>
                </a:lnTo>
                <a:lnTo>
                  <a:pt x="5879355" y="0"/>
                </a:lnTo>
                <a:lnTo>
                  <a:pt x="6374171" y="0"/>
                </a:lnTo>
                <a:lnTo>
                  <a:pt x="6382691" y="0"/>
                </a:lnTo>
                <a:cubicBezTo>
                  <a:pt x="6392367" y="0"/>
                  <a:pt x="6402043" y="5258"/>
                  <a:pt x="6406881" y="10516"/>
                </a:cubicBezTo>
                <a:cubicBezTo>
                  <a:pt x="6406881" y="10516"/>
                  <a:pt x="6411719" y="10516"/>
                  <a:pt x="6411719" y="15774"/>
                </a:cubicBezTo>
                <a:cubicBezTo>
                  <a:pt x="6411719" y="15774"/>
                  <a:pt x="6411719" y="15774"/>
                  <a:pt x="6412418" y="16534"/>
                </a:cubicBezTo>
                <a:lnTo>
                  <a:pt x="6413765" y="17998"/>
                </a:lnTo>
                <a:lnTo>
                  <a:pt x="6418286" y="21854"/>
                </a:lnTo>
                <a:cubicBezTo>
                  <a:pt x="6439669" y="40092"/>
                  <a:pt x="6525203" y="113046"/>
                  <a:pt x="6867337" y="404863"/>
                </a:cubicBezTo>
                <a:cubicBezTo>
                  <a:pt x="6885830" y="415379"/>
                  <a:pt x="6885830" y="436411"/>
                  <a:pt x="6867337" y="452185"/>
                </a:cubicBezTo>
                <a:cubicBezTo>
                  <a:pt x="6867337" y="452185"/>
                  <a:pt x="6867337" y="452185"/>
                  <a:pt x="6491457" y="772784"/>
                </a:cubicBezTo>
                <a:lnTo>
                  <a:pt x="6413765" y="839050"/>
                </a:lnTo>
                <a:lnTo>
                  <a:pt x="6411719" y="841273"/>
                </a:lnTo>
                <a:cubicBezTo>
                  <a:pt x="6411719" y="841273"/>
                  <a:pt x="6406881" y="841273"/>
                  <a:pt x="6406881" y="846531"/>
                </a:cubicBezTo>
                <a:cubicBezTo>
                  <a:pt x="6402043" y="851789"/>
                  <a:pt x="6392367" y="857047"/>
                  <a:pt x="6382691" y="857047"/>
                </a:cubicBezTo>
                <a:lnTo>
                  <a:pt x="6374171" y="857047"/>
                </a:lnTo>
                <a:lnTo>
                  <a:pt x="6368680" y="857047"/>
                </a:lnTo>
                <a:lnTo>
                  <a:pt x="6348221" y="857047"/>
                </a:lnTo>
                <a:lnTo>
                  <a:pt x="6330248" y="857047"/>
                </a:lnTo>
                <a:lnTo>
                  <a:pt x="6266353" y="857047"/>
                </a:lnTo>
                <a:lnTo>
                  <a:pt x="6225932" y="857047"/>
                </a:lnTo>
                <a:lnTo>
                  <a:pt x="6106926" y="857047"/>
                </a:lnTo>
                <a:lnTo>
                  <a:pt x="6022790" y="857047"/>
                </a:lnTo>
                <a:lnTo>
                  <a:pt x="5844088" y="857047"/>
                </a:lnTo>
                <a:lnTo>
                  <a:pt x="5687880" y="857047"/>
                </a:lnTo>
                <a:lnTo>
                  <a:pt x="5451985" y="857047"/>
                </a:lnTo>
                <a:lnTo>
                  <a:pt x="5188261" y="857047"/>
                </a:lnTo>
                <a:lnTo>
                  <a:pt x="4904764" y="857047"/>
                </a:lnTo>
                <a:lnTo>
                  <a:pt x="4490989" y="857047"/>
                </a:lnTo>
                <a:lnTo>
                  <a:pt x="4176573" y="857047"/>
                </a:lnTo>
                <a:cubicBezTo>
                  <a:pt x="4176573" y="857047"/>
                  <a:pt x="4176573" y="857047"/>
                  <a:pt x="4099165" y="857047"/>
                </a:cubicBezTo>
                <a:cubicBezTo>
                  <a:pt x="4099165" y="857047"/>
                  <a:pt x="4099165" y="857047"/>
                  <a:pt x="4089943" y="857047"/>
                </a:cubicBezTo>
                <a:lnTo>
                  <a:pt x="4057940" y="857047"/>
                </a:lnTo>
                <a:lnTo>
                  <a:pt x="4025386" y="857047"/>
                </a:lnTo>
                <a:cubicBezTo>
                  <a:pt x="3988496" y="857047"/>
                  <a:pt x="3933162" y="857047"/>
                  <a:pt x="3850160" y="857047"/>
                </a:cubicBezTo>
                <a:lnTo>
                  <a:pt x="3563124" y="857047"/>
                </a:lnTo>
                <a:lnTo>
                  <a:pt x="3550795" y="857047"/>
                </a:lnTo>
                <a:lnTo>
                  <a:pt x="3508932" y="857047"/>
                </a:lnTo>
                <a:cubicBezTo>
                  <a:pt x="3508932" y="857047"/>
                  <a:pt x="3508932" y="857047"/>
                  <a:pt x="3483683" y="857047"/>
                </a:cubicBezTo>
                <a:lnTo>
                  <a:pt x="3464491" y="857047"/>
                </a:lnTo>
                <a:lnTo>
                  <a:pt x="3452740" y="857047"/>
                </a:lnTo>
                <a:lnTo>
                  <a:pt x="3423719" y="857047"/>
                </a:lnTo>
                <a:lnTo>
                  <a:pt x="3370481" y="857047"/>
                </a:lnTo>
                <a:lnTo>
                  <a:pt x="3306946" y="857047"/>
                </a:lnTo>
                <a:lnTo>
                  <a:pt x="3147208" y="857047"/>
                </a:lnTo>
                <a:lnTo>
                  <a:pt x="3114429" y="857047"/>
                </a:lnTo>
                <a:lnTo>
                  <a:pt x="2960658" y="857047"/>
                </a:lnTo>
                <a:lnTo>
                  <a:pt x="2827230" y="857047"/>
                </a:lnTo>
                <a:lnTo>
                  <a:pt x="2712413" y="857047"/>
                </a:lnTo>
                <a:lnTo>
                  <a:pt x="2680242" y="857047"/>
                </a:lnTo>
                <a:lnTo>
                  <a:pt x="2603835" y="857047"/>
                </a:lnTo>
                <a:lnTo>
                  <a:pt x="2455042" y="857047"/>
                </a:lnTo>
                <a:lnTo>
                  <a:pt x="2426415" y="857047"/>
                </a:lnTo>
                <a:lnTo>
                  <a:pt x="2209736" y="857047"/>
                </a:lnTo>
                <a:lnTo>
                  <a:pt x="1893047" y="857047"/>
                </a:lnTo>
                <a:cubicBezTo>
                  <a:pt x="1893047" y="857047"/>
                  <a:pt x="1893047" y="857047"/>
                  <a:pt x="1885034" y="857047"/>
                </a:cubicBezTo>
                <a:lnTo>
                  <a:pt x="1843786" y="857047"/>
                </a:lnTo>
                <a:lnTo>
                  <a:pt x="1828944" y="857047"/>
                </a:lnTo>
                <a:cubicBezTo>
                  <a:pt x="1764840" y="857047"/>
                  <a:pt x="1636634" y="857047"/>
                  <a:pt x="1380221" y="857047"/>
                </a:cubicBezTo>
                <a:lnTo>
                  <a:pt x="1333065" y="857047"/>
                </a:lnTo>
                <a:cubicBezTo>
                  <a:pt x="1136016" y="857047"/>
                  <a:pt x="910816" y="857047"/>
                  <a:pt x="653445" y="857047"/>
                </a:cubicBezTo>
                <a:cubicBezTo>
                  <a:pt x="653445" y="857047"/>
                  <a:pt x="653445"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 name="Ondertitel 2">
            <a:extLst>
              <a:ext uri="{FF2B5EF4-FFF2-40B4-BE49-F238E27FC236}">
                <a16:creationId xmlns:a16="http://schemas.microsoft.com/office/drawing/2014/main" id="{53C02EE7-2998-473C-87A0-DF8FE0B70119}"/>
              </a:ext>
            </a:extLst>
          </p:cNvPr>
          <p:cNvSpPr>
            <a:spLocks noGrp="1"/>
          </p:cNvSpPr>
          <p:nvPr>
            <p:ph type="subTitle" idx="1"/>
          </p:nvPr>
        </p:nvSpPr>
        <p:spPr>
          <a:xfrm>
            <a:off x="540279" y="5189400"/>
            <a:ext cx="5280460" cy="544260"/>
          </a:xfrm>
        </p:spPr>
        <p:txBody>
          <a:bodyPr anchor="ctr">
            <a:normAutofit/>
          </a:bodyPr>
          <a:lstStyle/>
          <a:p>
            <a:r>
              <a:rPr lang="nl-BE" sz="1600" dirty="0">
                <a:solidFill>
                  <a:srgbClr val="FEFFFF"/>
                </a:solidFill>
              </a:rPr>
              <a:t>“Wat je aandacht geeft….GROEIT!”</a:t>
            </a:r>
          </a:p>
        </p:txBody>
      </p:sp>
    </p:spTree>
    <p:extLst>
      <p:ext uri="{BB962C8B-B14F-4D97-AF65-F5344CB8AC3E}">
        <p14:creationId xmlns:p14="http://schemas.microsoft.com/office/powerpoint/2010/main" val="2332682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CD7E60B5-2913-4ED9-9D8A-D30765A40003}"/>
              </a:ext>
            </a:extLst>
          </p:cNvPr>
          <p:cNvPicPr>
            <a:picLocks noChangeAspect="1"/>
          </p:cNvPicPr>
          <p:nvPr/>
        </p:nvPicPr>
        <p:blipFill>
          <a:blip r:embed="rId2"/>
          <a:stretch>
            <a:fillRect/>
          </a:stretch>
        </p:blipFill>
        <p:spPr>
          <a:xfrm>
            <a:off x="916265" y="435129"/>
            <a:ext cx="2783318" cy="3711092"/>
          </a:xfrm>
          <a:prstGeom prst="rect">
            <a:avLst/>
          </a:prstGeom>
          <a:ln>
            <a:noFill/>
          </a:ln>
          <a:effectLst>
            <a:softEdge rad="112500"/>
          </a:effectLst>
        </p:spPr>
      </p:pic>
      <p:pic>
        <p:nvPicPr>
          <p:cNvPr id="5" name="Afbeelding 4">
            <a:extLst>
              <a:ext uri="{FF2B5EF4-FFF2-40B4-BE49-F238E27FC236}">
                <a16:creationId xmlns:a16="http://schemas.microsoft.com/office/drawing/2014/main" id="{371AF233-5755-4AAC-B03B-68DCA4D07825}"/>
              </a:ext>
            </a:extLst>
          </p:cNvPr>
          <p:cNvPicPr>
            <a:picLocks noChangeAspect="1"/>
          </p:cNvPicPr>
          <p:nvPr/>
        </p:nvPicPr>
        <p:blipFill>
          <a:blip r:embed="rId3"/>
          <a:stretch>
            <a:fillRect/>
          </a:stretch>
        </p:blipFill>
        <p:spPr>
          <a:xfrm>
            <a:off x="8662690" y="232706"/>
            <a:ext cx="3046071" cy="4061428"/>
          </a:xfrm>
          <a:prstGeom prst="rect">
            <a:avLst/>
          </a:prstGeom>
          <a:ln>
            <a:noFill/>
          </a:ln>
          <a:effectLst>
            <a:softEdge rad="112500"/>
          </a:effectLst>
        </p:spPr>
      </p:pic>
      <p:pic>
        <p:nvPicPr>
          <p:cNvPr id="6" name="Afbeelding 7" descr="Afbeelding met haasachtigen, zoogdier, staand&#10;&#10;Automatisch gegenereerde beschrijving">
            <a:extLst>
              <a:ext uri="{FF2B5EF4-FFF2-40B4-BE49-F238E27FC236}">
                <a16:creationId xmlns:a16="http://schemas.microsoft.com/office/drawing/2014/main" id="{6CDBA29D-886F-4433-92FD-FDC93EA01A00}"/>
              </a:ext>
            </a:extLst>
          </p:cNvPr>
          <p:cNvPicPr>
            <a:picLocks noChangeAspect="1"/>
          </p:cNvPicPr>
          <p:nvPr/>
        </p:nvPicPr>
        <p:blipFill>
          <a:blip r:embed="rId4"/>
          <a:stretch>
            <a:fillRect/>
          </a:stretch>
        </p:blipFill>
        <p:spPr>
          <a:xfrm>
            <a:off x="3786554" y="2957296"/>
            <a:ext cx="4804508" cy="3600639"/>
          </a:xfrm>
          <a:prstGeom prst="rect">
            <a:avLst/>
          </a:prstGeom>
          <a:ln>
            <a:noFill/>
          </a:ln>
          <a:effectLst>
            <a:softEdge rad="112500"/>
          </a:effectLst>
        </p:spPr>
      </p:pic>
    </p:spTree>
    <p:extLst>
      <p:ext uri="{BB962C8B-B14F-4D97-AF65-F5344CB8AC3E}">
        <p14:creationId xmlns:p14="http://schemas.microsoft.com/office/powerpoint/2010/main" val="372565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741D301-B409-4FB3-8717-F973C75816C5}"/>
              </a:ext>
            </a:extLst>
          </p:cNvPr>
          <p:cNvSpPr>
            <a:spLocks noGrp="1"/>
          </p:cNvSpPr>
          <p:nvPr>
            <p:ph type="title"/>
          </p:nvPr>
        </p:nvSpPr>
        <p:spPr>
          <a:xfrm>
            <a:off x="1259893" y="3101093"/>
            <a:ext cx="2454052" cy="3029344"/>
          </a:xfrm>
        </p:spPr>
        <p:txBody>
          <a:bodyPr>
            <a:normAutofit/>
          </a:bodyPr>
          <a:lstStyle/>
          <a:p>
            <a:r>
              <a:rPr lang="nl-BE" sz="3200">
                <a:solidFill>
                  <a:schemeClr val="bg1"/>
                </a:solidFill>
              </a:rPr>
              <a:t>Wat is de Wereld Van Indra</a:t>
            </a:r>
            <a:br>
              <a:rPr lang="nl-BE" sz="3200">
                <a:solidFill>
                  <a:schemeClr val="bg1"/>
                </a:solidFill>
              </a:rPr>
            </a:br>
            <a:endParaRPr lang="nl-BE" sz="32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ADC81528-62B6-4F9D-9E9C-98C7D4832106}"/>
              </a:ext>
            </a:extLst>
          </p:cNvPr>
          <p:cNvSpPr>
            <a:spLocks noGrp="1"/>
          </p:cNvSpPr>
          <p:nvPr>
            <p:ph idx="1"/>
          </p:nvPr>
        </p:nvSpPr>
        <p:spPr>
          <a:xfrm>
            <a:off x="4220938" y="589722"/>
            <a:ext cx="7825653" cy="6062748"/>
          </a:xfrm>
        </p:spPr>
        <p:txBody>
          <a:bodyPr anchor="ctr">
            <a:normAutofit/>
          </a:bodyPr>
          <a:lstStyle/>
          <a:p>
            <a:r>
              <a:rPr lang="nl-BE" sz="1700" dirty="0"/>
              <a:t>De WVI biedt </a:t>
            </a:r>
            <a:r>
              <a:rPr lang="nl-BE" sz="1700" b="1" dirty="0"/>
              <a:t>een krachtgericht ontwikkelingstraject </a:t>
            </a:r>
            <a:r>
              <a:rPr lang="nl-BE" sz="1700" dirty="0"/>
              <a:t>aan vanuit een </a:t>
            </a:r>
            <a:r>
              <a:rPr lang="nl-BE" sz="1700" b="1" dirty="0"/>
              <a:t>schools time-outproject, </a:t>
            </a:r>
            <a:r>
              <a:rPr lang="nl-BE" sz="1700" dirty="0"/>
              <a:t>waarbij jongeren, voornamelijk tussen </a:t>
            </a:r>
            <a:r>
              <a:rPr lang="nl-BE" sz="1700" b="1" i="1" dirty="0"/>
              <a:t>6-18 jaar</a:t>
            </a:r>
            <a:r>
              <a:rPr lang="nl-BE" sz="1700" dirty="0"/>
              <a:t>, de kans krijgen om nieuwe interesses en motivaties te vinden. Toch bekijken we iedere vraag afzonderlijk en sluiten we oudere jongeren niet uit.</a:t>
            </a:r>
            <a:endParaRPr lang="en-US"/>
          </a:p>
          <a:p>
            <a:endParaRPr lang="nl-BE" sz="1700" dirty="0"/>
          </a:p>
          <a:p>
            <a:r>
              <a:rPr lang="nl-BE" sz="1700" dirty="0"/>
              <a:t>We richten ons op jongeren met </a:t>
            </a:r>
            <a:r>
              <a:rPr lang="nl-BE" sz="1700" b="1" i="1" dirty="0"/>
              <a:t>sociaal/emotionele-</a:t>
            </a:r>
            <a:r>
              <a:rPr lang="nl-BE" sz="1700" dirty="0"/>
              <a:t> en/of </a:t>
            </a:r>
            <a:r>
              <a:rPr lang="nl-BE" sz="1700" b="1" i="1" dirty="0"/>
              <a:t>gedragsproblemen</a:t>
            </a:r>
            <a:r>
              <a:rPr lang="nl-BE" sz="1700" dirty="0"/>
              <a:t>, die tijdelijk niet of moeilijk voltijds op school terecht kunnen met als doel de jongeren opnieuw te integreren in het dagelijkse schoolleven.</a:t>
            </a:r>
          </a:p>
          <a:p>
            <a:endParaRPr lang="nl-BE" sz="1700" dirty="0"/>
          </a:p>
          <a:p>
            <a:r>
              <a:rPr lang="nl-BE" sz="1700" dirty="0"/>
              <a:t>Dankzij ons team van </a:t>
            </a:r>
            <a:r>
              <a:rPr lang="nl-BE" sz="1700" b="1" i="1" dirty="0"/>
              <a:t>vrijwilligers en stagiaires </a:t>
            </a:r>
            <a:r>
              <a:rPr lang="nl-BE" sz="1700" dirty="0"/>
              <a:t>kunnen we </a:t>
            </a:r>
            <a:r>
              <a:rPr lang="nl-BE" sz="1700" b="1" i="1" dirty="0"/>
              <a:t>één op één begeleiding </a:t>
            </a:r>
            <a:r>
              <a:rPr lang="nl-BE" sz="1700" i="1" dirty="0"/>
              <a:t>aanbieden </a:t>
            </a:r>
            <a:r>
              <a:rPr lang="nl-BE" sz="1700" dirty="0"/>
              <a:t>op maat van elke jongere, dit in combinatie met groepsmomenten waarbij sociale vaardigheden geoefend kunnen worden. </a:t>
            </a:r>
          </a:p>
          <a:p>
            <a:endParaRPr lang="nl-BE" sz="1700" dirty="0"/>
          </a:p>
          <a:p>
            <a:r>
              <a:rPr lang="nl-BE" sz="1700" dirty="0"/>
              <a:t>We zetten doorheen de dag zoveel mogelijk in op </a:t>
            </a:r>
            <a:r>
              <a:rPr lang="nl-BE" sz="1700" b="1" i="1" dirty="0"/>
              <a:t>natuurbeleving, dieren, tuin en moestuin, verkenning, beweging en spel, creativiteit, ambachten en dit zoveel mogelijk buiten, in de natuur.</a:t>
            </a:r>
          </a:p>
          <a:p>
            <a:endParaRPr lang="nl-BE" b="1" i="1" dirty="0"/>
          </a:p>
          <a:p>
            <a:endParaRPr lang="nl-BE" dirty="0"/>
          </a:p>
        </p:txBody>
      </p:sp>
    </p:spTree>
    <p:extLst>
      <p:ext uri="{BB962C8B-B14F-4D97-AF65-F5344CB8AC3E}">
        <p14:creationId xmlns:p14="http://schemas.microsoft.com/office/powerpoint/2010/main" val="1852265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B67D2132-90B3-413F-897F-473BEF0EB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93" name="Group 192">
            <a:extLst>
              <a:ext uri="{FF2B5EF4-FFF2-40B4-BE49-F238E27FC236}">
                <a16:creationId xmlns:a16="http://schemas.microsoft.com/office/drawing/2014/main" id="{74460720-66DC-4234-912F-937B6FDB87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03450" y="228600"/>
            <a:ext cx="2851523" cy="6638625"/>
            <a:chOff x="2487613" y="285750"/>
            <a:chExt cx="2428875" cy="5654676"/>
          </a:xfrm>
        </p:grpSpPr>
        <p:sp>
          <p:nvSpPr>
            <p:cNvPr id="194" name="Freeform 11">
              <a:extLst>
                <a:ext uri="{FF2B5EF4-FFF2-40B4-BE49-F238E27FC236}">
                  <a16:creationId xmlns:a16="http://schemas.microsoft.com/office/drawing/2014/main" id="{C4A88BE6-B5A4-499E-98EB-107227BE68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95" name="Freeform 12">
              <a:extLst>
                <a:ext uri="{FF2B5EF4-FFF2-40B4-BE49-F238E27FC236}">
                  <a16:creationId xmlns:a16="http://schemas.microsoft.com/office/drawing/2014/main" id="{19B837A7-4D48-4393-8A43-A10CB8CCFA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96" name="Freeform 13">
              <a:extLst>
                <a:ext uri="{FF2B5EF4-FFF2-40B4-BE49-F238E27FC236}">
                  <a16:creationId xmlns:a16="http://schemas.microsoft.com/office/drawing/2014/main" id="{6B6E76C6-E75F-496A-AFCF-915BD84C5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97" name="Freeform 14">
              <a:extLst>
                <a:ext uri="{FF2B5EF4-FFF2-40B4-BE49-F238E27FC236}">
                  <a16:creationId xmlns:a16="http://schemas.microsoft.com/office/drawing/2014/main" id="{E0EE5DC6-334C-4AD9-8208-AF34D0BA55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98" name="Freeform 15">
              <a:extLst>
                <a:ext uri="{FF2B5EF4-FFF2-40B4-BE49-F238E27FC236}">
                  <a16:creationId xmlns:a16="http://schemas.microsoft.com/office/drawing/2014/main" id="{04DAFE7F-972B-4CD7-A330-F5C48C1BE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9" name="Freeform 16">
              <a:extLst>
                <a:ext uri="{FF2B5EF4-FFF2-40B4-BE49-F238E27FC236}">
                  <a16:creationId xmlns:a16="http://schemas.microsoft.com/office/drawing/2014/main" id="{B0B1B88F-EEB4-4B36-A880-8E99E4149C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0" name="Freeform 17">
              <a:extLst>
                <a:ext uri="{FF2B5EF4-FFF2-40B4-BE49-F238E27FC236}">
                  <a16:creationId xmlns:a16="http://schemas.microsoft.com/office/drawing/2014/main" id="{7819C65F-DFE8-4983-AD05-4469DAD7D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1" name="Freeform 18">
              <a:extLst>
                <a:ext uri="{FF2B5EF4-FFF2-40B4-BE49-F238E27FC236}">
                  <a16:creationId xmlns:a16="http://schemas.microsoft.com/office/drawing/2014/main" id="{A5D8FC94-2A52-411C-A5A4-D49C6D68D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2" name="Freeform 19">
              <a:extLst>
                <a:ext uri="{FF2B5EF4-FFF2-40B4-BE49-F238E27FC236}">
                  <a16:creationId xmlns:a16="http://schemas.microsoft.com/office/drawing/2014/main" id="{89FFCABD-9508-45D5-B3BB-36762A9A0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03" name="Freeform 20">
              <a:extLst>
                <a:ext uri="{FF2B5EF4-FFF2-40B4-BE49-F238E27FC236}">
                  <a16:creationId xmlns:a16="http://schemas.microsoft.com/office/drawing/2014/main" id="{6105C770-5740-4BBE-B06B-85A2D57DA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4" name="Freeform 21">
              <a:extLst>
                <a:ext uri="{FF2B5EF4-FFF2-40B4-BE49-F238E27FC236}">
                  <a16:creationId xmlns:a16="http://schemas.microsoft.com/office/drawing/2014/main" id="{4B43C6F7-D9BA-4DC1-B8D8-5EAD633C91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5" name="Freeform 22">
              <a:extLst>
                <a:ext uri="{FF2B5EF4-FFF2-40B4-BE49-F238E27FC236}">
                  <a16:creationId xmlns:a16="http://schemas.microsoft.com/office/drawing/2014/main" id="{3876E60C-4CD7-481B-B5AA-AA4D49B3E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06" name="Group 205">
            <a:extLst>
              <a:ext uri="{FF2B5EF4-FFF2-40B4-BE49-F238E27FC236}">
                <a16:creationId xmlns:a16="http://schemas.microsoft.com/office/drawing/2014/main" id="{CA97D299-8731-402D-984F-517FCAC324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30665" y="-786"/>
            <a:ext cx="2356675" cy="6854040"/>
            <a:chOff x="6627813" y="194833"/>
            <a:chExt cx="1952625" cy="5678918"/>
          </a:xfrm>
        </p:grpSpPr>
        <p:sp>
          <p:nvSpPr>
            <p:cNvPr id="207" name="Freeform 27">
              <a:extLst>
                <a:ext uri="{FF2B5EF4-FFF2-40B4-BE49-F238E27FC236}">
                  <a16:creationId xmlns:a16="http://schemas.microsoft.com/office/drawing/2014/main" id="{D775DAB2-C7D4-471E-9FA3-9D4D2A818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08" name="Freeform 28">
              <a:extLst>
                <a:ext uri="{FF2B5EF4-FFF2-40B4-BE49-F238E27FC236}">
                  <a16:creationId xmlns:a16="http://schemas.microsoft.com/office/drawing/2014/main" id="{4A9E67DE-26CC-4E04-B898-CC2AF716F4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09" name="Freeform 29">
              <a:extLst>
                <a:ext uri="{FF2B5EF4-FFF2-40B4-BE49-F238E27FC236}">
                  <a16:creationId xmlns:a16="http://schemas.microsoft.com/office/drawing/2014/main" id="{B6C5A859-3F59-4BE1-B8F9-9F17C4138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10" name="Freeform 30">
              <a:extLst>
                <a:ext uri="{FF2B5EF4-FFF2-40B4-BE49-F238E27FC236}">
                  <a16:creationId xmlns:a16="http://schemas.microsoft.com/office/drawing/2014/main" id="{70F23C6F-8DC0-4347-AE98-33C019D3AD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11" name="Freeform 31">
              <a:extLst>
                <a:ext uri="{FF2B5EF4-FFF2-40B4-BE49-F238E27FC236}">
                  <a16:creationId xmlns:a16="http://schemas.microsoft.com/office/drawing/2014/main" id="{56B3A07F-E0ED-4BF9-B848-9E0D9A6EA4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12" name="Freeform 32">
              <a:extLst>
                <a:ext uri="{FF2B5EF4-FFF2-40B4-BE49-F238E27FC236}">
                  <a16:creationId xmlns:a16="http://schemas.microsoft.com/office/drawing/2014/main" id="{D5FB69DA-15EA-4B7A-A8C1-0CC17E7199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13" name="Freeform 33">
              <a:extLst>
                <a:ext uri="{FF2B5EF4-FFF2-40B4-BE49-F238E27FC236}">
                  <a16:creationId xmlns:a16="http://schemas.microsoft.com/office/drawing/2014/main" id="{35D11589-6D08-40A9-BD45-7570C30617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14" name="Freeform 34">
              <a:extLst>
                <a:ext uri="{FF2B5EF4-FFF2-40B4-BE49-F238E27FC236}">
                  <a16:creationId xmlns:a16="http://schemas.microsoft.com/office/drawing/2014/main" id="{9BD41F1A-2593-4ECF-A8D1-EEEF2A51F9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215" name="Freeform 35">
              <a:extLst>
                <a:ext uri="{FF2B5EF4-FFF2-40B4-BE49-F238E27FC236}">
                  <a16:creationId xmlns:a16="http://schemas.microsoft.com/office/drawing/2014/main" id="{127D0C29-A6BA-4571-A4B9-8E3B063B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16" name="Freeform 36">
              <a:extLst>
                <a:ext uri="{FF2B5EF4-FFF2-40B4-BE49-F238E27FC236}">
                  <a16:creationId xmlns:a16="http://schemas.microsoft.com/office/drawing/2014/main" id="{FE263E04-8CE6-492B-8054-750BE660B7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7" name="Freeform 37">
              <a:extLst>
                <a:ext uri="{FF2B5EF4-FFF2-40B4-BE49-F238E27FC236}">
                  <a16:creationId xmlns:a16="http://schemas.microsoft.com/office/drawing/2014/main" id="{B8A8736B-9FE1-44BA-93AE-DFDCDBA1A4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18" name="Freeform 38">
              <a:extLst>
                <a:ext uri="{FF2B5EF4-FFF2-40B4-BE49-F238E27FC236}">
                  <a16:creationId xmlns:a16="http://schemas.microsoft.com/office/drawing/2014/main" id="{CCAF27F2-5CE1-4905-AA97-37DA7A2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el 1">
            <a:extLst>
              <a:ext uri="{FF2B5EF4-FFF2-40B4-BE49-F238E27FC236}">
                <a16:creationId xmlns:a16="http://schemas.microsoft.com/office/drawing/2014/main" id="{719E11A8-60F8-4723-9F92-1EDDAFB97A50}"/>
              </a:ext>
            </a:extLst>
          </p:cNvPr>
          <p:cNvSpPr>
            <a:spLocks noGrp="1"/>
          </p:cNvSpPr>
          <p:nvPr>
            <p:ph type="title"/>
          </p:nvPr>
        </p:nvSpPr>
        <p:spPr>
          <a:xfrm>
            <a:off x="4659520" y="624110"/>
            <a:ext cx="6845092" cy="1280890"/>
          </a:xfrm>
        </p:spPr>
        <p:txBody>
          <a:bodyPr>
            <a:normAutofit/>
          </a:bodyPr>
          <a:lstStyle/>
          <a:p>
            <a:r>
              <a:rPr lang="nl-BE" dirty="0"/>
              <a:t>Ons Team</a:t>
            </a:r>
          </a:p>
        </p:txBody>
      </p:sp>
      <p:sp>
        <p:nvSpPr>
          <p:cNvPr id="219" name="Rectangle 218">
            <a:extLst>
              <a:ext uri="{FF2B5EF4-FFF2-40B4-BE49-F238E27FC236}">
                <a16:creationId xmlns:a16="http://schemas.microsoft.com/office/drawing/2014/main" id="{F89BEA79-46CC-43BB-AE5B-360A20526D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20" name="Freeform 11">
            <a:extLst>
              <a:ext uri="{FF2B5EF4-FFF2-40B4-BE49-F238E27FC236}">
                <a16:creationId xmlns:a16="http://schemas.microsoft.com/office/drawing/2014/main" id="{175A2659-4144-4C1E-8878-27313728F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cxnSp>
        <p:nvCxnSpPr>
          <p:cNvPr id="221" name="Straight Connector 220">
            <a:extLst>
              <a:ext uri="{FF2B5EF4-FFF2-40B4-BE49-F238E27FC236}">
                <a16:creationId xmlns:a16="http://schemas.microsoft.com/office/drawing/2014/main" id="{136B8927-2B3F-45D4-9D6E-09821808A4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2268027"/>
            <a:ext cx="2733254" cy="0"/>
          </a:xfrm>
          <a:prstGeom prst="line">
            <a:avLst/>
          </a:prstGeom>
          <a:ln w="50800" cap="flat">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C2259EEE-A6C4-4945-8348-AE072983B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51114"/>
            <a:ext cx="2733254" cy="0"/>
          </a:xfrm>
          <a:prstGeom prst="line">
            <a:avLst/>
          </a:prstGeom>
          <a:ln w="50800" cap="flat">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41A67F28-CC6F-418A-8DB8-38D339E03919}"/>
              </a:ext>
            </a:extLst>
          </p:cNvPr>
          <p:cNvSpPr>
            <a:spLocks noGrp="1"/>
          </p:cNvSpPr>
          <p:nvPr>
            <p:ph idx="1"/>
          </p:nvPr>
        </p:nvSpPr>
        <p:spPr>
          <a:xfrm>
            <a:off x="4659520" y="1552806"/>
            <a:ext cx="7180898" cy="4783573"/>
          </a:xfrm>
        </p:spPr>
        <p:txBody>
          <a:bodyPr vert="horz" lIns="91440" tIns="45720" rIns="91440" bIns="45720" rtlCol="0" anchor="t">
            <a:normAutofit fontScale="47500" lnSpcReduction="20000"/>
          </a:bodyPr>
          <a:lstStyle/>
          <a:p>
            <a:pPr marL="0" indent="0">
              <a:lnSpc>
                <a:spcPct val="120000"/>
              </a:lnSpc>
              <a:buNone/>
            </a:pPr>
            <a:r>
              <a:rPr lang="nl-BE" dirty="0"/>
              <a:t>De Wereld Van Indra heeft bestaat uit:</a:t>
            </a:r>
            <a:endParaRPr lang="nl-NL" dirty="0"/>
          </a:p>
          <a:p>
            <a:pPr marL="0" indent="0">
              <a:lnSpc>
                <a:spcPct val="120000"/>
              </a:lnSpc>
              <a:buNone/>
            </a:pPr>
            <a:r>
              <a:rPr lang="nl-BE" b="1" dirty="0">
                <a:solidFill>
                  <a:schemeClr val="accent5"/>
                </a:solidFill>
              </a:rPr>
              <a:t>TINY</a:t>
            </a:r>
            <a:r>
              <a:rPr lang="nl-BE" dirty="0">
                <a:solidFill>
                  <a:schemeClr val="accent4"/>
                </a:solidFill>
              </a:rPr>
              <a:t>:</a:t>
            </a:r>
            <a:r>
              <a:rPr lang="nl-BE" dirty="0"/>
              <a:t> </a:t>
            </a:r>
            <a:r>
              <a:rPr lang="nl-BE" dirty="0">
                <a:ea typeface="+mn-lt"/>
                <a:cs typeface="+mn-lt"/>
              </a:rPr>
              <a:t>Ik woon in Lebbeke en ben de fiere mama geworden van een zoontje. Oprechtheid, creativiteit en doorzettingsvermogen zijn deugden die mij typeren. Na mijn opleiding bachelor in de orthopedagogie, behaalde ik ook het postgraduaat </a:t>
            </a:r>
            <a:r>
              <a:rPr lang="nl-BE" dirty="0" err="1">
                <a:ea typeface="+mn-lt"/>
                <a:cs typeface="+mn-lt"/>
              </a:rPr>
              <a:t>hippotherapie</a:t>
            </a:r>
            <a:r>
              <a:rPr lang="nl-BE" dirty="0">
                <a:ea typeface="+mn-lt"/>
                <a:cs typeface="+mn-lt"/>
              </a:rPr>
              <a:t>. Ik ben gepassioneerd door dieren en de kracht van het contact tussen dieren en jongeren. Ik verdiep me graag in sociale vaardigheden en het weerbaarder maken van jongeren.</a:t>
            </a:r>
            <a:endParaRPr lang="nl-NL" dirty="0">
              <a:ea typeface="+mn-lt"/>
              <a:cs typeface="+mn-lt"/>
            </a:endParaRPr>
          </a:p>
          <a:p>
            <a:pPr marL="0" indent="0">
              <a:lnSpc>
                <a:spcPct val="120000"/>
              </a:lnSpc>
              <a:buNone/>
            </a:pPr>
            <a:r>
              <a:rPr lang="nl-BE" b="1" dirty="0">
                <a:solidFill>
                  <a:srgbClr val="FF0000"/>
                </a:solidFill>
              </a:rPr>
              <a:t>CATHERINE</a:t>
            </a:r>
            <a:r>
              <a:rPr lang="nl-NL" dirty="0">
                <a:solidFill>
                  <a:srgbClr val="404040"/>
                </a:solidFill>
              </a:rPr>
              <a:t>:</a:t>
            </a:r>
            <a:r>
              <a:rPr lang="nl-NL" dirty="0"/>
              <a:t> wonende te Lebbeke. Mama van 2 prachtige kinderen. Mensen omschrijven me als sociaal, sportief en creatief. ‘’In mijn opleiding tot gezinswetenschapper werd het me snel duidelijk dat kinderen me nauw aan het hart liggen. Binnen de Wereld van Indra wil ik bijdragen aan het bieden van maximale ontwikkelingskansen voor IEDER kind.’’</a:t>
            </a:r>
            <a:endParaRPr lang="nl-BE" dirty="0"/>
          </a:p>
          <a:p>
            <a:pPr marL="0" indent="0">
              <a:lnSpc>
                <a:spcPct val="120000"/>
              </a:lnSpc>
              <a:buNone/>
            </a:pPr>
            <a:r>
              <a:rPr lang="nl-BE" b="1" dirty="0">
                <a:solidFill>
                  <a:srgbClr val="7030A0"/>
                </a:solidFill>
              </a:rPr>
              <a:t>JANA</a:t>
            </a:r>
            <a:r>
              <a:rPr lang="nl-BE" dirty="0"/>
              <a:t>:</a:t>
            </a:r>
            <a:r>
              <a:rPr lang="nl-NL" dirty="0"/>
              <a:t>afkomstig uit Merchtem/Buggenhout. Ik ben stageverantwoordelijke en coördineer samen met het team de stagetrajecten. Daarnaast schrijf ik mee aan projectaanvragen, denk na over beleidsbeslissingen en ben ik een digitale duizendpoot. Ik streef ernaar om samen met alle betrokkenen onze aanpak en organisatie verder te laten groeien. Deugden die collega’s in mij herkennen zijn inzicht, behulpzaamheid, doelgerichtheid en zachtaardigheid. </a:t>
            </a:r>
          </a:p>
          <a:p>
            <a:pPr marL="0" indent="0">
              <a:buNone/>
            </a:pPr>
            <a:r>
              <a:rPr lang="nl-NL" dirty="0">
                <a:solidFill>
                  <a:srgbClr val="00B0F0"/>
                </a:solidFill>
              </a:rPr>
              <a:t>ARNO</a:t>
            </a:r>
            <a:r>
              <a:rPr lang="nl-NL" dirty="0"/>
              <a:t>: </a:t>
            </a:r>
            <a:r>
              <a:rPr lang="nl-NL" dirty="0">
                <a:ea typeface="+mn-lt"/>
                <a:cs typeface="+mn-lt"/>
              </a:rPr>
              <a:t>Ik ben afkomstig uit Dendermonde. Rust, humor en flexibiliteit zijn deugden die mij vaak worden toegeschreven door mensen om me heen. Na mijn stage bij de WVI mocht ik er meteen beginnen als jongerenbegeleider. Eerst volgde ik de graduaatsopleiding Orthopedagogische Begeleiding en nu combineer ik de bacheloropleiding Orthopedagogie met mijn job bij de Wereld Van Indra. Daarnaast hou ik me graag bezig met muziek en sporten. Als begeleider wil ik de jongere weerbaar maken tegen de soms harde maatschappij en ze ondersteunen in hun weg naar een positiever zelfbeeld.</a:t>
            </a:r>
          </a:p>
          <a:p>
            <a:pPr marL="0" indent="0">
              <a:lnSpc>
                <a:spcPct val="120000"/>
              </a:lnSpc>
              <a:buNone/>
            </a:pPr>
            <a:r>
              <a:rPr lang="nl-NL" dirty="0">
                <a:solidFill>
                  <a:srgbClr val="FFC000"/>
                </a:solidFill>
              </a:rPr>
              <a:t>LAURE</a:t>
            </a:r>
            <a:r>
              <a:rPr lang="nl-NL" dirty="0"/>
              <a:t>: </a:t>
            </a:r>
            <a:r>
              <a:rPr lang="nl-NL" dirty="0">
                <a:ea typeface="+mn-lt"/>
                <a:cs typeface="+mn-lt"/>
              </a:rPr>
              <a:t>Ik ben Laure, ik ben 22 jaar en ben opgegroeid in Asse. Ik zou mijzelf omschrijven als een erg behulpzaam, eerlijk en ijverig persoon. De waarde respect acht ik heel belangrijk. Ik ben afgestudeerd in de bachelor orthopedagogie en ben sinds 1 jaar aan het werk. Binnen de wereld van Indra zorg ik voor de coördinatie van het vakantieaanbod, alsook voor het organiseren en begeleiden van het groepsaanbod. Daarnaast volg ik ook verschillende jongerentrajecten op. Ik heb altijd een passie gehad voor kinderen en jongeren en wil met deze job voor hen iets betekenen. Ik vind het belangrijk dat jongeren zichzelf kunnen ontplooien en hun talenten en krachten kunnen ontdekken. Ik werk halftijds bij de wereld van Indra, maar ook halftijds bij 1 gezin 1 plan, één van onze partners.:</a:t>
            </a:r>
          </a:p>
          <a:p>
            <a:pPr marL="0" indent="0">
              <a:lnSpc>
                <a:spcPct val="120000"/>
              </a:lnSpc>
              <a:buNone/>
            </a:pPr>
            <a:endParaRPr lang="nl-NL" dirty="0"/>
          </a:p>
          <a:p>
            <a:pPr marL="0" indent="0">
              <a:lnSpc>
                <a:spcPct val="120000"/>
              </a:lnSpc>
              <a:buNone/>
            </a:pPr>
            <a:r>
              <a:rPr lang="nl-NL" dirty="0"/>
              <a:t>Ons team wordt dagelijks </a:t>
            </a:r>
            <a:r>
              <a:rPr lang="nl-NL" b="1" i="1" dirty="0"/>
              <a:t>versterkt</a:t>
            </a:r>
            <a:r>
              <a:rPr lang="nl-NL" dirty="0"/>
              <a:t> door onze </a:t>
            </a:r>
            <a:r>
              <a:rPr lang="nl-NL" b="1" i="1" dirty="0"/>
              <a:t>vrijwilligers, stagiairs.</a:t>
            </a:r>
          </a:p>
          <a:p>
            <a:pPr>
              <a:buFontTx/>
              <a:buChar char="-"/>
            </a:pPr>
            <a:endParaRPr lang="nl-BE" dirty="0"/>
          </a:p>
        </p:txBody>
      </p:sp>
      <p:pic>
        <p:nvPicPr>
          <p:cNvPr id="5" name="Afbeelding 5" descr="Afbeelding met buiten, boom, gras, persoon&#10;&#10;Automatisch gegenereerde beschrijving">
            <a:extLst>
              <a:ext uri="{FF2B5EF4-FFF2-40B4-BE49-F238E27FC236}">
                <a16:creationId xmlns:a16="http://schemas.microsoft.com/office/drawing/2014/main" id="{2D64E944-BBE5-FC09-1961-0D347660DD43}"/>
              </a:ext>
            </a:extLst>
          </p:cNvPr>
          <p:cNvPicPr>
            <a:picLocks noChangeAspect="1"/>
          </p:cNvPicPr>
          <p:nvPr/>
        </p:nvPicPr>
        <p:blipFill>
          <a:blip r:embed="rId2"/>
          <a:stretch>
            <a:fillRect/>
          </a:stretch>
        </p:blipFill>
        <p:spPr>
          <a:xfrm>
            <a:off x="-4482" y="2264276"/>
            <a:ext cx="4603376" cy="3674151"/>
          </a:xfrm>
          <a:prstGeom prst="rect">
            <a:avLst/>
          </a:prstGeom>
        </p:spPr>
      </p:pic>
    </p:spTree>
    <p:extLst>
      <p:ext uri="{BB962C8B-B14F-4D97-AF65-F5344CB8AC3E}">
        <p14:creationId xmlns:p14="http://schemas.microsoft.com/office/powerpoint/2010/main" val="2404661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669D836-0DB3-4A91-8DBE-1A79A8EC24A6}"/>
              </a:ext>
            </a:extLst>
          </p:cNvPr>
          <p:cNvSpPr>
            <a:spLocks noGrp="1"/>
          </p:cNvSpPr>
          <p:nvPr>
            <p:ph type="ctrTitle"/>
          </p:nvPr>
        </p:nvSpPr>
        <p:spPr>
          <a:xfrm>
            <a:off x="3759200" y="228601"/>
            <a:ext cx="7745412" cy="2585719"/>
          </a:xfrm>
        </p:spPr>
        <p:txBody>
          <a:bodyPr>
            <a:normAutofit/>
          </a:bodyPr>
          <a:lstStyle/>
          <a:p>
            <a:pPr>
              <a:lnSpc>
                <a:spcPct val="90000"/>
              </a:lnSpc>
            </a:pPr>
            <a:r>
              <a:rPr lang="nl-BE" sz="5000" dirty="0"/>
              <a:t>Karakter van de Wereld Van Indra</a:t>
            </a:r>
            <a:br>
              <a:rPr lang="nl-BE" sz="5000" dirty="0"/>
            </a:br>
            <a:endParaRPr lang="nl-BE" sz="5000" dirty="0"/>
          </a:p>
        </p:txBody>
      </p:sp>
      <p:sp>
        <p:nvSpPr>
          <p:cNvPr id="3" name="Ondertitel 2">
            <a:extLst>
              <a:ext uri="{FF2B5EF4-FFF2-40B4-BE49-F238E27FC236}">
                <a16:creationId xmlns:a16="http://schemas.microsoft.com/office/drawing/2014/main" id="{63D04EC5-C3A6-476A-9702-F1BB27364129}"/>
              </a:ext>
            </a:extLst>
          </p:cNvPr>
          <p:cNvSpPr>
            <a:spLocks noGrp="1"/>
          </p:cNvSpPr>
          <p:nvPr>
            <p:ph type="subTitle" idx="1"/>
          </p:nvPr>
        </p:nvSpPr>
        <p:spPr>
          <a:xfrm>
            <a:off x="3396079" y="1456466"/>
            <a:ext cx="8116188" cy="3082851"/>
          </a:xfrm>
        </p:spPr>
        <p:txBody>
          <a:bodyPr>
            <a:normAutofit/>
          </a:bodyPr>
          <a:lstStyle/>
          <a:p>
            <a:endParaRPr lang="nl-BE" dirty="0"/>
          </a:p>
          <a:p>
            <a:endParaRPr lang="nl-BE" dirty="0"/>
          </a:p>
          <a:p>
            <a:endParaRPr lang="nl-BE" dirty="0"/>
          </a:p>
          <a:p>
            <a:r>
              <a:rPr lang="nl-BE" dirty="0"/>
              <a:t>Jongeren die dreigen uit te vallen op school zijn </a:t>
            </a:r>
            <a:r>
              <a:rPr lang="nl-BE" b="1" i="1" dirty="0"/>
              <a:t>maatschappelijk</a:t>
            </a:r>
            <a:r>
              <a:rPr lang="nl-BE" dirty="0"/>
              <a:t> heel </a:t>
            </a:r>
            <a:r>
              <a:rPr lang="nl-BE" b="1" i="1" dirty="0"/>
              <a:t>kwetsbaar</a:t>
            </a:r>
            <a:r>
              <a:rPr lang="nl-BE" dirty="0"/>
              <a:t>. Ons project kan </a:t>
            </a:r>
            <a:r>
              <a:rPr lang="nl-BE" b="1" i="1" dirty="0"/>
              <a:t>succeservaringen</a:t>
            </a:r>
            <a:r>
              <a:rPr lang="nl-BE" dirty="0"/>
              <a:t> aanbieden zodat de jongeren de </a:t>
            </a:r>
            <a:r>
              <a:rPr lang="nl-BE" b="1" i="1" dirty="0"/>
              <a:t>balans</a:t>
            </a:r>
            <a:r>
              <a:rPr lang="nl-BE" dirty="0"/>
              <a:t> tussen </a:t>
            </a:r>
            <a:r>
              <a:rPr lang="nl-BE" b="1" i="1" dirty="0"/>
              <a:t>draagkracht en draaglast </a:t>
            </a:r>
            <a:r>
              <a:rPr lang="nl-BE" dirty="0"/>
              <a:t>opnieuw wat in evenwicht krijgen en opnieuw </a:t>
            </a:r>
            <a:r>
              <a:rPr lang="nl-BE" b="1" i="1" dirty="0"/>
              <a:t>aansluiting</a:t>
            </a:r>
            <a:r>
              <a:rPr lang="nl-BE" dirty="0"/>
              <a:t> kan vinden binnen de </a:t>
            </a:r>
            <a:r>
              <a:rPr lang="nl-BE" b="1" i="1" dirty="0"/>
              <a:t>schoolcontext</a:t>
            </a:r>
            <a:r>
              <a:rPr lang="nl-BE" dirty="0"/>
              <a:t> en het algemeen </a:t>
            </a:r>
            <a:r>
              <a:rPr lang="nl-BE" b="1" i="1" dirty="0"/>
              <a:t>maatschappelijk leven</a:t>
            </a:r>
            <a:r>
              <a:rPr lang="nl-BE" dirty="0"/>
              <a:t>.</a:t>
            </a:r>
          </a:p>
        </p:txBody>
      </p:sp>
      <p:sp>
        <p:nvSpPr>
          <p:cNvPr id="25" name="Rectangle 24">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28"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9"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0"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1"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32"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33"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4"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5"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6"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7"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8"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9"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1" name="Group 40">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42"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43"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44"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45"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46"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47"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48"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49"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0"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1"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52"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53"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55"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pic>
        <p:nvPicPr>
          <p:cNvPr id="5" name="Afbeelding 5" descr="Afbeelding met boom, buiten, weg, grond&#10;&#10;Automatisch gegenereerde beschrijving">
            <a:extLst>
              <a:ext uri="{FF2B5EF4-FFF2-40B4-BE49-F238E27FC236}">
                <a16:creationId xmlns:a16="http://schemas.microsoft.com/office/drawing/2014/main" id="{B2130CC5-03CD-841D-0A4D-F5DE6B011677}"/>
              </a:ext>
            </a:extLst>
          </p:cNvPr>
          <p:cNvPicPr>
            <a:picLocks noChangeAspect="1"/>
          </p:cNvPicPr>
          <p:nvPr/>
        </p:nvPicPr>
        <p:blipFill rotWithShape="1">
          <a:blip r:embed="rId2"/>
          <a:srcRect l="7809" r="9524"/>
          <a:stretch/>
        </p:blipFill>
        <p:spPr>
          <a:xfrm>
            <a:off x="5208379" y="4273441"/>
            <a:ext cx="3693684" cy="2519359"/>
          </a:xfrm>
          <a:prstGeom prst="rect">
            <a:avLst/>
          </a:prstGeom>
          <a:ln>
            <a:noFill/>
          </a:ln>
          <a:effectLst>
            <a:softEdge rad="112500"/>
          </a:effectLst>
        </p:spPr>
      </p:pic>
    </p:spTree>
    <p:extLst>
      <p:ext uri="{BB962C8B-B14F-4D97-AF65-F5344CB8AC3E}">
        <p14:creationId xmlns:p14="http://schemas.microsoft.com/office/powerpoint/2010/main" val="3910432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BF11-B66B-47F9-880E-318010903204}"/>
              </a:ext>
            </a:extLst>
          </p:cNvPr>
          <p:cNvSpPr>
            <a:spLocks noGrp="1"/>
          </p:cNvSpPr>
          <p:nvPr>
            <p:ph type="title"/>
          </p:nvPr>
        </p:nvSpPr>
        <p:spPr/>
        <p:txBody>
          <a:bodyPr/>
          <a:lstStyle/>
          <a:p>
            <a:r>
              <a:rPr lang="en-US"/>
              <a:t>Deugdenmethode</a:t>
            </a:r>
          </a:p>
        </p:txBody>
      </p:sp>
      <p:sp>
        <p:nvSpPr>
          <p:cNvPr id="3" name="Content Placeholder 2">
            <a:extLst>
              <a:ext uri="{FF2B5EF4-FFF2-40B4-BE49-F238E27FC236}">
                <a16:creationId xmlns:a16="http://schemas.microsoft.com/office/drawing/2014/main" id="{14F0B80F-3CEB-43A6-8622-BF37FFFCC3B0}"/>
              </a:ext>
            </a:extLst>
          </p:cNvPr>
          <p:cNvSpPr>
            <a:spLocks noGrp="1"/>
          </p:cNvSpPr>
          <p:nvPr>
            <p:ph idx="1"/>
          </p:nvPr>
        </p:nvSpPr>
        <p:spPr>
          <a:xfrm>
            <a:off x="2589212" y="1547447"/>
            <a:ext cx="8915400" cy="5096467"/>
          </a:xfrm>
        </p:spPr>
        <p:txBody>
          <a:bodyPr vert="horz" lIns="91440" tIns="45720" rIns="91440" bIns="45720" rtlCol="0" anchor="t">
            <a:normAutofit/>
          </a:bodyPr>
          <a:lstStyle/>
          <a:p>
            <a:r>
              <a:rPr lang="en-US" dirty="0"/>
              <a:t>Het is </a:t>
            </a:r>
            <a:r>
              <a:rPr lang="en-US" dirty="0" err="1"/>
              <a:t>een</a:t>
            </a:r>
            <a:r>
              <a:rPr lang="en-US" dirty="0"/>
              <a:t> </a:t>
            </a:r>
            <a:r>
              <a:rPr lang="en-US" dirty="0" err="1"/>
              <a:t>manier</a:t>
            </a:r>
            <a:r>
              <a:rPr lang="en-US" dirty="0"/>
              <a:t> op </a:t>
            </a:r>
            <a:r>
              <a:rPr lang="en-US" b="1" dirty="0" err="1"/>
              <a:t>goede</a:t>
            </a:r>
            <a:r>
              <a:rPr lang="en-US" b="1" dirty="0"/>
              <a:t> </a:t>
            </a:r>
            <a:r>
              <a:rPr lang="en-US" b="1" dirty="0" err="1"/>
              <a:t>eigenschappen</a:t>
            </a:r>
            <a:r>
              <a:rPr lang="en-US" dirty="0"/>
              <a:t> van </a:t>
            </a:r>
            <a:r>
              <a:rPr lang="en-US" dirty="0" err="1"/>
              <a:t>ieder</a:t>
            </a:r>
            <a:r>
              <a:rPr lang="en-US" dirty="0"/>
              <a:t> </a:t>
            </a:r>
            <a:r>
              <a:rPr lang="en-US" dirty="0" err="1"/>
              <a:t>individu</a:t>
            </a:r>
            <a:r>
              <a:rPr lang="en-US" dirty="0"/>
              <a:t> in het </a:t>
            </a:r>
            <a:r>
              <a:rPr lang="en-US" dirty="0" err="1"/>
              <a:t>dagelijkse</a:t>
            </a:r>
            <a:r>
              <a:rPr lang="en-US" dirty="0"/>
              <a:t> </a:t>
            </a:r>
            <a:r>
              <a:rPr lang="en-US" dirty="0" err="1"/>
              <a:t>leven</a:t>
            </a:r>
            <a:r>
              <a:rPr lang="en-US" dirty="0"/>
              <a:t> </a:t>
            </a:r>
            <a:r>
              <a:rPr lang="en-US" b="1" dirty="0"/>
              <a:t>toe </a:t>
            </a:r>
            <a:r>
              <a:rPr lang="en-US" b="1" dirty="0" err="1"/>
              <a:t>te</a:t>
            </a:r>
            <a:r>
              <a:rPr lang="en-US" b="1" dirty="0"/>
              <a:t> </a:t>
            </a:r>
            <a:r>
              <a:rPr lang="en-US" b="1" dirty="0" err="1"/>
              <a:t>passen</a:t>
            </a:r>
            <a:r>
              <a:rPr lang="en-US" dirty="0"/>
              <a:t>. Een </a:t>
            </a:r>
            <a:r>
              <a:rPr lang="en-US" dirty="0" err="1"/>
              <a:t>deugd</a:t>
            </a:r>
            <a:r>
              <a:rPr lang="en-US" dirty="0"/>
              <a:t> </a:t>
            </a:r>
            <a:r>
              <a:rPr lang="en-US" dirty="0" err="1"/>
              <a:t>betekent</a:t>
            </a:r>
            <a:r>
              <a:rPr lang="en-US" dirty="0"/>
              <a:t> </a:t>
            </a:r>
            <a:r>
              <a:rPr lang="en-US" b="1" i="1" dirty="0" err="1"/>
              <a:t>kracht</a:t>
            </a:r>
            <a:r>
              <a:rPr lang="en-US" dirty="0"/>
              <a:t>, </a:t>
            </a:r>
            <a:r>
              <a:rPr lang="en-US" b="1" i="1" dirty="0" err="1"/>
              <a:t>sterkte</a:t>
            </a:r>
            <a:r>
              <a:rPr lang="en-US" dirty="0"/>
              <a:t>, </a:t>
            </a:r>
            <a:r>
              <a:rPr lang="en-US" b="1" i="1" dirty="0" err="1"/>
              <a:t>innerlijke</a:t>
            </a:r>
            <a:r>
              <a:rPr lang="en-US" b="1" i="1" dirty="0"/>
              <a:t> </a:t>
            </a:r>
            <a:r>
              <a:rPr lang="en-US" b="1" i="1" dirty="0" err="1"/>
              <a:t>kwaliteit</a:t>
            </a:r>
            <a:r>
              <a:rPr lang="en-US" dirty="0"/>
              <a:t>.</a:t>
            </a:r>
          </a:p>
          <a:p>
            <a:endParaRPr lang="en-US" dirty="0"/>
          </a:p>
          <a:p>
            <a:r>
              <a:rPr lang="en-US" dirty="0"/>
              <a:t>We </a:t>
            </a:r>
            <a:r>
              <a:rPr lang="en-US" dirty="0" err="1"/>
              <a:t>hanteren</a:t>
            </a:r>
            <a:r>
              <a:rPr lang="en-US" dirty="0"/>
              <a:t> de </a:t>
            </a:r>
            <a:r>
              <a:rPr lang="en-US" dirty="0" err="1"/>
              <a:t>deugdenmethode</a:t>
            </a:r>
            <a:r>
              <a:rPr lang="en-US" dirty="0"/>
              <a:t> om </a:t>
            </a:r>
            <a:r>
              <a:rPr lang="en-US" dirty="0" err="1"/>
              <a:t>zowel</a:t>
            </a:r>
            <a:r>
              <a:rPr lang="en-US" dirty="0"/>
              <a:t> de </a:t>
            </a:r>
            <a:r>
              <a:rPr lang="en-US" dirty="0" err="1"/>
              <a:t>jongeren</a:t>
            </a:r>
            <a:r>
              <a:rPr lang="en-US" dirty="0"/>
              <a:t>, </a:t>
            </a:r>
            <a:r>
              <a:rPr lang="en-US" dirty="0" err="1"/>
              <a:t>gezinnen</a:t>
            </a:r>
            <a:r>
              <a:rPr lang="en-US" dirty="0"/>
              <a:t>, </a:t>
            </a:r>
            <a:r>
              <a:rPr lang="en-US" dirty="0" err="1"/>
              <a:t>scholen</a:t>
            </a:r>
            <a:r>
              <a:rPr lang="en-US" dirty="0"/>
              <a:t> </a:t>
            </a:r>
            <a:r>
              <a:rPr lang="en-US" dirty="0" err="1"/>
              <a:t>te</a:t>
            </a:r>
            <a:r>
              <a:rPr lang="en-US" dirty="0"/>
              <a:t> </a:t>
            </a:r>
            <a:r>
              <a:rPr lang="en-US" b="1" dirty="0" err="1"/>
              <a:t>inspireren</a:t>
            </a:r>
            <a:r>
              <a:rPr lang="en-US" b="1" dirty="0"/>
              <a:t> </a:t>
            </a:r>
            <a:r>
              <a:rPr lang="en-US" dirty="0"/>
              <a:t>om </a:t>
            </a:r>
            <a:r>
              <a:rPr lang="en-US" dirty="0" err="1"/>
              <a:t>een</a:t>
            </a:r>
            <a:r>
              <a:rPr lang="en-US" dirty="0"/>
              <a:t> </a:t>
            </a:r>
            <a:r>
              <a:rPr lang="en-US" b="1" dirty="0" err="1"/>
              <a:t>positieve</a:t>
            </a:r>
            <a:r>
              <a:rPr lang="en-US" b="1" dirty="0"/>
              <a:t> </a:t>
            </a:r>
            <a:r>
              <a:rPr lang="en-US" b="1" dirty="0" err="1"/>
              <a:t>levenshouding</a:t>
            </a:r>
            <a:r>
              <a:rPr lang="en-US" dirty="0"/>
              <a:t> </a:t>
            </a:r>
            <a:r>
              <a:rPr lang="en-US" dirty="0" err="1"/>
              <a:t>te</a:t>
            </a:r>
            <a:r>
              <a:rPr lang="en-US" dirty="0"/>
              <a:t> </a:t>
            </a:r>
            <a:r>
              <a:rPr lang="en-US" dirty="0" err="1"/>
              <a:t>ontwikkelen</a:t>
            </a:r>
            <a:r>
              <a:rPr lang="en-US" dirty="0"/>
              <a:t>, om met </a:t>
            </a:r>
            <a:r>
              <a:rPr lang="en-US" b="1" dirty="0" err="1"/>
              <a:t>talenten</a:t>
            </a:r>
            <a:r>
              <a:rPr lang="en-US" b="1" dirty="0"/>
              <a:t> </a:t>
            </a:r>
            <a:r>
              <a:rPr lang="en-US" dirty="0" err="1"/>
              <a:t>bij</a:t>
            </a:r>
            <a:r>
              <a:rPr lang="en-US" dirty="0"/>
              <a:t> </a:t>
            </a:r>
            <a:r>
              <a:rPr lang="en-US" dirty="0" err="1"/>
              <a:t>te</a:t>
            </a:r>
            <a:r>
              <a:rPr lang="en-US" dirty="0"/>
              <a:t> </a:t>
            </a:r>
            <a:r>
              <a:rPr lang="en-US" dirty="0" err="1"/>
              <a:t>dragen</a:t>
            </a:r>
            <a:r>
              <a:rPr lang="en-US" dirty="0"/>
              <a:t> </a:t>
            </a:r>
            <a:r>
              <a:rPr lang="en-US" dirty="0" err="1"/>
              <a:t>aan</a:t>
            </a:r>
            <a:r>
              <a:rPr lang="en-US" dirty="0"/>
              <a:t> de </a:t>
            </a:r>
            <a:r>
              <a:rPr lang="en-US" dirty="0" err="1"/>
              <a:t>samenleving</a:t>
            </a:r>
            <a:r>
              <a:rPr lang="en-US" dirty="0"/>
              <a:t> </a:t>
            </a:r>
            <a:r>
              <a:rPr lang="en-US" dirty="0" err="1"/>
              <a:t>en</a:t>
            </a:r>
            <a:r>
              <a:rPr lang="en-US" dirty="0"/>
              <a:t> </a:t>
            </a:r>
            <a:r>
              <a:rPr lang="en-US" b="1" dirty="0" err="1"/>
              <a:t>negatief</a:t>
            </a:r>
            <a:r>
              <a:rPr lang="en-US" b="1" dirty="0"/>
              <a:t> </a:t>
            </a:r>
            <a:r>
              <a:rPr lang="en-US" b="1" dirty="0" err="1"/>
              <a:t>gedrag</a:t>
            </a:r>
            <a:r>
              <a:rPr lang="en-US" dirty="0"/>
              <a:t> </a:t>
            </a:r>
            <a:r>
              <a:rPr lang="en-US" dirty="0" err="1"/>
              <a:t>te</a:t>
            </a:r>
            <a:r>
              <a:rPr lang="en-US" dirty="0"/>
              <a:t> </a:t>
            </a:r>
            <a:r>
              <a:rPr lang="en-US" b="1" dirty="0" err="1"/>
              <a:t>vervangen</a:t>
            </a:r>
            <a:r>
              <a:rPr lang="en-US" dirty="0"/>
              <a:t> door </a:t>
            </a:r>
            <a:r>
              <a:rPr lang="en-US" b="1" dirty="0" err="1"/>
              <a:t>deugden</a:t>
            </a:r>
            <a:r>
              <a:rPr lang="en-US" dirty="0"/>
              <a:t>.</a:t>
            </a:r>
          </a:p>
          <a:p>
            <a:endParaRPr lang="en-US" dirty="0"/>
          </a:p>
          <a:p>
            <a:r>
              <a:rPr lang="en-US" dirty="0"/>
              <a:t>Door </a:t>
            </a:r>
            <a:r>
              <a:rPr lang="en-US" dirty="0" err="1"/>
              <a:t>deze</a:t>
            </a:r>
            <a:r>
              <a:rPr lang="en-US" dirty="0"/>
              <a:t> </a:t>
            </a:r>
            <a:r>
              <a:rPr lang="en-US" dirty="0" err="1"/>
              <a:t>positieve</a:t>
            </a:r>
            <a:r>
              <a:rPr lang="en-US" dirty="0"/>
              <a:t> </a:t>
            </a:r>
            <a:r>
              <a:rPr lang="en-US" dirty="0" err="1"/>
              <a:t>eigenschappen</a:t>
            </a:r>
            <a:r>
              <a:rPr lang="en-US" dirty="0"/>
              <a:t> </a:t>
            </a:r>
            <a:r>
              <a:rPr lang="en-US" dirty="0" err="1"/>
              <a:t>als</a:t>
            </a:r>
            <a:r>
              <a:rPr lang="en-US" dirty="0"/>
              <a:t> het ware </a:t>
            </a:r>
            <a:r>
              <a:rPr lang="en-US" dirty="0" err="1"/>
              <a:t>te</a:t>
            </a:r>
            <a:r>
              <a:rPr lang="en-US" dirty="0"/>
              <a:t> </a:t>
            </a:r>
            <a:r>
              <a:rPr lang="en-US" b="1" dirty="0" err="1"/>
              <a:t>trainen</a:t>
            </a:r>
            <a:r>
              <a:rPr lang="en-US" b="1" dirty="0"/>
              <a:t> </a:t>
            </a:r>
            <a:r>
              <a:rPr lang="en-US" dirty="0" err="1"/>
              <a:t>kunnen</a:t>
            </a:r>
            <a:r>
              <a:rPr lang="en-US" dirty="0"/>
              <a:t> </a:t>
            </a:r>
            <a:r>
              <a:rPr lang="en-US" dirty="0" err="1"/>
              <a:t>deze</a:t>
            </a:r>
            <a:r>
              <a:rPr lang="en-US" dirty="0"/>
              <a:t> </a:t>
            </a:r>
            <a:r>
              <a:rPr lang="en-US" dirty="0" err="1"/>
              <a:t>verder</a:t>
            </a:r>
            <a:r>
              <a:rPr lang="en-US" dirty="0"/>
              <a:t> </a:t>
            </a:r>
            <a:r>
              <a:rPr lang="en-US" b="1" dirty="0" err="1"/>
              <a:t>ontwikkelen</a:t>
            </a:r>
            <a:r>
              <a:rPr lang="en-US" dirty="0"/>
              <a:t>.</a:t>
            </a:r>
          </a:p>
          <a:p>
            <a:endParaRPr lang="en-US" dirty="0"/>
          </a:p>
          <a:p>
            <a:r>
              <a:rPr lang="en-US" dirty="0"/>
              <a:t>We </a:t>
            </a:r>
            <a:r>
              <a:rPr lang="en-US" dirty="0" err="1"/>
              <a:t>gebruiken</a:t>
            </a:r>
            <a:r>
              <a:rPr lang="en-US" dirty="0"/>
              <a:t> de </a:t>
            </a:r>
            <a:r>
              <a:rPr lang="en-US" b="1" dirty="0"/>
              <a:t>5 </a:t>
            </a:r>
            <a:r>
              <a:rPr lang="en-US" b="1" dirty="0" err="1"/>
              <a:t>strategieën</a:t>
            </a:r>
            <a:r>
              <a:rPr lang="en-US" dirty="0"/>
              <a:t> van het concept </a:t>
            </a:r>
            <a:r>
              <a:rPr lang="en-US" dirty="0" err="1"/>
              <a:t>als</a:t>
            </a:r>
            <a:r>
              <a:rPr lang="en-US" dirty="0"/>
              <a:t> </a:t>
            </a:r>
            <a:r>
              <a:rPr lang="en-US" dirty="0" err="1"/>
              <a:t>hedendaagse</a:t>
            </a:r>
            <a:r>
              <a:rPr lang="en-US" dirty="0"/>
              <a:t> </a:t>
            </a:r>
            <a:r>
              <a:rPr lang="en-US" dirty="0" err="1"/>
              <a:t>en</a:t>
            </a:r>
            <a:r>
              <a:rPr lang="en-US" dirty="0"/>
              <a:t> </a:t>
            </a:r>
            <a:r>
              <a:rPr lang="en-US" b="1" dirty="0" err="1"/>
              <a:t>praktische</a:t>
            </a:r>
            <a:r>
              <a:rPr lang="en-US" b="1" dirty="0"/>
              <a:t> </a:t>
            </a:r>
            <a:r>
              <a:rPr lang="en-US" b="1" dirty="0" err="1"/>
              <a:t>handvatten</a:t>
            </a:r>
            <a:r>
              <a:rPr lang="en-US" dirty="0"/>
              <a:t> om </a:t>
            </a:r>
            <a:r>
              <a:rPr lang="en-US" dirty="0" err="1"/>
              <a:t>deugden</a:t>
            </a:r>
            <a:r>
              <a:rPr lang="en-US" dirty="0"/>
              <a:t> </a:t>
            </a:r>
            <a:r>
              <a:rPr lang="en-US" dirty="0" err="1"/>
              <a:t>bewuster</a:t>
            </a:r>
            <a:r>
              <a:rPr lang="en-US" dirty="0"/>
              <a:t> </a:t>
            </a:r>
            <a:r>
              <a:rPr lang="en-US" dirty="0" err="1"/>
              <a:t>onder</a:t>
            </a:r>
            <a:r>
              <a:rPr lang="en-US" dirty="0"/>
              <a:t> de </a:t>
            </a:r>
            <a:r>
              <a:rPr lang="en-US" dirty="0" err="1"/>
              <a:t>aandacht</a:t>
            </a:r>
            <a:r>
              <a:rPr lang="en-US" dirty="0"/>
              <a:t> </a:t>
            </a:r>
            <a:r>
              <a:rPr lang="en-US" dirty="0" err="1"/>
              <a:t>te</a:t>
            </a:r>
            <a:r>
              <a:rPr lang="en-US" dirty="0"/>
              <a:t> </a:t>
            </a:r>
            <a:r>
              <a:rPr lang="en-US" dirty="0" err="1"/>
              <a:t>brengen</a:t>
            </a:r>
            <a:r>
              <a:rPr lang="en-US" dirty="0"/>
              <a:t>.</a:t>
            </a:r>
          </a:p>
          <a:p>
            <a:endParaRPr lang="en-US" dirty="0"/>
          </a:p>
        </p:txBody>
      </p:sp>
    </p:spTree>
    <p:extLst>
      <p:ext uri="{BB962C8B-B14F-4D97-AF65-F5344CB8AC3E}">
        <p14:creationId xmlns:p14="http://schemas.microsoft.com/office/powerpoint/2010/main" val="4224015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62980-E907-4930-9E6E-3DC2025C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5C24986-EA95-4FA0-8DDC-360286BA7002}"/>
              </a:ext>
            </a:extLst>
          </p:cNvPr>
          <p:cNvSpPr>
            <a:spLocks noGrp="1"/>
          </p:cNvSpPr>
          <p:nvPr>
            <p:ph type="title"/>
          </p:nvPr>
        </p:nvSpPr>
        <p:spPr>
          <a:xfrm>
            <a:off x="649224" y="645106"/>
            <a:ext cx="3650279" cy="1259894"/>
          </a:xfrm>
        </p:spPr>
        <p:txBody>
          <a:bodyPr vert="horz" lIns="91440" tIns="45720" rIns="91440" bIns="45720" rtlCol="0" anchor="t">
            <a:noAutofit/>
          </a:bodyPr>
          <a:lstStyle/>
          <a:p>
            <a:r>
              <a:rPr lang="nl-BE" sz="2800">
                <a:solidFill>
                  <a:srgbClr val="2F494E"/>
                </a:solidFill>
              </a:rPr>
              <a:t>Uitganspunten:</a:t>
            </a:r>
            <a:br>
              <a:rPr lang="nl-BE" sz="2800" dirty="0"/>
            </a:br>
            <a:r>
              <a:rPr lang="nl-BE" sz="2800" b="1">
                <a:solidFill>
                  <a:srgbClr val="2F494E"/>
                </a:solidFill>
              </a:rPr>
              <a:t>Rust</a:t>
            </a:r>
            <a:r>
              <a:rPr lang="nl-BE" sz="2800">
                <a:solidFill>
                  <a:srgbClr val="2F494E"/>
                </a:solidFill>
              </a:rPr>
              <a:t> en </a:t>
            </a:r>
            <a:r>
              <a:rPr lang="nl-BE" sz="2800" b="1">
                <a:solidFill>
                  <a:srgbClr val="2F494E"/>
                </a:solidFill>
              </a:rPr>
              <a:t>Ruimte </a:t>
            </a:r>
            <a:r>
              <a:rPr lang="nl-BE" sz="2800">
                <a:solidFill>
                  <a:srgbClr val="2F494E"/>
                </a:solidFill>
              </a:rPr>
              <a:t>om te </a:t>
            </a:r>
            <a:r>
              <a:rPr lang="nl-BE" sz="2800" b="1">
                <a:solidFill>
                  <a:srgbClr val="2F494E"/>
                </a:solidFill>
              </a:rPr>
              <a:t>Groeien</a:t>
            </a:r>
            <a:endParaRPr lang="nl-BE" sz="2800" b="1" dirty="0">
              <a:solidFill>
                <a:srgbClr val="2F494E"/>
              </a:solidFill>
            </a:endParaRPr>
          </a:p>
        </p:txBody>
      </p:sp>
      <p:sp>
        <p:nvSpPr>
          <p:cNvPr id="11" name="Rectangle 10">
            <a:extLst>
              <a:ext uri="{FF2B5EF4-FFF2-40B4-BE49-F238E27FC236}">
                <a16:creationId xmlns:a16="http://schemas.microsoft.com/office/drawing/2014/main" id="{AFD53EBD-B361-45AD-8ABF-9270B20B4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2F494E"/>
          </a:solidFill>
          <a:ln>
            <a:noFill/>
          </a:ln>
          <a:effectLst/>
        </p:spPr>
        <p:style>
          <a:lnRef idx="1">
            <a:schemeClr val="accent1"/>
          </a:lnRef>
          <a:fillRef idx="3">
            <a:schemeClr val="accent1"/>
          </a:fillRef>
          <a:effectRef idx="2">
            <a:schemeClr val="accent1"/>
          </a:effectRef>
          <a:fontRef idx="minor">
            <a:schemeClr val="lt1"/>
          </a:fontRef>
        </p:style>
      </p:sp>
      <p:sp>
        <p:nvSpPr>
          <p:cNvPr id="3" name="Tijdelijke aanduiding voor inhoud 2">
            <a:extLst>
              <a:ext uri="{FF2B5EF4-FFF2-40B4-BE49-F238E27FC236}">
                <a16:creationId xmlns:a16="http://schemas.microsoft.com/office/drawing/2014/main" id="{FABE0237-A680-4147-B41B-BF2E3A04EB76}"/>
              </a:ext>
            </a:extLst>
          </p:cNvPr>
          <p:cNvSpPr>
            <a:spLocks noGrp="1"/>
          </p:cNvSpPr>
          <p:nvPr>
            <p:ph idx="1"/>
          </p:nvPr>
        </p:nvSpPr>
        <p:spPr>
          <a:xfrm>
            <a:off x="649225" y="2133600"/>
            <a:ext cx="3650278" cy="4472406"/>
          </a:xfrm>
        </p:spPr>
        <p:txBody>
          <a:bodyPr vert="horz" lIns="91440" tIns="45720" rIns="91440" bIns="45720" rtlCol="0" anchor="t">
            <a:normAutofit fontScale="92500" lnSpcReduction="20000"/>
          </a:bodyPr>
          <a:lstStyle/>
          <a:p>
            <a:pPr>
              <a:lnSpc>
                <a:spcPct val="90000"/>
              </a:lnSpc>
              <a:buClr>
                <a:srgbClr val="3483DE"/>
              </a:buClr>
            </a:pPr>
            <a:r>
              <a:rPr lang="nl-BE" sz="1700" b="1" u="sng" dirty="0"/>
              <a:t>Rust</a:t>
            </a:r>
            <a:r>
              <a:rPr lang="nl-BE" sz="1700" dirty="0"/>
              <a:t>: Dit is even </a:t>
            </a:r>
            <a:r>
              <a:rPr lang="nl-BE" sz="1700" b="1" i="1" dirty="0"/>
              <a:t>weg </a:t>
            </a:r>
            <a:r>
              <a:rPr lang="nl-BE" sz="1700" dirty="0"/>
              <a:t>uit de </a:t>
            </a:r>
            <a:r>
              <a:rPr lang="nl-BE" sz="1700" b="1" i="1" dirty="0"/>
              <a:t>schoolse </a:t>
            </a:r>
            <a:r>
              <a:rPr lang="nl-BE" sz="1700" dirty="0"/>
              <a:t>situatie. Het is de rust die uitgaat van contact met een </a:t>
            </a:r>
            <a:r>
              <a:rPr lang="nl-BE" sz="1700" b="1" i="1" dirty="0"/>
              <a:t>natuurlijke omgeving</a:t>
            </a:r>
            <a:r>
              <a:rPr lang="nl-BE" sz="1700" dirty="0"/>
              <a:t>, </a:t>
            </a:r>
            <a:r>
              <a:rPr lang="nl-BE" sz="1700" b="1" i="1" dirty="0"/>
              <a:t>rustige ruimtes</a:t>
            </a:r>
            <a:r>
              <a:rPr lang="nl-BE" sz="1700" dirty="0"/>
              <a:t> en het creëren van een </a:t>
            </a:r>
            <a:r>
              <a:rPr lang="nl-BE" sz="1700" b="1" i="1" dirty="0"/>
              <a:t>huiselijke cultuur.</a:t>
            </a:r>
          </a:p>
          <a:p>
            <a:pPr>
              <a:lnSpc>
                <a:spcPct val="90000"/>
              </a:lnSpc>
              <a:buClr>
                <a:srgbClr val="3483DE"/>
              </a:buClr>
            </a:pPr>
            <a:endParaRPr lang="nl-BE" sz="1700"/>
          </a:p>
          <a:p>
            <a:pPr>
              <a:lnSpc>
                <a:spcPct val="90000"/>
              </a:lnSpc>
              <a:buClr>
                <a:srgbClr val="3483DE"/>
              </a:buClr>
            </a:pPr>
            <a:r>
              <a:rPr lang="nl-BE" sz="1700" b="1" u="sng" dirty="0"/>
              <a:t>Ruimte:</a:t>
            </a:r>
            <a:r>
              <a:rPr lang="nl-BE" sz="1700" dirty="0"/>
              <a:t> </a:t>
            </a:r>
            <a:r>
              <a:rPr lang="nl-BE" sz="1700" b="1" i="1" dirty="0"/>
              <a:t>zichzelf </a:t>
            </a:r>
            <a:r>
              <a:rPr lang="nl-BE" sz="1700" dirty="0"/>
              <a:t>mogen </a:t>
            </a:r>
            <a:r>
              <a:rPr lang="nl-BE" sz="1700" b="1" i="1" dirty="0"/>
              <a:t>zijn </a:t>
            </a:r>
            <a:r>
              <a:rPr lang="nl-BE" sz="1700" dirty="0"/>
              <a:t>met eigen </a:t>
            </a:r>
            <a:r>
              <a:rPr lang="nl-BE" sz="1700" b="1" i="1" dirty="0"/>
              <a:t>unieke krachten</a:t>
            </a:r>
            <a:r>
              <a:rPr lang="nl-BE" sz="1700" dirty="0"/>
              <a:t>, loskomen van schools presteren en letterlijk </a:t>
            </a:r>
            <a:r>
              <a:rPr lang="nl-BE" sz="1700" b="1" i="1" dirty="0"/>
              <a:t>op adem komen</a:t>
            </a:r>
            <a:r>
              <a:rPr lang="nl-BE" sz="1700" dirty="0"/>
              <a:t> in een landelijke omgeving en veel buiten zijn.</a:t>
            </a:r>
          </a:p>
          <a:p>
            <a:pPr>
              <a:lnSpc>
                <a:spcPct val="90000"/>
              </a:lnSpc>
              <a:buClr>
                <a:srgbClr val="3483DE"/>
              </a:buClr>
            </a:pPr>
            <a:endParaRPr lang="nl-BE" sz="1700" dirty="0"/>
          </a:p>
          <a:p>
            <a:pPr>
              <a:lnSpc>
                <a:spcPct val="90000"/>
              </a:lnSpc>
              <a:buClr>
                <a:srgbClr val="3483DE"/>
              </a:buClr>
            </a:pPr>
            <a:r>
              <a:rPr lang="nl-BE" sz="1700" b="1" u="sng" dirty="0"/>
              <a:t>Groeien</a:t>
            </a:r>
            <a:r>
              <a:rPr lang="nl-BE" sz="1700" dirty="0"/>
              <a:t>: Het is </a:t>
            </a:r>
            <a:r>
              <a:rPr lang="nl-BE" sz="1700" b="1" i="1" dirty="0"/>
              <a:t>nieuwe kansen </a:t>
            </a:r>
            <a:r>
              <a:rPr lang="nl-BE" sz="1700" dirty="0"/>
              <a:t>en </a:t>
            </a:r>
            <a:r>
              <a:rPr lang="nl-BE" sz="1700" b="1" i="1" dirty="0"/>
              <a:t>ervaringen </a:t>
            </a:r>
            <a:r>
              <a:rPr lang="nl-BE" sz="1700" dirty="0"/>
              <a:t>aanbieden (ervaringsleren), zichzelf mogen ontdekken, </a:t>
            </a:r>
            <a:r>
              <a:rPr lang="nl-BE" sz="1700" b="1" i="1" dirty="0"/>
              <a:t>zelfvertrouwen </a:t>
            </a:r>
            <a:r>
              <a:rPr lang="nl-BE" sz="1700" dirty="0"/>
              <a:t>en </a:t>
            </a:r>
            <a:r>
              <a:rPr lang="nl-BE" sz="1700" b="1" i="1" dirty="0"/>
              <a:t>zelfwaarde </a:t>
            </a:r>
            <a:r>
              <a:rPr lang="nl-BE" sz="1700" dirty="0"/>
              <a:t>ontwikkelen doorheen de aanpak en aan s</a:t>
            </a:r>
            <a:r>
              <a:rPr lang="nl-BE" sz="1700" b="1" i="1" dirty="0"/>
              <a:t>ociale vaardigheden</a:t>
            </a:r>
            <a:r>
              <a:rPr lang="nl-BE" sz="1700" dirty="0"/>
              <a:t> oefenen in een veilige omgeving.</a:t>
            </a:r>
          </a:p>
          <a:p>
            <a:pPr marL="0" indent="0">
              <a:lnSpc>
                <a:spcPct val="90000"/>
              </a:lnSpc>
              <a:buClr>
                <a:srgbClr val="3483DE"/>
              </a:buClr>
              <a:buNone/>
            </a:pPr>
            <a:endParaRPr lang="nl-BE" sz="1700" dirty="0"/>
          </a:p>
          <a:p>
            <a:pPr>
              <a:lnSpc>
                <a:spcPct val="90000"/>
              </a:lnSpc>
              <a:buClr>
                <a:srgbClr val="3483DE"/>
              </a:buClr>
            </a:pPr>
            <a:endParaRPr lang="nl-BE" sz="1700"/>
          </a:p>
          <a:p>
            <a:pPr>
              <a:lnSpc>
                <a:spcPct val="90000"/>
              </a:lnSpc>
              <a:buClr>
                <a:srgbClr val="3483DE"/>
              </a:buClr>
            </a:pPr>
            <a:endParaRPr lang="nl-BE" sz="1700"/>
          </a:p>
          <a:p>
            <a:pPr>
              <a:lnSpc>
                <a:spcPct val="90000"/>
              </a:lnSpc>
              <a:buClr>
                <a:srgbClr val="3483DE"/>
              </a:buClr>
            </a:pPr>
            <a:endParaRPr lang="nl-BE" sz="1700"/>
          </a:p>
        </p:txBody>
      </p:sp>
      <p:sp>
        <p:nvSpPr>
          <p:cNvPr id="13" name="Freeform 11">
            <a:extLst>
              <a:ext uri="{FF2B5EF4-FFF2-40B4-BE49-F238E27FC236}">
                <a16:creationId xmlns:a16="http://schemas.microsoft.com/office/drawing/2014/main" id="{DA1A4CE7-6399-4B37-ACE2-CFC4B4077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5">
            <a:extLst>
              <a:ext uri="{FF2B5EF4-FFF2-40B4-BE49-F238E27FC236}">
                <a16:creationId xmlns:a16="http://schemas.microsoft.com/office/drawing/2014/main" id="{58BB87DE-E742-4D73-9FE1-0CB304BB6387}"/>
              </a:ext>
            </a:extLst>
          </p:cNvPr>
          <p:cNvPicPr>
            <a:picLocks noChangeAspect="1"/>
          </p:cNvPicPr>
          <p:nvPr/>
        </p:nvPicPr>
        <p:blipFill rotWithShape="1">
          <a:blip r:embed="rId2"/>
          <a:srcRect l="11149" r="26698"/>
          <a:stretch/>
        </p:blipFill>
        <p:spPr>
          <a:xfrm>
            <a:off x="4619543" y="10"/>
            <a:ext cx="7572457" cy="6853242"/>
          </a:xfrm>
          <a:prstGeom prst="rect">
            <a:avLst/>
          </a:prstGeom>
        </p:spPr>
      </p:pic>
    </p:spTree>
    <p:extLst>
      <p:ext uri="{BB962C8B-B14F-4D97-AF65-F5344CB8AC3E}">
        <p14:creationId xmlns:p14="http://schemas.microsoft.com/office/powerpoint/2010/main" val="2508204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BF11-B66B-47F9-880E-318010903204}"/>
              </a:ext>
            </a:extLst>
          </p:cNvPr>
          <p:cNvSpPr>
            <a:spLocks noGrp="1"/>
          </p:cNvSpPr>
          <p:nvPr>
            <p:ph type="title"/>
          </p:nvPr>
        </p:nvSpPr>
        <p:spPr/>
        <p:txBody>
          <a:bodyPr/>
          <a:lstStyle/>
          <a:p>
            <a:r>
              <a:rPr lang="en-US"/>
              <a:t>Concreet aanbod</a:t>
            </a:r>
          </a:p>
        </p:txBody>
      </p:sp>
      <p:sp>
        <p:nvSpPr>
          <p:cNvPr id="3" name="Content Placeholder 2">
            <a:extLst>
              <a:ext uri="{FF2B5EF4-FFF2-40B4-BE49-F238E27FC236}">
                <a16:creationId xmlns:a16="http://schemas.microsoft.com/office/drawing/2014/main" id="{14F0B80F-3CEB-43A6-8622-BF37FFFCC3B0}"/>
              </a:ext>
            </a:extLst>
          </p:cNvPr>
          <p:cNvSpPr>
            <a:spLocks noGrp="1"/>
          </p:cNvSpPr>
          <p:nvPr>
            <p:ph idx="1"/>
          </p:nvPr>
        </p:nvSpPr>
        <p:spPr>
          <a:xfrm>
            <a:off x="2589212" y="1537677"/>
            <a:ext cx="9560169" cy="5223467"/>
          </a:xfrm>
        </p:spPr>
        <p:txBody>
          <a:bodyPr vert="horz" lIns="91440" tIns="45720" rIns="91440" bIns="45720" rtlCol="0" anchor="t">
            <a:normAutofit lnSpcReduction="10000"/>
          </a:bodyPr>
          <a:lstStyle/>
          <a:p>
            <a:r>
              <a:rPr lang="en-US" dirty="0" err="1"/>
              <a:t>Tijdens</a:t>
            </a:r>
            <a:r>
              <a:rPr lang="en-US" dirty="0"/>
              <a:t> de </a:t>
            </a:r>
            <a:r>
              <a:rPr lang="en-US" b="1" dirty="0" err="1"/>
              <a:t>schoolweken</a:t>
            </a:r>
            <a:r>
              <a:rPr lang="en-US" b="1" dirty="0"/>
              <a:t> </a:t>
            </a:r>
            <a:r>
              <a:rPr lang="en-US" dirty="0" err="1"/>
              <a:t>kunnen</a:t>
            </a:r>
            <a:r>
              <a:rPr lang="en-US" dirty="0"/>
              <a:t> we </a:t>
            </a:r>
            <a:r>
              <a:rPr lang="en-US" dirty="0" err="1"/>
              <a:t>gemiddeld</a:t>
            </a:r>
            <a:r>
              <a:rPr lang="en-US" dirty="0"/>
              <a:t> </a:t>
            </a:r>
            <a:r>
              <a:rPr lang="en-US" b="1" dirty="0"/>
              <a:t>4 </a:t>
            </a:r>
            <a:r>
              <a:rPr lang="en-US" b="1" dirty="0" err="1"/>
              <a:t>jongeren</a:t>
            </a:r>
            <a:r>
              <a:rPr lang="en-US" b="1" dirty="0"/>
              <a:t> per </a:t>
            </a:r>
            <a:r>
              <a:rPr lang="en-US" b="1" dirty="0" err="1"/>
              <a:t>dag</a:t>
            </a:r>
            <a:r>
              <a:rPr lang="en-US" dirty="0"/>
              <a:t> </a:t>
            </a:r>
            <a:r>
              <a:rPr lang="en-US" dirty="0" err="1"/>
              <a:t>opvangen</a:t>
            </a:r>
            <a:r>
              <a:rPr lang="en-US" dirty="0"/>
              <a:t>. Van </a:t>
            </a:r>
            <a:r>
              <a:rPr lang="en-US" b="1" dirty="0" err="1"/>
              <a:t>maandag</a:t>
            </a:r>
            <a:r>
              <a:rPr lang="en-US" b="1" dirty="0"/>
              <a:t> tot </a:t>
            </a:r>
            <a:r>
              <a:rPr lang="en-US" b="1" dirty="0" err="1"/>
              <a:t>vrijdag</a:t>
            </a:r>
            <a:r>
              <a:rPr lang="en-US" b="1" dirty="0"/>
              <a:t> </a:t>
            </a:r>
            <a:r>
              <a:rPr lang="en-US" dirty="0" err="1"/>
              <a:t>verwelkomen</a:t>
            </a:r>
            <a:r>
              <a:rPr lang="en-US" dirty="0"/>
              <a:t> we </a:t>
            </a:r>
            <a:r>
              <a:rPr lang="en-US" dirty="0" err="1"/>
              <a:t>onze</a:t>
            </a:r>
            <a:r>
              <a:rPr lang="en-US" dirty="0"/>
              <a:t> </a:t>
            </a:r>
            <a:r>
              <a:rPr lang="en-US" dirty="0" err="1"/>
              <a:t>jongeren</a:t>
            </a:r>
            <a:r>
              <a:rPr lang="en-US" dirty="0"/>
              <a:t> van </a:t>
            </a:r>
            <a:r>
              <a:rPr lang="en-US" b="1" dirty="0"/>
              <a:t>09.00u tot 15.30u</a:t>
            </a:r>
            <a:r>
              <a:rPr lang="en-US" dirty="0"/>
              <a:t>. </a:t>
            </a:r>
            <a:r>
              <a:rPr lang="en-US" b="1" dirty="0" err="1"/>
              <a:t>Uitgezonderd</a:t>
            </a:r>
            <a:r>
              <a:rPr lang="en-US" b="1" dirty="0"/>
              <a:t> </a:t>
            </a:r>
            <a:r>
              <a:rPr lang="en-US" dirty="0"/>
              <a:t>op </a:t>
            </a:r>
            <a:r>
              <a:rPr lang="en-US" b="1" dirty="0" err="1"/>
              <a:t>woensdag</a:t>
            </a:r>
            <a:r>
              <a:rPr lang="en-US" dirty="0"/>
              <a:t>, dan is er </a:t>
            </a:r>
            <a:r>
              <a:rPr lang="en-US" dirty="0" err="1"/>
              <a:t>wekelijks</a:t>
            </a:r>
            <a:r>
              <a:rPr lang="en-US" dirty="0"/>
              <a:t> </a:t>
            </a:r>
            <a:r>
              <a:rPr lang="en-US" dirty="0" err="1"/>
              <a:t>teamoverleg</a:t>
            </a:r>
            <a:r>
              <a:rPr lang="en-US" dirty="0"/>
              <a:t> </a:t>
            </a:r>
            <a:r>
              <a:rPr lang="en-US" dirty="0" err="1"/>
              <a:t>en</a:t>
            </a:r>
            <a:r>
              <a:rPr lang="en-US" dirty="0"/>
              <a:t> </a:t>
            </a:r>
            <a:r>
              <a:rPr lang="en-US" dirty="0" err="1"/>
              <a:t>stagegesprekken</a:t>
            </a:r>
            <a:r>
              <a:rPr lang="en-US" dirty="0"/>
              <a:t>.</a:t>
            </a:r>
          </a:p>
          <a:p>
            <a:pPr marL="0" indent="0">
              <a:buNone/>
            </a:pPr>
            <a:endParaRPr lang="en-US" dirty="0"/>
          </a:p>
          <a:p>
            <a:r>
              <a:rPr lang="en-US" dirty="0"/>
              <a:t>We </a:t>
            </a:r>
            <a:r>
              <a:rPr lang="en-US" dirty="0" err="1"/>
              <a:t>bieden</a:t>
            </a:r>
            <a:r>
              <a:rPr lang="en-US" dirty="0"/>
              <a:t> </a:t>
            </a:r>
            <a:r>
              <a:rPr lang="en-US" dirty="0" err="1"/>
              <a:t>een</a:t>
            </a:r>
            <a:r>
              <a:rPr lang="en-US" dirty="0"/>
              <a:t> </a:t>
            </a:r>
            <a:r>
              <a:rPr lang="en-US" b="1" dirty="0" err="1"/>
              <a:t>krachtgericht</a:t>
            </a:r>
            <a:r>
              <a:rPr lang="en-US" b="1" dirty="0"/>
              <a:t> </a:t>
            </a:r>
            <a:r>
              <a:rPr lang="en-US" b="1" dirty="0" err="1"/>
              <a:t>ontwikkelingstraject</a:t>
            </a:r>
            <a:r>
              <a:rPr lang="en-US" dirty="0"/>
              <a:t> </a:t>
            </a:r>
            <a:r>
              <a:rPr lang="en-US" dirty="0" err="1"/>
              <a:t>aan</a:t>
            </a:r>
            <a:r>
              <a:rPr lang="en-US" dirty="0"/>
              <a:t> van </a:t>
            </a:r>
            <a:r>
              <a:rPr lang="en-US" dirty="0" err="1"/>
              <a:t>gemiddeld</a:t>
            </a:r>
            <a:r>
              <a:rPr lang="en-US" dirty="0"/>
              <a:t> </a:t>
            </a:r>
            <a:r>
              <a:rPr lang="en-US" b="1" dirty="0"/>
              <a:t>12 </a:t>
            </a:r>
            <a:r>
              <a:rPr lang="en-US" b="1" dirty="0" err="1"/>
              <a:t>weken</a:t>
            </a:r>
            <a:r>
              <a:rPr lang="en-US" dirty="0"/>
              <a:t>. Na </a:t>
            </a:r>
            <a:r>
              <a:rPr lang="en-US" b="1" dirty="0"/>
              <a:t>6 à 8 </a:t>
            </a:r>
            <a:r>
              <a:rPr lang="en-US" b="1" dirty="0" err="1"/>
              <a:t>weken</a:t>
            </a:r>
            <a:r>
              <a:rPr lang="en-US" dirty="0"/>
              <a:t> </a:t>
            </a:r>
            <a:r>
              <a:rPr lang="en-US" dirty="0" err="1"/>
              <a:t>volgt</a:t>
            </a:r>
            <a:r>
              <a:rPr lang="en-US" dirty="0"/>
              <a:t> </a:t>
            </a:r>
            <a:r>
              <a:rPr lang="en-US" dirty="0" err="1"/>
              <a:t>een</a:t>
            </a:r>
            <a:r>
              <a:rPr lang="en-US" dirty="0"/>
              <a:t> </a:t>
            </a:r>
            <a:r>
              <a:rPr lang="en-US" b="1" dirty="0"/>
              <a:t>pitstop – moment. </a:t>
            </a:r>
            <a:r>
              <a:rPr lang="en-US" dirty="0"/>
              <a:t>Er </a:t>
            </a:r>
            <a:r>
              <a:rPr lang="en-US" dirty="0" err="1"/>
              <a:t>wordt</a:t>
            </a:r>
            <a:r>
              <a:rPr lang="en-US" dirty="0"/>
              <a:t> </a:t>
            </a:r>
            <a:r>
              <a:rPr lang="en-US" dirty="0" err="1"/>
              <a:t>rustig</a:t>
            </a:r>
            <a:r>
              <a:rPr lang="en-US" dirty="0"/>
              <a:t> de </a:t>
            </a:r>
            <a:r>
              <a:rPr lang="en-US" dirty="0" err="1"/>
              <a:t>tijd</a:t>
            </a:r>
            <a:r>
              <a:rPr lang="en-US" dirty="0"/>
              <a:t> </a:t>
            </a:r>
            <a:r>
              <a:rPr lang="en-US" dirty="0" err="1"/>
              <a:t>genomen</a:t>
            </a:r>
            <a:r>
              <a:rPr lang="en-US" dirty="0"/>
              <a:t> om </a:t>
            </a:r>
            <a:r>
              <a:rPr lang="en-US" dirty="0" err="1"/>
              <a:t>samen</a:t>
            </a:r>
            <a:r>
              <a:rPr lang="en-US" dirty="0"/>
              <a:t> </a:t>
            </a:r>
            <a:r>
              <a:rPr lang="en-US" dirty="0" err="1"/>
              <a:t>te</a:t>
            </a:r>
            <a:r>
              <a:rPr lang="en-US" dirty="0"/>
              <a:t> </a:t>
            </a:r>
            <a:r>
              <a:rPr lang="en-US" dirty="0" err="1"/>
              <a:t>kijken</a:t>
            </a:r>
            <a:r>
              <a:rPr lang="en-US" dirty="0"/>
              <a:t> </a:t>
            </a:r>
            <a:r>
              <a:rPr lang="en-US" dirty="0" err="1"/>
              <a:t>welke</a:t>
            </a:r>
            <a:r>
              <a:rPr lang="en-US" dirty="0"/>
              <a:t> </a:t>
            </a:r>
            <a:r>
              <a:rPr lang="en-US" dirty="0" err="1"/>
              <a:t>krachten</a:t>
            </a:r>
            <a:r>
              <a:rPr lang="en-US" dirty="0"/>
              <a:t> </a:t>
            </a:r>
            <a:r>
              <a:rPr lang="en-US" dirty="0" err="1"/>
              <a:t>en</a:t>
            </a:r>
            <a:r>
              <a:rPr lang="en-US" dirty="0"/>
              <a:t> </a:t>
            </a:r>
            <a:r>
              <a:rPr lang="en-US" dirty="0" err="1"/>
              <a:t>talenten</a:t>
            </a:r>
            <a:r>
              <a:rPr lang="en-US" dirty="0"/>
              <a:t> er de </a:t>
            </a:r>
            <a:r>
              <a:rPr lang="en-US" dirty="0" err="1"/>
              <a:t>voorbije</a:t>
            </a:r>
            <a:r>
              <a:rPr lang="en-US" dirty="0"/>
              <a:t>  </a:t>
            </a:r>
            <a:r>
              <a:rPr lang="en-US" dirty="0" err="1"/>
              <a:t>weken</a:t>
            </a:r>
            <a:r>
              <a:rPr lang="en-US" dirty="0"/>
              <a:t> an bod </a:t>
            </a:r>
            <a:r>
              <a:rPr lang="en-US" dirty="0" err="1"/>
              <a:t>kwamen</a:t>
            </a:r>
            <a:r>
              <a:rPr lang="en-US" dirty="0"/>
              <a:t>  </a:t>
            </a:r>
            <a:r>
              <a:rPr lang="en-US" dirty="0" err="1"/>
              <a:t>en</a:t>
            </a:r>
            <a:r>
              <a:rPr lang="en-US" dirty="0"/>
              <a:t> wat de </a:t>
            </a:r>
            <a:r>
              <a:rPr lang="en-US" dirty="0" err="1"/>
              <a:t>jongere</a:t>
            </a:r>
            <a:r>
              <a:rPr lang="en-US" dirty="0"/>
              <a:t> </a:t>
            </a:r>
            <a:r>
              <a:rPr lang="en-US" dirty="0" err="1"/>
              <a:t>graag</a:t>
            </a:r>
            <a:r>
              <a:rPr lang="en-US" dirty="0"/>
              <a:t> </a:t>
            </a:r>
            <a:r>
              <a:rPr lang="en-US" dirty="0" err="1"/>
              <a:t>nog</a:t>
            </a:r>
            <a:r>
              <a:rPr lang="en-US" dirty="0"/>
              <a:t> </a:t>
            </a:r>
            <a:r>
              <a:rPr lang="en-US" dirty="0" err="1"/>
              <a:t>wil</a:t>
            </a:r>
            <a:r>
              <a:rPr lang="en-US" dirty="0"/>
              <a:t> </a:t>
            </a:r>
            <a:r>
              <a:rPr lang="en-US" dirty="0" err="1"/>
              <a:t>bereieken</a:t>
            </a:r>
            <a:r>
              <a:rPr lang="en-US" dirty="0"/>
              <a:t> </a:t>
            </a:r>
            <a:r>
              <a:rPr lang="en-US" dirty="0" err="1"/>
              <a:t>alvorens</a:t>
            </a:r>
            <a:r>
              <a:rPr lang="en-US" dirty="0"/>
              <a:t> de </a:t>
            </a:r>
            <a:r>
              <a:rPr lang="en-US" b="1" dirty="0"/>
              <a:t>''landing''</a:t>
            </a:r>
            <a:r>
              <a:rPr lang="en-US" dirty="0"/>
              <a:t> </a:t>
            </a:r>
            <a:r>
              <a:rPr lang="en-US" dirty="0" err="1"/>
              <a:t>te</a:t>
            </a:r>
            <a:r>
              <a:rPr lang="en-US" dirty="0"/>
              <a:t> </a:t>
            </a:r>
            <a:r>
              <a:rPr lang="en-US" dirty="0" err="1"/>
              <a:t>maken</a:t>
            </a:r>
            <a:r>
              <a:rPr lang="en-US" dirty="0"/>
              <a:t> </a:t>
            </a:r>
            <a:r>
              <a:rPr lang="en-US" dirty="0" err="1"/>
              <a:t>na</a:t>
            </a:r>
            <a:r>
              <a:rPr lang="en-US" dirty="0"/>
              <a:t> 12 </a:t>
            </a:r>
            <a:r>
              <a:rPr lang="en-US" dirty="0" err="1"/>
              <a:t>weken</a:t>
            </a:r>
            <a:r>
              <a:rPr lang="en-US" dirty="0"/>
              <a:t>. De </a:t>
            </a:r>
            <a:r>
              <a:rPr lang="en-US" dirty="0" err="1"/>
              <a:t>jongere</a:t>
            </a:r>
            <a:r>
              <a:rPr lang="en-US" dirty="0"/>
              <a:t> </a:t>
            </a:r>
            <a:r>
              <a:rPr lang="en-US" dirty="0" err="1"/>
              <a:t>staat</a:t>
            </a:r>
            <a:r>
              <a:rPr lang="en-US" dirty="0"/>
              <a:t> </a:t>
            </a:r>
            <a:r>
              <a:rPr lang="en-US" dirty="0" err="1"/>
              <a:t>hier</a:t>
            </a:r>
            <a:r>
              <a:rPr lang="en-US" dirty="0"/>
              <a:t> </a:t>
            </a:r>
            <a:r>
              <a:rPr lang="en-US" dirty="0" err="1"/>
              <a:t>centraal</a:t>
            </a:r>
            <a:r>
              <a:rPr lang="en-US" dirty="0"/>
              <a:t> </a:t>
            </a:r>
            <a:r>
              <a:rPr lang="en-US" dirty="0" err="1"/>
              <a:t>en</a:t>
            </a:r>
            <a:r>
              <a:rPr lang="en-US" dirty="0"/>
              <a:t> </a:t>
            </a:r>
            <a:r>
              <a:rPr lang="en-US" dirty="0" err="1"/>
              <a:t>krijgt</a:t>
            </a:r>
            <a:r>
              <a:rPr lang="en-US" dirty="0"/>
              <a:t> de </a:t>
            </a:r>
            <a:r>
              <a:rPr lang="en-US" dirty="0" err="1"/>
              <a:t>kans</a:t>
            </a:r>
            <a:r>
              <a:rPr lang="en-US" dirty="0"/>
              <a:t> </a:t>
            </a:r>
            <a:r>
              <a:rPr lang="en-US" dirty="0" err="1"/>
              <a:t>zelf</a:t>
            </a:r>
            <a:r>
              <a:rPr lang="en-US" dirty="0"/>
              <a:t> </a:t>
            </a:r>
            <a:r>
              <a:rPr lang="en-US" dirty="0" err="1"/>
              <a:t>iets</a:t>
            </a:r>
            <a:r>
              <a:rPr lang="en-US" dirty="0"/>
              <a:t> </a:t>
            </a:r>
            <a:r>
              <a:rPr lang="en-US" dirty="0" err="1"/>
              <a:t>te</a:t>
            </a:r>
            <a:r>
              <a:rPr lang="en-US" dirty="0"/>
              <a:t> </a:t>
            </a:r>
            <a:r>
              <a:rPr lang="en-US" dirty="0" err="1"/>
              <a:t>brengen</a:t>
            </a:r>
            <a:r>
              <a:rPr lang="en-US" dirty="0"/>
              <a:t> of </a:t>
            </a:r>
            <a:r>
              <a:rPr lang="en-US" dirty="0" err="1"/>
              <a:t>tonen</a:t>
            </a:r>
            <a:r>
              <a:rPr lang="en-US" dirty="0"/>
              <a:t>.</a:t>
            </a:r>
          </a:p>
          <a:p>
            <a:pPr marL="0" indent="0">
              <a:buNone/>
            </a:pPr>
            <a:endParaRPr lang="en-US" dirty="0"/>
          </a:p>
          <a:p>
            <a:r>
              <a:rPr lang="en-US" dirty="0" err="1"/>
              <a:t>Tijdens</a:t>
            </a:r>
            <a:r>
              <a:rPr lang="en-US" dirty="0"/>
              <a:t> </a:t>
            </a:r>
            <a:r>
              <a:rPr lang="en-US" b="1" dirty="0" err="1"/>
              <a:t>schoolvakanties</a:t>
            </a:r>
            <a:r>
              <a:rPr lang="en-US" b="1" dirty="0"/>
              <a:t> </a:t>
            </a:r>
            <a:r>
              <a:rPr lang="en-US" dirty="0" err="1"/>
              <a:t>worden</a:t>
            </a:r>
            <a:r>
              <a:rPr lang="en-US" dirty="0"/>
              <a:t> </a:t>
            </a:r>
            <a:r>
              <a:rPr lang="en-US" b="1" dirty="0" err="1"/>
              <a:t>geen</a:t>
            </a:r>
            <a:r>
              <a:rPr lang="en-US" b="1" dirty="0"/>
              <a:t> </a:t>
            </a:r>
            <a:r>
              <a:rPr lang="en-US" b="1" dirty="0" err="1"/>
              <a:t>begeleidingen</a:t>
            </a:r>
            <a:r>
              <a:rPr lang="en-US" dirty="0"/>
              <a:t> </a:t>
            </a:r>
            <a:r>
              <a:rPr lang="en-US" dirty="0" err="1"/>
              <a:t>opgenomen</a:t>
            </a:r>
            <a:r>
              <a:rPr lang="en-US" dirty="0"/>
              <a:t>. (</a:t>
            </a:r>
            <a:r>
              <a:rPr lang="en-US" dirty="0" err="1"/>
              <a:t>uitgezonderd</a:t>
            </a:r>
            <a:r>
              <a:rPr lang="en-US" dirty="0"/>
              <a:t> </a:t>
            </a:r>
            <a:r>
              <a:rPr lang="en-US" dirty="0" err="1"/>
              <a:t>vankantieaanbod</a:t>
            </a:r>
            <a:r>
              <a:rPr lang="en-US" dirty="0"/>
              <a:t> 1gezin, 1 plan*)</a:t>
            </a:r>
          </a:p>
          <a:p>
            <a:pPr marL="0" indent="0">
              <a:buNone/>
            </a:pPr>
            <a:r>
              <a:rPr lang="en-US" sz="1300" dirty="0">
                <a:ea typeface="+mn-lt"/>
                <a:cs typeface="+mn-lt"/>
              </a:rPr>
              <a:t>* De WVI is </a:t>
            </a:r>
            <a:r>
              <a:rPr lang="en-US" sz="1300" dirty="0" err="1">
                <a:ea typeface="+mn-lt"/>
                <a:cs typeface="+mn-lt"/>
              </a:rPr>
              <a:t>een</a:t>
            </a:r>
            <a:r>
              <a:rPr lang="en-US" sz="1300" dirty="0">
                <a:ea typeface="+mn-lt"/>
                <a:cs typeface="+mn-lt"/>
              </a:rPr>
              <a:t> </a:t>
            </a:r>
            <a:r>
              <a:rPr lang="en-US" sz="1300" b="1" dirty="0" err="1">
                <a:ea typeface="+mn-lt"/>
                <a:cs typeface="+mn-lt"/>
              </a:rPr>
              <a:t>samenwerkingsverband</a:t>
            </a:r>
            <a:r>
              <a:rPr lang="en-US" sz="1300" b="1" dirty="0">
                <a:ea typeface="+mn-lt"/>
                <a:cs typeface="+mn-lt"/>
              </a:rPr>
              <a:t> </a:t>
            </a:r>
            <a:r>
              <a:rPr lang="en-US" sz="1300" dirty="0" err="1">
                <a:ea typeface="+mn-lt"/>
                <a:cs typeface="+mn-lt"/>
              </a:rPr>
              <a:t>aangegaan</a:t>
            </a:r>
            <a:r>
              <a:rPr lang="en-US" sz="1300" dirty="0">
                <a:ea typeface="+mn-lt"/>
                <a:cs typeface="+mn-lt"/>
              </a:rPr>
              <a:t> met</a:t>
            </a:r>
            <a:r>
              <a:rPr lang="en-US" sz="1300" b="1" dirty="0">
                <a:ea typeface="+mn-lt"/>
                <a:cs typeface="+mn-lt"/>
              </a:rPr>
              <a:t> 1 </a:t>
            </a:r>
            <a:r>
              <a:rPr lang="en-US" sz="1300" b="1" dirty="0" err="1">
                <a:ea typeface="+mn-lt"/>
                <a:cs typeface="+mn-lt"/>
              </a:rPr>
              <a:t>gezin</a:t>
            </a:r>
            <a:r>
              <a:rPr lang="en-US" sz="1300" b="1" dirty="0">
                <a:ea typeface="+mn-lt"/>
                <a:cs typeface="+mn-lt"/>
              </a:rPr>
              <a:t>, 1 plan</a:t>
            </a:r>
            <a:r>
              <a:rPr lang="en-US" sz="1300" dirty="0">
                <a:ea typeface="+mn-lt"/>
                <a:cs typeface="+mn-lt"/>
              </a:rPr>
              <a:t>. Daar </a:t>
            </a:r>
            <a:r>
              <a:rPr lang="en-US" sz="1300" dirty="0" err="1">
                <a:ea typeface="+mn-lt"/>
                <a:cs typeface="+mn-lt"/>
              </a:rPr>
              <a:t>nemen</a:t>
            </a:r>
            <a:r>
              <a:rPr lang="en-US" sz="1300" dirty="0">
                <a:ea typeface="+mn-lt"/>
                <a:cs typeface="+mn-lt"/>
              </a:rPr>
              <a:t> </a:t>
            </a:r>
            <a:r>
              <a:rPr lang="en-US" sz="1300" dirty="0" err="1">
                <a:ea typeface="+mn-lt"/>
                <a:cs typeface="+mn-lt"/>
              </a:rPr>
              <a:t>verschillende</a:t>
            </a:r>
            <a:r>
              <a:rPr lang="en-US" sz="1300" dirty="0">
                <a:ea typeface="+mn-lt"/>
                <a:cs typeface="+mn-lt"/>
              </a:rPr>
              <a:t> partners </a:t>
            </a:r>
            <a:r>
              <a:rPr lang="en-US" sz="1300" dirty="0" err="1">
                <a:ea typeface="+mn-lt"/>
                <a:cs typeface="+mn-lt"/>
              </a:rPr>
              <a:t>deel</a:t>
            </a:r>
            <a:r>
              <a:rPr lang="en-US" sz="1300" dirty="0">
                <a:ea typeface="+mn-lt"/>
                <a:cs typeface="+mn-lt"/>
              </a:rPr>
              <a:t> </a:t>
            </a:r>
            <a:r>
              <a:rPr lang="en-US" sz="1300" dirty="0" err="1">
                <a:ea typeface="+mn-lt"/>
                <a:cs typeface="+mn-lt"/>
              </a:rPr>
              <a:t>aan</a:t>
            </a:r>
            <a:r>
              <a:rPr lang="en-US" sz="1300" dirty="0">
                <a:ea typeface="+mn-lt"/>
                <a:cs typeface="+mn-lt"/>
              </a:rPr>
              <a:t> de </a:t>
            </a:r>
            <a:r>
              <a:rPr lang="en-US" sz="1300" b="1" dirty="0" err="1">
                <a:ea typeface="+mn-lt"/>
                <a:cs typeface="+mn-lt"/>
              </a:rPr>
              <a:t>intersectorale</a:t>
            </a:r>
            <a:r>
              <a:rPr lang="en-US" sz="1300" b="1" dirty="0">
                <a:ea typeface="+mn-lt"/>
                <a:cs typeface="+mn-lt"/>
              </a:rPr>
              <a:t> </a:t>
            </a:r>
            <a:r>
              <a:rPr lang="en-US" sz="1300" b="1" dirty="0" err="1">
                <a:ea typeface="+mn-lt"/>
                <a:cs typeface="+mn-lt"/>
              </a:rPr>
              <a:t>partnertafel</a:t>
            </a:r>
            <a:r>
              <a:rPr lang="en-US" sz="1300" dirty="0">
                <a:ea typeface="+mn-lt"/>
                <a:cs typeface="+mn-lt"/>
              </a:rPr>
              <a:t>. De </a:t>
            </a:r>
            <a:r>
              <a:rPr lang="en-US" sz="1300" dirty="0" err="1">
                <a:ea typeface="+mn-lt"/>
                <a:cs typeface="+mn-lt"/>
              </a:rPr>
              <a:t>bedoeling</a:t>
            </a:r>
            <a:r>
              <a:rPr lang="en-US" sz="1300" dirty="0">
                <a:ea typeface="+mn-lt"/>
                <a:cs typeface="+mn-lt"/>
              </a:rPr>
              <a:t> is om op </a:t>
            </a:r>
            <a:r>
              <a:rPr lang="en-US" sz="1300" dirty="0" err="1">
                <a:ea typeface="+mn-lt"/>
                <a:cs typeface="+mn-lt"/>
              </a:rPr>
              <a:t>een</a:t>
            </a:r>
            <a:r>
              <a:rPr lang="en-US" sz="1300" b="1" i="1" dirty="0">
                <a:ea typeface="+mn-lt"/>
                <a:cs typeface="+mn-lt"/>
              </a:rPr>
              <a:t> </a:t>
            </a:r>
            <a:r>
              <a:rPr lang="en-US" sz="1300" b="1" i="1" dirty="0" err="1">
                <a:ea typeface="+mn-lt"/>
                <a:cs typeface="+mn-lt"/>
              </a:rPr>
              <a:t>innovatieve</a:t>
            </a:r>
            <a:r>
              <a:rPr lang="en-US" sz="1300" b="1" i="1" dirty="0">
                <a:ea typeface="+mn-lt"/>
                <a:cs typeface="+mn-lt"/>
              </a:rPr>
              <a:t> </a:t>
            </a:r>
            <a:r>
              <a:rPr lang="en-US" sz="1300" b="1" i="1" dirty="0" err="1">
                <a:ea typeface="+mn-lt"/>
                <a:cs typeface="+mn-lt"/>
              </a:rPr>
              <a:t>manier</a:t>
            </a:r>
            <a:r>
              <a:rPr lang="en-US" sz="1300" b="1" i="1" dirty="0">
                <a:ea typeface="+mn-lt"/>
                <a:cs typeface="+mn-lt"/>
              </a:rPr>
              <a:t> </a:t>
            </a:r>
            <a:r>
              <a:rPr lang="en-US" sz="1300" b="1" i="1" dirty="0" err="1">
                <a:ea typeface="+mn-lt"/>
                <a:cs typeface="+mn-lt"/>
              </a:rPr>
              <a:t>samen</a:t>
            </a:r>
            <a:r>
              <a:rPr lang="en-US" sz="1300" b="1" i="1" dirty="0">
                <a:ea typeface="+mn-lt"/>
                <a:cs typeface="+mn-lt"/>
              </a:rPr>
              <a:t> </a:t>
            </a:r>
            <a:r>
              <a:rPr lang="en-US" sz="1300" b="1" i="1" dirty="0" err="1">
                <a:ea typeface="+mn-lt"/>
                <a:cs typeface="+mn-lt"/>
              </a:rPr>
              <a:t>te</a:t>
            </a:r>
            <a:r>
              <a:rPr lang="en-US" sz="1300" b="1" i="1" dirty="0">
                <a:ea typeface="+mn-lt"/>
                <a:cs typeface="+mn-lt"/>
              </a:rPr>
              <a:t> </a:t>
            </a:r>
            <a:r>
              <a:rPr lang="en-US" sz="1300" b="1" i="1" dirty="0" err="1">
                <a:ea typeface="+mn-lt"/>
                <a:cs typeface="+mn-lt"/>
              </a:rPr>
              <a:t>werken</a:t>
            </a:r>
            <a:r>
              <a:rPr lang="en-US" sz="1300" dirty="0">
                <a:ea typeface="+mn-lt"/>
                <a:cs typeface="+mn-lt"/>
              </a:rPr>
              <a:t> </a:t>
            </a:r>
            <a:r>
              <a:rPr lang="en-US" sz="1300" dirty="0" err="1">
                <a:ea typeface="+mn-lt"/>
                <a:cs typeface="+mn-lt"/>
              </a:rPr>
              <a:t>en</a:t>
            </a:r>
            <a:r>
              <a:rPr lang="en-US" sz="1300" dirty="0">
                <a:ea typeface="+mn-lt"/>
                <a:cs typeface="+mn-lt"/>
              </a:rPr>
              <a:t> </a:t>
            </a:r>
            <a:r>
              <a:rPr lang="en-US" sz="1300" dirty="0" err="1">
                <a:ea typeface="+mn-lt"/>
                <a:cs typeface="+mn-lt"/>
              </a:rPr>
              <a:t>naar</a:t>
            </a:r>
            <a:r>
              <a:rPr lang="en-US" sz="1300" dirty="0">
                <a:ea typeface="+mn-lt"/>
                <a:cs typeface="+mn-lt"/>
              </a:rPr>
              <a:t> </a:t>
            </a:r>
            <a:r>
              <a:rPr lang="en-US" sz="1300" b="1" i="1" dirty="0" err="1">
                <a:ea typeface="+mn-lt"/>
                <a:cs typeface="+mn-lt"/>
              </a:rPr>
              <a:t>oplossingen</a:t>
            </a:r>
            <a:r>
              <a:rPr lang="en-US" sz="1300" b="1" i="1" dirty="0">
                <a:ea typeface="+mn-lt"/>
                <a:cs typeface="+mn-lt"/>
              </a:rPr>
              <a:t> </a:t>
            </a:r>
            <a:r>
              <a:rPr lang="en-US" sz="1300" dirty="0" err="1">
                <a:ea typeface="+mn-lt"/>
                <a:cs typeface="+mn-lt"/>
              </a:rPr>
              <a:t>te</a:t>
            </a:r>
            <a:r>
              <a:rPr lang="en-US" sz="1300" dirty="0">
                <a:ea typeface="+mn-lt"/>
                <a:cs typeface="+mn-lt"/>
              </a:rPr>
              <a:t> </a:t>
            </a:r>
            <a:r>
              <a:rPr lang="en-US" sz="1300" dirty="0" err="1">
                <a:ea typeface="+mn-lt"/>
                <a:cs typeface="+mn-lt"/>
              </a:rPr>
              <a:t>zoeken</a:t>
            </a:r>
            <a:r>
              <a:rPr lang="en-US" sz="1300" dirty="0">
                <a:ea typeface="+mn-lt"/>
                <a:cs typeface="+mn-lt"/>
              </a:rPr>
              <a:t> </a:t>
            </a:r>
            <a:r>
              <a:rPr lang="en-US" sz="1300" dirty="0" err="1">
                <a:ea typeface="+mn-lt"/>
                <a:cs typeface="+mn-lt"/>
              </a:rPr>
              <a:t>voor</a:t>
            </a:r>
            <a:r>
              <a:rPr lang="en-US" sz="1300" dirty="0">
                <a:ea typeface="+mn-lt"/>
                <a:cs typeface="+mn-lt"/>
              </a:rPr>
              <a:t> </a:t>
            </a:r>
            <a:r>
              <a:rPr lang="en-US" sz="1300" b="1" i="1" dirty="0" err="1">
                <a:ea typeface="+mn-lt"/>
                <a:cs typeface="+mn-lt"/>
              </a:rPr>
              <a:t>gezinnen</a:t>
            </a:r>
            <a:r>
              <a:rPr lang="en-US" sz="1300" b="1" i="1" dirty="0">
                <a:ea typeface="+mn-lt"/>
                <a:cs typeface="+mn-lt"/>
              </a:rPr>
              <a:t> </a:t>
            </a:r>
            <a:r>
              <a:rPr lang="en-US" sz="1300" dirty="0">
                <a:ea typeface="+mn-lt"/>
                <a:cs typeface="+mn-lt"/>
              </a:rPr>
              <a:t>met </a:t>
            </a:r>
            <a:r>
              <a:rPr lang="en-US" sz="1300" dirty="0" err="1">
                <a:ea typeface="+mn-lt"/>
                <a:cs typeface="+mn-lt"/>
              </a:rPr>
              <a:t>een</a:t>
            </a:r>
            <a:r>
              <a:rPr lang="en-US" sz="1300" b="1" i="1" dirty="0">
                <a:ea typeface="+mn-lt"/>
                <a:cs typeface="+mn-lt"/>
              </a:rPr>
              <a:t> acute </a:t>
            </a:r>
            <a:r>
              <a:rPr lang="en-US" sz="1300" b="1" i="1" dirty="0" err="1">
                <a:ea typeface="+mn-lt"/>
                <a:cs typeface="+mn-lt"/>
              </a:rPr>
              <a:t>hulpvraag</a:t>
            </a:r>
            <a:r>
              <a:rPr lang="en-US" sz="1300" b="1" i="1" dirty="0">
                <a:ea typeface="+mn-lt"/>
                <a:cs typeface="+mn-lt"/>
              </a:rPr>
              <a:t> </a:t>
            </a:r>
            <a:r>
              <a:rPr lang="en-US" sz="1300" dirty="0" err="1">
                <a:ea typeface="+mn-lt"/>
                <a:cs typeface="+mn-lt"/>
              </a:rPr>
              <a:t>waarbij</a:t>
            </a:r>
            <a:r>
              <a:rPr lang="en-US" sz="1300" dirty="0">
                <a:ea typeface="+mn-lt"/>
                <a:cs typeface="+mn-lt"/>
              </a:rPr>
              <a:t> de </a:t>
            </a:r>
            <a:r>
              <a:rPr lang="en-US" sz="1300" b="1" i="1" dirty="0" err="1">
                <a:ea typeface="+mn-lt"/>
                <a:cs typeface="+mn-lt"/>
              </a:rPr>
              <a:t>wachttijd</a:t>
            </a:r>
            <a:r>
              <a:rPr lang="en-US" sz="1300" b="1" i="1" dirty="0">
                <a:ea typeface="+mn-lt"/>
                <a:cs typeface="+mn-lt"/>
              </a:rPr>
              <a:t> </a:t>
            </a:r>
            <a:r>
              <a:rPr lang="en-US" sz="1300" dirty="0" err="1">
                <a:ea typeface="+mn-lt"/>
                <a:cs typeface="+mn-lt"/>
              </a:rPr>
              <a:t>voor</a:t>
            </a:r>
            <a:r>
              <a:rPr lang="en-US" sz="1300" dirty="0">
                <a:ea typeface="+mn-lt"/>
                <a:cs typeface="+mn-lt"/>
              </a:rPr>
              <a:t> </a:t>
            </a:r>
            <a:r>
              <a:rPr lang="en-US" sz="1300" b="1" i="1" dirty="0" err="1">
                <a:ea typeface="+mn-lt"/>
                <a:cs typeface="+mn-lt"/>
              </a:rPr>
              <a:t>reguliere</a:t>
            </a:r>
            <a:r>
              <a:rPr lang="en-US" sz="1300" b="1" i="1" dirty="0">
                <a:ea typeface="+mn-lt"/>
                <a:cs typeface="+mn-lt"/>
              </a:rPr>
              <a:t> </a:t>
            </a:r>
            <a:r>
              <a:rPr lang="en-US" sz="1300" b="1" i="1" dirty="0" err="1">
                <a:ea typeface="+mn-lt"/>
                <a:cs typeface="+mn-lt"/>
              </a:rPr>
              <a:t>hulp</a:t>
            </a:r>
            <a:r>
              <a:rPr lang="en-US" sz="1300" b="1" i="1" dirty="0">
                <a:ea typeface="+mn-lt"/>
                <a:cs typeface="+mn-lt"/>
              </a:rPr>
              <a:t> </a:t>
            </a:r>
            <a:r>
              <a:rPr lang="en-US" sz="1300" dirty="0" err="1">
                <a:ea typeface="+mn-lt"/>
                <a:cs typeface="+mn-lt"/>
              </a:rPr>
              <a:t>te</a:t>
            </a:r>
            <a:r>
              <a:rPr lang="en-US" sz="1300" dirty="0">
                <a:ea typeface="+mn-lt"/>
                <a:cs typeface="+mn-lt"/>
              </a:rPr>
              <a:t> lang is. Binnen </a:t>
            </a:r>
            <a:r>
              <a:rPr lang="en-US" sz="1300" dirty="0" err="1">
                <a:ea typeface="+mn-lt"/>
                <a:cs typeface="+mn-lt"/>
              </a:rPr>
              <a:t>deze</a:t>
            </a:r>
            <a:r>
              <a:rPr lang="en-US" sz="1300" dirty="0">
                <a:ea typeface="+mn-lt"/>
                <a:cs typeface="+mn-lt"/>
              </a:rPr>
              <a:t> </a:t>
            </a:r>
            <a:r>
              <a:rPr lang="en-US" sz="1300" dirty="0" err="1">
                <a:ea typeface="+mn-lt"/>
                <a:cs typeface="+mn-lt"/>
              </a:rPr>
              <a:t>partnertafel</a:t>
            </a:r>
            <a:r>
              <a:rPr lang="en-US" sz="1300" dirty="0">
                <a:ea typeface="+mn-lt"/>
                <a:cs typeface="+mn-lt"/>
              </a:rPr>
              <a:t> </a:t>
            </a:r>
            <a:r>
              <a:rPr lang="en-US" sz="1300" b="1" i="1" dirty="0" err="1">
                <a:ea typeface="+mn-lt"/>
                <a:cs typeface="+mn-lt"/>
              </a:rPr>
              <a:t>werken</a:t>
            </a:r>
            <a:r>
              <a:rPr lang="en-US" sz="1300" b="1" i="1" dirty="0">
                <a:ea typeface="+mn-lt"/>
                <a:cs typeface="+mn-lt"/>
              </a:rPr>
              <a:t> we </a:t>
            </a:r>
            <a:r>
              <a:rPr lang="en-US" sz="1300" b="1" i="1" dirty="0" err="1">
                <a:ea typeface="+mn-lt"/>
                <a:cs typeface="+mn-lt"/>
              </a:rPr>
              <a:t>samen</a:t>
            </a:r>
            <a:r>
              <a:rPr lang="en-US" sz="1300" b="1" i="1" dirty="0">
                <a:ea typeface="+mn-lt"/>
                <a:cs typeface="+mn-lt"/>
              </a:rPr>
              <a:t> </a:t>
            </a:r>
            <a:r>
              <a:rPr lang="en-US" sz="1300" dirty="0" err="1">
                <a:ea typeface="+mn-lt"/>
                <a:cs typeface="+mn-lt"/>
              </a:rPr>
              <a:t>binnen</a:t>
            </a:r>
            <a:r>
              <a:rPr lang="en-US" sz="1300" dirty="0">
                <a:ea typeface="+mn-lt"/>
                <a:cs typeface="+mn-lt"/>
              </a:rPr>
              <a:t> </a:t>
            </a:r>
            <a:r>
              <a:rPr lang="en-US" sz="1300" b="1" i="1" dirty="0" err="1">
                <a:ea typeface="+mn-lt"/>
                <a:cs typeface="+mn-lt"/>
              </a:rPr>
              <a:t>complexe</a:t>
            </a:r>
            <a:r>
              <a:rPr lang="en-US" sz="1300" b="1" i="1" dirty="0">
                <a:ea typeface="+mn-lt"/>
                <a:cs typeface="+mn-lt"/>
              </a:rPr>
              <a:t> </a:t>
            </a:r>
            <a:r>
              <a:rPr lang="en-US" sz="1300" b="1" i="1" dirty="0" err="1">
                <a:ea typeface="+mn-lt"/>
                <a:cs typeface="+mn-lt"/>
              </a:rPr>
              <a:t>casussen</a:t>
            </a:r>
            <a:r>
              <a:rPr lang="en-US" sz="1300" b="1" i="1" dirty="0">
                <a:ea typeface="+mn-lt"/>
                <a:cs typeface="+mn-lt"/>
              </a:rPr>
              <a:t> </a:t>
            </a:r>
            <a:r>
              <a:rPr lang="en-US" sz="1300" dirty="0" err="1">
                <a:ea typeface="+mn-lt"/>
                <a:cs typeface="+mn-lt"/>
              </a:rPr>
              <a:t>vanuit</a:t>
            </a:r>
            <a:r>
              <a:rPr lang="en-US" sz="1300" dirty="0">
                <a:ea typeface="+mn-lt"/>
                <a:cs typeface="+mn-lt"/>
              </a:rPr>
              <a:t> </a:t>
            </a:r>
            <a:r>
              <a:rPr lang="en-US" sz="1300" dirty="0" err="1">
                <a:ea typeface="+mn-lt"/>
                <a:cs typeface="+mn-lt"/>
              </a:rPr>
              <a:t>een</a:t>
            </a:r>
            <a:r>
              <a:rPr lang="en-US" sz="1300" b="1" i="1" dirty="0">
                <a:ea typeface="+mn-lt"/>
                <a:cs typeface="+mn-lt"/>
              </a:rPr>
              <a:t> </a:t>
            </a:r>
            <a:r>
              <a:rPr lang="en-US" sz="1300" b="1" i="1" dirty="0" err="1">
                <a:ea typeface="+mn-lt"/>
                <a:cs typeface="+mn-lt"/>
              </a:rPr>
              <a:t>gedeelde</a:t>
            </a:r>
            <a:r>
              <a:rPr lang="en-US" sz="1300" b="1" i="1" dirty="0">
                <a:ea typeface="+mn-lt"/>
                <a:cs typeface="+mn-lt"/>
              </a:rPr>
              <a:t> </a:t>
            </a:r>
            <a:r>
              <a:rPr lang="en-US" sz="1300" b="1" i="1" dirty="0" err="1">
                <a:ea typeface="+mn-lt"/>
                <a:cs typeface="+mn-lt"/>
              </a:rPr>
              <a:t>verantwoordelijkheid</a:t>
            </a:r>
            <a:r>
              <a:rPr lang="en-US" sz="1300" dirty="0">
                <a:ea typeface="+mn-lt"/>
                <a:cs typeface="+mn-lt"/>
              </a:rPr>
              <a:t>. De WVI </a:t>
            </a:r>
            <a:r>
              <a:rPr lang="en-US" sz="1300" dirty="0" err="1">
                <a:ea typeface="+mn-lt"/>
                <a:cs typeface="+mn-lt"/>
              </a:rPr>
              <a:t>heeft</a:t>
            </a:r>
            <a:r>
              <a:rPr lang="en-US" sz="1300" dirty="0">
                <a:ea typeface="+mn-lt"/>
                <a:cs typeface="+mn-lt"/>
              </a:rPr>
              <a:t> </a:t>
            </a:r>
            <a:r>
              <a:rPr lang="en-US" sz="1300" dirty="0" err="1">
                <a:ea typeface="+mn-lt"/>
                <a:cs typeface="+mn-lt"/>
              </a:rPr>
              <a:t>een</a:t>
            </a:r>
            <a:r>
              <a:rPr lang="en-US" sz="1300" dirty="0">
                <a:ea typeface="+mn-lt"/>
                <a:cs typeface="+mn-lt"/>
              </a:rPr>
              <a:t> </a:t>
            </a:r>
            <a:r>
              <a:rPr lang="en-US" sz="1300" b="1" i="1" dirty="0" err="1">
                <a:ea typeface="+mn-lt"/>
                <a:cs typeface="+mn-lt"/>
              </a:rPr>
              <a:t>specifiek</a:t>
            </a:r>
            <a:r>
              <a:rPr lang="en-US" sz="1300" b="1" i="1" dirty="0">
                <a:ea typeface="+mn-lt"/>
                <a:cs typeface="+mn-lt"/>
              </a:rPr>
              <a:t> </a:t>
            </a:r>
            <a:r>
              <a:rPr lang="en-US" sz="1300" b="1" i="1" dirty="0" err="1">
                <a:ea typeface="+mn-lt"/>
                <a:cs typeface="+mn-lt"/>
              </a:rPr>
              <a:t>aanbod</a:t>
            </a:r>
            <a:r>
              <a:rPr lang="en-US" sz="1300" dirty="0">
                <a:ea typeface="+mn-lt"/>
                <a:cs typeface="+mn-lt"/>
              </a:rPr>
              <a:t> </a:t>
            </a:r>
            <a:r>
              <a:rPr lang="en-US" sz="1300" dirty="0" err="1">
                <a:ea typeface="+mn-lt"/>
                <a:cs typeface="+mn-lt"/>
              </a:rPr>
              <a:t>voor</a:t>
            </a:r>
            <a:r>
              <a:rPr lang="en-US" sz="1300" b="1" dirty="0">
                <a:ea typeface="+mn-lt"/>
                <a:cs typeface="+mn-lt"/>
              </a:rPr>
              <a:t> 1 gezin,1plan</a:t>
            </a:r>
            <a:r>
              <a:rPr lang="en-US" sz="1300" dirty="0">
                <a:ea typeface="+mn-lt"/>
                <a:cs typeface="+mn-lt"/>
              </a:rPr>
              <a:t> </a:t>
            </a:r>
            <a:r>
              <a:rPr lang="en-US" sz="1300" dirty="0" err="1">
                <a:ea typeface="+mn-lt"/>
                <a:cs typeface="+mn-lt"/>
              </a:rPr>
              <a:t>uitgewerkt</a:t>
            </a:r>
            <a:r>
              <a:rPr lang="en-US" sz="1300" dirty="0">
                <a:ea typeface="+mn-lt"/>
                <a:cs typeface="+mn-lt"/>
              </a:rPr>
              <a:t> </a:t>
            </a:r>
            <a:r>
              <a:rPr lang="en-US" sz="1300" dirty="0" err="1">
                <a:ea typeface="+mn-lt"/>
                <a:cs typeface="+mn-lt"/>
              </a:rPr>
              <a:t>waar</a:t>
            </a:r>
            <a:r>
              <a:rPr lang="en-US" sz="1300" dirty="0">
                <a:ea typeface="+mn-lt"/>
                <a:cs typeface="+mn-lt"/>
              </a:rPr>
              <a:t> </a:t>
            </a:r>
            <a:r>
              <a:rPr lang="en-US" sz="1300" b="1" i="1" dirty="0" err="1">
                <a:ea typeface="+mn-lt"/>
                <a:cs typeface="+mn-lt"/>
              </a:rPr>
              <a:t>onder</a:t>
            </a:r>
            <a:r>
              <a:rPr lang="en-US" sz="1300" b="1" i="1" dirty="0">
                <a:ea typeface="+mn-lt"/>
                <a:cs typeface="+mn-lt"/>
              </a:rPr>
              <a:t> </a:t>
            </a:r>
            <a:r>
              <a:rPr lang="en-US" sz="1300" b="1" i="1" dirty="0" err="1">
                <a:ea typeface="+mn-lt"/>
                <a:cs typeface="+mn-lt"/>
              </a:rPr>
              <a:t>meer</a:t>
            </a:r>
            <a:r>
              <a:rPr lang="en-US" sz="1300" dirty="0">
                <a:ea typeface="+mn-lt"/>
                <a:cs typeface="+mn-lt"/>
              </a:rPr>
              <a:t> </a:t>
            </a:r>
            <a:r>
              <a:rPr lang="en-US" sz="1300" dirty="0" err="1">
                <a:ea typeface="+mn-lt"/>
                <a:cs typeface="+mn-lt"/>
              </a:rPr>
              <a:t>een</a:t>
            </a:r>
            <a:r>
              <a:rPr lang="en-US" sz="1300" dirty="0">
                <a:ea typeface="+mn-lt"/>
                <a:cs typeface="+mn-lt"/>
              </a:rPr>
              <a:t> </a:t>
            </a:r>
            <a:r>
              <a:rPr lang="en-US" sz="1300" b="1" i="1" dirty="0" err="1">
                <a:ea typeface="+mn-lt"/>
                <a:cs typeface="+mn-lt"/>
              </a:rPr>
              <a:t>vakantieaanbod</a:t>
            </a:r>
            <a:r>
              <a:rPr lang="en-US" sz="1300" b="1" i="1" dirty="0">
                <a:ea typeface="+mn-lt"/>
                <a:cs typeface="+mn-lt"/>
              </a:rPr>
              <a:t> </a:t>
            </a:r>
            <a:r>
              <a:rPr lang="en-US" sz="1300" dirty="0" err="1">
                <a:ea typeface="+mn-lt"/>
                <a:cs typeface="+mn-lt"/>
              </a:rPr>
              <a:t>aan</a:t>
            </a:r>
            <a:r>
              <a:rPr lang="en-US" sz="1300" dirty="0">
                <a:ea typeface="+mn-lt"/>
                <a:cs typeface="+mn-lt"/>
              </a:rPr>
              <a:t> </a:t>
            </a:r>
            <a:r>
              <a:rPr lang="en-US" sz="1300" dirty="0" err="1">
                <a:ea typeface="+mn-lt"/>
                <a:cs typeface="+mn-lt"/>
              </a:rPr>
              <a:t>gekoppeld</a:t>
            </a:r>
            <a:r>
              <a:rPr lang="en-US" sz="1300" dirty="0">
                <a:ea typeface="+mn-lt"/>
                <a:cs typeface="+mn-lt"/>
              </a:rPr>
              <a:t> is.</a:t>
            </a:r>
          </a:p>
          <a:p>
            <a:pPr marL="0" indent="0">
              <a:buNone/>
            </a:pPr>
            <a:endParaRPr lang="en-US" sz="1000" dirty="0">
              <a:ea typeface="+mn-lt"/>
              <a:cs typeface="+mn-lt"/>
            </a:endParaRPr>
          </a:p>
          <a:p>
            <a:pPr marL="0" indent="0">
              <a:buNone/>
            </a:pPr>
            <a:endParaRPr lang="en-US" sz="1000" dirty="0"/>
          </a:p>
          <a:p>
            <a:endParaRPr lang="en-US" dirty="0"/>
          </a:p>
          <a:p>
            <a:endParaRPr lang="en-US" dirty="0"/>
          </a:p>
          <a:p>
            <a:endParaRPr lang="en-US" dirty="0"/>
          </a:p>
        </p:txBody>
      </p:sp>
    </p:spTree>
    <p:extLst>
      <p:ext uri="{BB962C8B-B14F-4D97-AF65-F5344CB8AC3E}">
        <p14:creationId xmlns:p14="http://schemas.microsoft.com/office/powerpoint/2010/main" val="1505225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7"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80BF11-B66B-47F9-880E-318010903204}"/>
              </a:ext>
            </a:extLst>
          </p:cNvPr>
          <p:cNvSpPr>
            <a:spLocks noGrp="1"/>
          </p:cNvSpPr>
          <p:nvPr>
            <p:ph type="title"/>
          </p:nvPr>
        </p:nvSpPr>
        <p:spPr>
          <a:xfrm>
            <a:off x="1035201" y="3081555"/>
            <a:ext cx="3118360" cy="3029344"/>
          </a:xfrm>
        </p:spPr>
        <p:txBody>
          <a:bodyPr>
            <a:normAutofit/>
          </a:bodyPr>
          <a:lstStyle/>
          <a:p>
            <a:r>
              <a:rPr lang="en-US" sz="2400" dirty="0">
                <a:solidFill>
                  <a:schemeClr val="bg1"/>
                </a:solidFill>
              </a:rPr>
              <a:t>Wat </a:t>
            </a:r>
            <a:r>
              <a:rPr lang="en-US" sz="2400" dirty="0" err="1">
                <a:solidFill>
                  <a:schemeClr val="bg1"/>
                </a:solidFill>
              </a:rPr>
              <a:t>doen</a:t>
            </a:r>
            <a:r>
              <a:rPr lang="en-US" sz="2400" dirty="0">
                <a:solidFill>
                  <a:schemeClr val="bg1"/>
                </a:solidFill>
              </a:rPr>
              <a:t> we </a:t>
            </a:r>
            <a:r>
              <a:rPr lang="en-US" sz="2400" dirty="0" err="1">
                <a:solidFill>
                  <a:schemeClr val="bg1"/>
                </a:solidFill>
              </a:rPr>
              <a:t>doorheen</a:t>
            </a:r>
            <a:r>
              <a:rPr lang="en-US" sz="2400" dirty="0">
                <a:solidFill>
                  <a:schemeClr val="bg1"/>
                </a:solidFill>
              </a:rPr>
              <a:t> de </a:t>
            </a:r>
            <a:r>
              <a:rPr lang="en-US" sz="2400" dirty="0" err="1">
                <a:solidFill>
                  <a:schemeClr val="bg1"/>
                </a:solidFill>
              </a:rPr>
              <a:t>dag</a:t>
            </a:r>
            <a:r>
              <a:rPr lang="en-US" sz="2400" dirty="0">
                <a:solidFill>
                  <a:schemeClr val="bg1"/>
                </a:solidFill>
              </a:rPr>
              <a:t>? </a:t>
            </a:r>
          </a:p>
        </p:txBody>
      </p:sp>
      <p:sp>
        <p:nvSpPr>
          <p:cNvPr id="28"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29"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 name="Content Placeholder 2">
            <a:extLst>
              <a:ext uri="{FF2B5EF4-FFF2-40B4-BE49-F238E27FC236}">
                <a16:creationId xmlns:a16="http://schemas.microsoft.com/office/drawing/2014/main" id="{FB2BBDA7-64C1-3010-92EF-3AD02E697609}"/>
              </a:ext>
            </a:extLst>
          </p:cNvPr>
          <p:cNvGraphicFramePr>
            <a:graphicFrameLocks noGrp="1"/>
          </p:cNvGraphicFramePr>
          <p:nvPr>
            <p:ph idx="1"/>
            <p:extLst>
              <p:ext uri="{D42A27DB-BD31-4B8C-83A1-F6EECF244321}">
                <p14:modId xmlns:p14="http://schemas.microsoft.com/office/powerpoint/2010/main" val="2265294137"/>
              </p:ext>
            </p:extLst>
          </p:nvPr>
        </p:nvGraphicFramePr>
        <p:xfrm>
          <a:off x="4713144" y="-130218"/>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3" name="Afbeelding 53" descr="Afbeelding met gras, boom, buiten&#10;&#10;Automatisch gegenereerde beschrijving">
            <a:extLst>
              <a:ext uri="{FF2B5EF4-FFF2-40B4-BE49-F238E27FC236}">
                <a16:creationId xmlns:a16="http://schemas.microsoft.com/office/drawing/2014/main" id="{DFE42E36-40D0-D583-0677-E0EBF82C8715}"/>
              </a:ext>
            </a:extLst>
          </p:cNvPr>
          <p:cNvPicPr>
            <a:picLocks noChangeAspect="1"/>
          </p:cNvPicPr>
          <p:nvPr/>
        </p:nvPicPr>
        <p:blipFill rotWithShape="1">
          <a:blip r:embed="rId7"/>
          <a:srcRect l="21569" t="20915" r="23529" b="15686"/>
          <a:stretch/>
        </p:blipFill>
        <p:spPr>
          <a:xfrm>
            <a:off x="5094280" y="4792428"/>
            <a:ext cx="2167654" cy="1875638"/>
          </a:xfrm>
          <a:prstGeom prst="rect">
            <a:avLst/>
          </a:prstGeom>
        </p:spPr>
      </p:pic>
      <p:pic>
        <p:nvPicPr>
          <p:cNvPr id="62" name="Afbeelding 62" descr="Afbeelding met zoogdier, haasachtigen&#10;&#10;Automatisch gegenereerde beschrijving">
            <a:extLst>
              <a:ext uri="{FF2B5EF4-FFF2-40B4-BE49-F238E27FC236}">
                <a16:creationId xmlns:a16="http://schemas.microsoft.com/office/drawing/2014/main" id="{03B070CA-BECE-7A5B-FEC9-F8C68A8DCEB8}"/>
              </a:ext>
            </a:extLst>
          </p:cNvPr>
          <p:cNvPicPr>
            <a:picLocks noChangeAspect="1"/>
          </p:cNvPicPr>
          <p:nvPr/>
        </p:nvPicPr>
        <p:blipFill>
          <a:blip r:embed="rId8"/>
          <a:stretch>
            <a:fillRect/>
          </a:stretch>
        </p:blipFill>
        <p:spPr>
          <a:xfrm>
            <a:off x="8329343" y="4759349"/>
            <a:ext cx="2306106" cy="1924786"/>
          </a:xfrm>
          <a:prstGeom prst="rect">
            <a:avLst/>
          </a:prstGeom>
        </p:spPr>
      </p:pic>
    </p:spTree>
    <p:extLst>
      <p:ext uri="{BB962C8B-B14F-4D97-AF65-F5344CB8AC3E}">
        <p14:creationId xmlns:p14="http://schemas.microsoft.com/office/powerpoint/2010/main" val="1554769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C9497889-027A-43F1-8B93-6AD669DF2ED4}"/>
              </a:ext>
            </a:extLst>
          </p:cNvPr>
          <p:cNvSpPr>
            <a:spLocks noGrp="1"/>
          </p:cNvSpPr>
          <p:nvPr>
            <p:ph type="title"/>
          </p:nvPr>
        </p:nvSpPr>
        <p:spPr>
          <a:xfrm>
            <a:off x="1843391" y="624110"/>
            <a:ext cx="9383408" cy="1280890"/>
          </a:xfrm>
        </p:spPr>
        <p:txBody>
          <a:bodyPr>
            <a:normAutofit/>
          </a:bodyPr>
          <a:lstStyle/>
          <a:p>
            <a:r>
              <a:rPr lang="nl-BE">
                <a:solidFill>
                  <a:schemeClr val="bg1"/>
                </a:solidFill>
              </a:rPr>
              <a:t>Jongerentraject </a:t>
            </a:r>
          </a:p>
        </p:txBody>
      </p:sp>
      <p:sp>
        <p:nvSpPr>
          <p:cNvPr id="13"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Tijdelijke aanduiding voor inhoud 2">
            <a:extLst>
              <a:ext uri="{FF2B5EF4-FFF2-40B4-BE49-F238E27FC236}">
                <a16:creationId xmlns:a16="http://schemas.microsoft.com/office/drawing/2014/main" id="{7EAE9DF6-27FA-49C1-9711-0C1D862D75A9}"/>
              </a:ext>
            </a:extLst>
          </p:cNvPr>
          <p:cNvGraphicFramePr>
            <a:graphicFrameLocks noGrp="1"/>
          </p:cNvGraphicFramePr>
          <p:nvPr>
            <p:ph idx="1"/>
            <p:extLst>
              <p:ext uri="{D42A27DB-BD31-4B8C-83A1-F6EECF244321}">
                <p14:modId xmlns:p14="http://schemas.microsoft.com/office/powerpoint/2010/main" val="1495025939"/>
              </p:ext>
            </p:extLst>
          </p:nvPr>
        </p:nvGraphicFramePr>
        <p:xfrm>
          <a:off x="666751" y="2259070"/>
          <a:ext cx="10846964" cy="4123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2031276"/>
      </p:ext>
    </p:extLst>
  </p:cSld>
  <p:clrMapOvr>
    <a:masterClrMapping/>
  </p:clrMapOvr>
</p:sld>
</file>

<file path=ppt/theme/theme1.xml><?xml version="1.0" encoding="utf-8"?>
<a:theme xmlns:a="http://schemas.openxmlformats.org/drawingml/2006/main" name="Sliert">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15774de7-cade-499d-9107-b4761f7a788e" xsi:nil="true"/>
    <TaxCatchAll xmlns="b4ae4184-15b7-4da0-ba21-32f62f257bb3" xsi:nil="true"/>
    <lcf76f155ced4ddcb4097134ff3c332f xmlns="15774de7-cade-499d-9107-b4761f7a788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DAF795841702540AEBF9C10FE4AA056" ma:contentTypeVersion="16" ma:contentTypeDescription="Een nieuw document maken." ma:contentTypeScope="" ma:versionID="507e91e11db73f2dfc3ceb18aa859128">
  <xsd:schema xmlns:xsd="http://www.w3.org/2001/XMLSchema" xmlns:xs="http://www.w3.org/2001/XMLSchema" xmlns:p="http://schemas.microsoft.com/office/2006/metadata/properties" xmlns:ns2="15774de7-cade-499d-9107-b4761f7a788e" xmlns:ns3="b4ae4184-15b7-4da0-ba21-32f62f257bb3" targetNamespace="http://schemas.microsoft.com/office/2006/metadata/properties" ma:root="true" ma:fieldsID="b70a5383bda934721d63abab8f9ca729" ns2:_="" ns3:_="">
    <xsd:import namespace="15774de7-cade-499d-9107-b4761f7a788e"/>
    <xsd:import namespace="b4ae4184-15b7-4da0-ba21-32f62f257bb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774de7-cade-499d-9107-b4761f7a78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98a419b-82d2-4555-b989-90d7111a217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4ae4184-15b7-4da0-ba21-32f62f257bb3"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485d686c-e2b8-4ab1-8a63-718e8f4641b2}" ma:internalName="TaxCatchAll" ma:showField="CatchAllData" ma:web="b4ae4184-15b7-4da0-ba21-32f62f257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B3AA87-67B9-496C-8182-755163F1E520}">
  <ds:schemaRefs>
    <ds:schemaRef ds:uri="http://schemas.microsoft.com/sharepoint/v3/contenttype/forms"/>
  </ds:schemaRefs>
</ds:datastoreItem>
</file>

<file path=customXml/itemProps2.xml><?xml version="1.0" encoding="utf-8"?>
<ds:datastoreItem xmlns:ds="http://schemas.openxmlformats.org/officeDocument/2006/customXml" ds:itemID="{51352CE0-2E5E-4FFE-83B2-2EB48067661F}">
  <ds:schemaRefs>
    <ds:schemaRef ds:uri="http://schemas.microsoft.com/office/2006/metadata/properties"/>
    <ds:schemaRef ds:uri="http://schemas.microsoft.com/office/infopath/2007/PartnerControls"/>
    <ds:schemaRef ds:uri="15774de7-cade-499d-9107-b4761f7a788e"/>
    <ds:schemaRef ds:uri="b4ae4184-15b7-4da0-ba21-32f62f257bb3"/>
  </ds:schemaRefs>
</ds:datastoreItem>
</file>

<file path=customXml/itemProps3.xml><?xml version="1.0" encoding="utf-8"?>
<ds:datastoreItem xmlns:ds="http://schemas.openxmlformats.org/officeDocument/2006/customXml" ds:itemID="{901AF264-BF64-4D11-81C5-17DE997F2F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774de7-cade-499d-9107-b4761f7a788e"/>
    <ds:schemaRef ds:uri="b4ae4184-15b7-4da0-ba21-32f62f257b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1414</Words>
  <Application>Microsoft Office PowerPoint</Application>
  <PresentationFormat>Breedbeeld</PresentationFormat>
  <Paragraphs>62</Paragraphs>
  <Slides>10</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Century Gothic</vt:lpstr>
      <vt:lpstr>Wingdings 3</vt:lpstr>
      <vt:lpstr>Sliert</vt:lpstr>
      <vt:lpstr>DE WERELD VAN INDRA</vt:lpstr>
      <vt:lpstr>Wat is de Wereld Van Indra </vt:lpstr>
      <vt:lpstr>Ons Team</vt:lpstr>
      <vt:lpstr>Karakter van de Wereld Van Indra </vt:lpstr>
      <vt:lpstr>Deugdenmethode</vt:lpstr>
      <vt:lpstr>Uitganspunten: Rust en Ruimte om te Groeien</vt:lpstr>
      <vt:lpstr>Concreet aanbod</vt:lpstr>
      <vt:lpstr>Wat doen we doorheen de dag? </vt:lpstr>
      <vt:lpstr>Jongerentraject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WERELD VAN INDRA</dc:title>
  <dc:creator>Jana Biesemans</dc:creator>
  <cp:lastModifiedBy>Tessa Maes</cp:lastModifiedBy>
  <cp:revision>581</cp:revision>
  <dcterms:created xsi:type="dcterms:W3CDTF">2020-06-24T16:53:18Z</dcterms:created>
  <dcterms:modified xsi:type="dcterms:W3CDTF">2022-09-28T07:48:39Z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14600</vt:r8>
  </property>
  <property fmtid="{D5CDD505-2E9C-101B-9397-08002B2CF9AE}" pid="3" name="ContentTypeId">
    <vt:lpwstr>0x0101008DAF795841702540AEBF9C10FE4AA056</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MediaServiceImageTags">
    <vt:lpwstr/>
  </property>
</Properties>
</file>