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7"/>
  </p:notesMasterIdLst>
  <p:sldIdLst>
    <p:sldId id="280" r:id="rId5"/>
    <p:sldId id="285" r:id="rId6"/>
    <p:sldId id="282" r:id="rId7"/>
    <p:sldId id="284" r:id="rId8"/>
    <p:sldId id="275" r:id="rId9"/>
    <p:sldId id="257" r:id="rId10"/>
    <p:sldId id="259" r:id="rId11"/>
    <p:sldId id="274" r:id="rId12"/>
    <p:sldId id="286" r:id="rId13"/>
    <p:sldId id="266" r:id="rId14"/>
    <p:sldId id="267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171F7-39CD-43F4-9CF4-B307BCA8282A}" v="1" dt="2022-10-12T10:33:50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an Theunis" userId="7540ed86-bf62-459f-8d0e-c394e3edb561" providerId="ADAL" clId="{931171F7-39CD-43F4-9CF4-B307BCA8282A}"/>
    <pc:docChg chg="custSel modSld">
      <pc:chgData name="Fabian Theunis" userId="7540ed86-bf62-459f-8d0e-c394e3edb561" providerId="ADAL" clId="{931171F7-39CD-43F4-9CF4-B307BCA8282A}" dt="2022-10-12T10:37:35.879" v="76" actId="6549"/>
      <pc:docMkLst>
        <pc:docMk/>
      </pc:docMkLst>
      <pc:sldChg chg="modSp mod">
        <pc:chgData name="Fabian Theunis" userId="7540ed86-bf62-459f-8d0e-c394e3edb561" providerId="ADAL" clId="{931171F7-39CD-43F4-9CF4-B307BCA8282A}" dt="2022-10-12T10:35:38.266" v="5" actId="1076"/>
        <pc:sldMkLst>
          <pc:docMk/>
          <pc:sldMk cId="672356090" sldId="257"/>
        </pc:sldMkLst>
        <pc:spChg chg="mod">
          <ac:chgData name="Fabian Theunis" userId="7540ed86-bf62-459f-8d0e-c394e3edb561" providerId="ADAL" clId="{931171F7-39CD-43F4-9CF4-B307BCA8282A}" dt="2022-10-12T10:35:38.266" v="5" actId="1076"/>
          <ac:spMkLst>
            <pc:docMk/>
            <pc:sldMk cId="672356090" sldId="257"/>
            <ac:spMk id="2" creationId="{52CAB4B1-47DC-94CE-3A67-131E6289535B}"/>
          </ac:spMkLst>
        </pc:spChg>
        <pc:spChg chg="mod">
          <ac:chgData name="Fabian Theunis" userId="7540ed86-bf62-459f-8d0e-c394e3edb561" providerId="ADAL" clId="{931171F7-39CD-43F4-9CF4-B307BCA8282A}" dt="2022-10-12T10:35:25.754" v="4" actId="255"/>
          <ac:spMkLst>
            <pc:docMk/>
            <pc:sldMk cId="672356090" sldId="257"/>
            <ac:spMk id="3" creationId="{2BA8B280-2440-9C36-C577-A3D13BE4567F}"/>
          </ac:spMkLst>
        </pc:spChg>
      </pc:sldChg>
      <pc:sldChg chg="modSp mod">
        <pc:chgData name="Fabian Theunis" userId="7540ed86-bf62-459f-8d0e-c394e3edb561" providerId="ADAL" clId="{931171F7-39CD-43F4-9CF4-B307BCA8282A}" dt="2022-10-12T10:36:04.149" v="20" actId="20577"/>
        <pc:sldMkLst>
          <pc:docMk/>
          <pc:sldMk cId="3315416558" sldId="259"/>
        </pc:sldMkLst>
        <pc:spChg chg="mod">
          <ac:chgData name="Fabian Theunis" userId="7540ed86-bf62-459f-8d0e-c394e3edb561" providerId="ADAL" clId="{931171F7-39CD-43F4-9CF4-B307BCA8282A}" dt="2022-10-12T10:36:04.149" v="20" actId="20577"/>
          <ac:spMkLst>
            <pc:docMk/>
            <pc:sldMk cId="3315416558" sldId="259"/>
            <ac:spMk id="2" creationId="{8B591A63-7307-D827-4C2D-724AC4DA010C}"/>
          </ac:spMkLst>
        </pc:spChg>
      </pc:sldChg>
      <pc:sldChg chg="modSp mod">
        <pc:chgData name="Fabian Theunis" userId="7540ed86-bf62-459f-8d0e-c394e3edb561" providerId="ADAL" clId="{931171F7-39CD-43F4-9CF4-B307BCA8282A}" dt="2022-10-12T10:37:35.879" v="76" actId="6549"/>
        <pc:sldMkLst>
          <pc:docMk/>
          <pc:sldMk cId="3016386652" sldId="267"/>
        </pc:sldMkLst>
        <pc:spChg chg="mod">
          <ac:chgData name="Fabian Theunis" userId="7540ed86-bf62-459f-8d0e-c394e3edb561" providerId="ADAL" clId="{931171F7-39CD-43F4-9CF4-B307BCA8282A}" dt="2022-10-12T10:37:35.879" v="76" actId="6549"/>
          <ac:spMkLst>
            <pc:docMk/>
            <pc:sldMk cId="3016386652" sldId="267"/>
            <ac:spMk id="3" creationId="{1EB08CCD-988B-917F-0D42-52ECB71A3ABB}"/>
          </ac:spMkLst>
        </pc:spChg>
      </pc:sldChg>
      <pc:sldChg chg="modSp mod">
        <pc:chgData name="Fabian Theunis" userId="7540ed86-bf62-459f-8d0e-c394e3edb561" providerId="ADAL" clId="{931171F7-39CD-43F4-9CF4-B307BCA8282A}" dt="2022-10-12T10:34:33.738" v="1" actId="27636"/>
        <pc:sldMkLst>
          <pc:docMk/>
          <pc:sldMk cId="3761692824" sldId="282"/>
        </pc:sldMkLst>
        <pc:spChg chg="mod">
          <ac:chgData name="Fabian Theunis" userId="7540ed86-bf62-459f-8d0e-c394e3edb561" providerId="ADAL" clId="{931171F7-39CD-43F4-9CF4-B307BCA8282A}" dt="2022-10-12T10:34:33.738" v="1" actId="27636"/>
          <ac:spMkLst>
            <pc:docMk/>
            <pc:sldMk cId="3761692824" sldId="282"/>
            <ac:spMk id="3" creationId="{BC34B0B6-BBCD-5626-08D9-EF262153CD26}"/>
          </ac:spMkLst>
        </pc:spChg>
      </pc:sldChg>
      <pc:sldChg chg="modSp mod">
        <pc:chgData name="Fabian Theunis" userId="7540ed86-bf62-459f-8d0e-c394e3edb561" providerId="ADAL" clId="{931171F7-39CD-43F4-9CF4-B307BCA8282A}" dt="2022-10-12T10:34:49.796" v="3" actId="27636"/>
        <pc:sldMkLst>
          <pc:docMk/>
          <pc:sldMk cId="4116006290" sldId="284"/>
        </pc:sldMkLst>
        <pc:spChg chg="mod">
          <ac:chgData name="Fabian Theunis" userId="7540ed86-bf62-459f-8d0e-c394e3edb561" providerId="ADAL" clId="{931171F7-39CD-43F4-9CF4-B307BCA8282A}" dt="2022-10-12T10:34:49.796" v="3" actId="27636"/>
          <ac:spMkLst>
            <pc:docMk/>
            <pc:sldMk cId="4116006290" sldId="284"/>
            <ac:spMk id="3" creationId="{A4E8F17E-062C-CB72-8C73-A2CC94C7D2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FF08B-AB88-45E0-B2E1-61006A7C458C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7A4E2-777F-4B79-A9D2-3A1F3AC476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00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  <a:highlight>
                  <a:srgbClr val="FFFF00"/>
                </a:highlight>
              </a:rPr>
              <a:t>Ander woord voor doorverwijskanalen zoeken. </a:t>
            </a:r>
            <a:endParaRPr lang="nl-B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7A4E2-777F-4B79-A9D2-3A1F3AC47650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31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952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766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130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909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9484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608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403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8506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13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30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89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584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650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433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3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105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86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B50F82-A044-4A8A-9C70-0DECE2E45A58}" type="datetimeFigureOut">
              <a:rPr lang="nl-BE" smtClean="0"/>
              <a:t>12/10/2022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1840-1C5C-4997-8A28-E9CBA4C57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8806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3881B-C742-A94C-BD87-24E7F9AD3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001" y="1074552"/>
            <a:ext cx="8825658" cy="1766139"/>
          </a:xfrm>
        </p:spPr>
        <p:txBody>
          <a:bodyPr/>
          <a:lstStyle/>
          <a:p>
            <a:pPr algn="ctr"/>
            <a:r>
              <a:rPr lang="nl-NL" dirty="0" err="1"/>
              <a:t>Reisburo</a:t>
            </a:r>
            <a:r>
              <a:rPr lang="nl-NL" dirty="0"/>
              <a:t> - </a:t>
            </a:r>
            <a:r>
              <a:rPr lang="nl-NL" dirty="0" err="1"/>
              <a:t>Roulot</a:t>
            </a:r>
            <a:endParaRPr lang="nl-BE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E8A0124-29F7-51FF-A654-D69A55493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001" y="3666334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Verbindend Leertraject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98706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C7769B0-13F6-4076-AFE7-7FA741073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5466" r="-1" b="1999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22D389-C61B-52B8-6B20-1A9B8522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 err="1">
                <a:solidFill>
                  <a:srgbClr val="EBEBEB"/>
                </a:solidFill>
              </a:rPr>
              <a:t>Zuurbemde</a:t>
            </a:r>
            <a:r>
              <a:rPr lang="en-US" sz="3700" dirty="0">
                <a:solidFill>
                  <a:srgbClr val="EBEBEB"/>
                </a:solidFill>
              </a:rPr>
              <a:t>: </a:t>
            </a:r>
            <a:r>
              <a:rPr lang="en-US" sz="3700" dirty="0" err="1">
                <a:solidFill>
                  <a:srgbClr val="EBEBEB"/>
                </a:solidFill>
              </a:rPr>
              <a:t>Herberg</a:t>
            </a:r>
            <a:r>
              <a:rPr lang="en-US" sz="3700" dirty="0">
                <a:solidFill>
                  <a:srgbClr val="EBEBEB"/>
                </a:solidFill>
              </a:rPr>
              <a:t> </a:t>
            </a:r>
            <a:r>
              <a:rPr lang="en-US" sz="3700" dirty="0" err="1">
                <a:solidFill>
                  <a:srgbClr val="EBEBEB"/>
                </a:solidFill>
              </a:rPr>
              <a:t>Stanske</a:t>
            </a:r>
            <a:endParaRPr lang="en-US" sz="37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2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B08CCD-988B-917F-0D42-52ECB71A3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Reconversieplan Jongerenwelzijn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FFFFFF"/>
                </a:solidFill>
              </a:rPr>
              <a:t>Vroeg en Nabij</a:t>
            </a:r>
          </a:p>
          <a:p>
            <a:r>
              <a:rPr lang="nl-NL" dirty="0">
                <a:solidFill>
                  <a:srgbClr val="FFFFFF"/>
                </a:solidFill>
              </a:rPr>
              <a:t>Herberg </a:t>
            </a:r>
            <a:r>
              <a:rPr lang="nl-NL" dirty="0" err="1">
                <a:solidFill>
                  <a:srgbClr val="FFFFFF"/>
                </a:solidFill>
              </a:rPr>
              <a:t>Stanske</a:t>
            </a:r>
            <a:r>
              <a:rPr lang="nl-NL" dirty="0">
                <a:solidFill>
                  <a:srgbClr val="FFFFFF"/>
                </a:solidFill>
              </a:rPr>
              <a:t> wordt een buurtzorghuis.</a:t>
            </a:r>
          </a:p>
          <a:p>
            <a:r>
              <a:rPr lang="nl-NL" dirty="0" err="1">
                <a:solidFill>
                  <a:srgbClr val="FFFFFF"/>
                </a:solidFill>
              </a:rPr>
              <a:t>Reisburo</a:t>
            </a:r>
            <a:r>
              <a:rPr lang="nl-NL" dirty="0">
                <a:solidFill>
                  <a:srgbClr val="FFFFFF"/>
                </a:solidFill>
              </a:rPr>
              <a:t> krijgt er een vaste uitvalsbasis.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FFFFFF"/>
                </a:solidFill>
              </a:rPr>
              <a:t>Ateliers en intakegesprekken worden hier georganiseerd.</a:t>
            </a:r>
          </a:p>
          <a:p>
            <a:pPr lvl="1"/>
            <a:endParaRPr lang="nl-N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BE" dirty="0">
              <a:solidFill>
                <a:srgbClr val="FFFFFF"/>
              </a:solidFill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693245-07AE-415A-8645-0B7147B59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r="1" b="1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299C37D-64A6-45BC-A801-EA06AD766C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98" r="14971" b="-2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7774455-EA50-03AC-A099-942072B73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/>
              <a:t>Herberg </a:t>
            </a:r>
            <a:r>
              <a:rPr lang="nl-BE" sz="3600" dirty="0" err="1"/>
              <a:t>Stanske</a:t>
            </a:r>
            <a:r>
              <a:rPr lang="nl-BE" sz="3600" dirty="0"/>
              <a:t> &amp;</a:t>
            </a:r>
            <a:br>
              <a:rPr lang="nl-BE" sz="3600" dirty="0"/>
            </a:br>
            <a:r>
              <a:rPr lang="nl-BE" sz="3600" dirty="0" err="1"/>
              <a:t>Reisburo</a:t>
            </a:r>
            <a:r>
              <a:rPr lang="nl-BE" sz="3600" dirty="0"/>
              <a:t> - </a:t>
            </a:r>
            <a:r>
              <a:rPr lang="nl-BE" sz="3600" dirty="0" err="1"/>
              <a:t>Roulot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01638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AE287-7611-5104-A67B-A15BCE52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852" y="2537157"/>
            <a:ext cx="9404723" cy="1400530"/>
          </a:xfrm>
        </p:spPr>
        <p:txBody>
          <a:bodyPr/>
          <a:lstStyle/>
          <a:p>
            <a:pPr algn="ctr"/>
            <a:r>
              <a:rPr lang="nl-NL" dirty="0"/>
              <a:t>Dank u voor je aandacht!</a:t>
            </a:r>
            <a:br>
              <a:rPr lang="nl-NL" dirty="0"/>
            </a:br>
            <a:br>
              <a:rPr lang="nl-NL" dirty="0"/>
            </a:br>
            <a:r>
              <a:rPr lang="nl-NL" sz="2800" dirty="0"/>
              <a:t>Aarzel niet om ons te contacteren.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98523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BDDD47-7DCE-5B12-3CB2-2C660F90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299" y="1759975"/>
            <a:ext cx="8946541" cy="5186515"/>
          </a:xfrm>
        </p:spPr>
        <p:txBody>
          <a:bodyPr/>
          <a:lstStyle/>
          <a:p>
            <a:pPr marL="0" indent="0">
              <a:buNone/>
            </a:pPr>
            <a:br>
              <a:rPr lang="nl-NL" dirty="0"/>
            </a:br>
            <a:r>
              <a:rPr lang="nl-NL" sz="2800" dirty="0"/>
              <a:t>Wie zijn we?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Reisburo</a:t>
            </a:r>
            <a:r>
              <a:rPr lang="nl-NL" dirty="0"/>
              <a:t> – </a:t>
            </a:r>
            <a:r>
              <a:rPr lang="nl-NL" dirty="0" err="1"/>
              <a:t>Roulot</a:t>
            </a:r>
            <a:r>
              <a:rPr lang="nl-NL" dirty="0"/>
              <a:t>, afdeling van vzw Sporen</a:t>
            </a:r>
          </a:p>
          <a:p>
            <a:r>
              <a:rPr lang="nl-NL" dirty="0"/>
              <a:t>Klein team met 4 ervaren enthousiaste collega’s (2,8 VE)</a:t>
            </a:r>
          </a:p>
          <a:p>
            <a:r>
              <a:rPr lang="nl-NL" dirty="0"/>
              <a:t>50 á 60 begeleidingen per schooljaar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663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34B0B6-BBCD-5626-08D9-EF262153C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466" y="727588"/>
            <a:ext cx="8946541" cy="5663380"/>
          </a:xfrm>
        </p:spPr>
        <p:txBody>
          <a:bodyPr>
            <a:normAutofit fontScale="85000" lnSpcReduction="20000"/>
          </a:bodyPr>
          <a:lstStyle/>
          <a:p>
            <a:r>
              <a:rPr lang="nl-NL" sz="3000" dirty="0"/>
              <a:t>Doelgroep</a:t>
            </a:r>
          </a:p>
          <a:p>
            <a:pPr marL="0" indent="0">
              <a:buNone/>
            </a:pPr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900" dirty="0"/>
              <a:t>Jongeren tussen 12 en 18 jaar bij wie het school lopen moeilijker verloopt of gestopt is.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900" dirty="0"/>
              <a:t>Voortgezette vrijwillige hulpverlening kan tot 25 jaar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1900" dirty="0"/>
              <a:t>Jongeren die voor 18j reeds jeugdhulpdossier hadden.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900" dirty="0"/>
              <a:t>Regio Vlaams - Brabant Oost (school lopen of domicilie)</a:t>
            </a:r>
            <a:br>
              <a:rPr lang="nl-NL" sz="1900" dirty="0"/>
            </a:br>
            <a:endParaRPr lang="nl-NL" sz="1900" dirty="0"/>
          </a:p>
          <a:p>
            <a:r>
              <a:rPr lang="nl-NL" sz="1900" dirty="0"/>
              <a:t>Aanmeldingen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900" dirty="0"/>
              <a:t>Meestal via CLB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900" dirty="0"/>
              <a:t>Kan ook via andere hulpverleners of ouders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900" dirty="0"/>
              <a:t>Contact via leidinggevende Jan </a:t>
            </a:r>
            <a:r>
              <a:rPr lang="nl-NL" sz="1900" dirty="0" err="1"/>
              <a:t>Benaerts</a:t>
            </a:r>
            <a:r>
              <a:rPr lang="nl-NL" sz="1900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1900" dirty="0"/>
              <a:t>Telefoon: 0497/57.18.65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1900" dirty="0"/>
              <a:t>E-mail: jan.benaerts@sporen.be</a:t>
            </a:r>
          </a:p>
          <a:p>
            <a:pPr marL="457200" lvl="1" indent="0">
              <a:buNone/>
            </a:pPr>
            <a:endParaRPr lang="nl-NL" sz="1900" dirty="0"/>
          </a:p>
          <a:p>
            <a:r>
              <a:rPr lang="nl-NL" sz="1900" dirty="0"/>
              <a:t>Belangrijk: Dit is geen </a:t>
            </a:r>
            <a:r>
              <a:rPr lang="nl-NL" sz="1900" dirty="0" err="1"/>
              <a:t>schoolvervangend</a:t>
            </a:r>
            <a:r>
              <a:rPr lang="nl-NL" sz="1900" dirty="0"/>
              <a:t> </a:t>
            </a:r>
            <a:r>
              <a:rPr lang="nl-NL" sz="1900" dirty="0" err="1"/>
              <a:t>weekvullend</a:t>
            </a:r>
            <a:r>
              <a:rPr lang="nl-NL" sz="1900" dirty="0"/>
              <a:t> aanbod.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900" dirty="0"/>
              <a:t>Afhankelijk van jongere en situatie 1 of meerdere contacten per week.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169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E8F17E-062C-CB72-8C73-A2CC94C7D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81781"/>
            <a:ext cx="8946541" cy="61746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sz="2100" dirty="0"/>
              <a:t>Wat doen we:</a:t>
            </a:r>
          </a:p>
          <a:p>
            <a:pPr marL="0" indent="0">
              <a:buNone/>
            </a:pPr>
            <a:endParaRPr lang="nl-NL" sz="21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100" dirty="0"/>
              <a:t>Samen met de jongeren werken aan een nieuw traject </a:t>
            </a:r>
            <a:r>
              <a:rPr lang="nl-NL" sz="2100" dirty="0" err="1"/>
              <a:t>ifv</a:t>
            </a:r>
            <a:r>
              <a:rPr lang="nl-NL" sz="2100" dirty="0"/>
              <a:t> een blijvende </a:t>
            </a:r>
            <a:r>
              <a:rPr lang="nl-NL" sz="2100" dirty="0" err="1"/>
              <a:t>dagbezigheid</a:t>
            </a:r>
            <a:r>
              <a:rPr lang="nl-NL" sz="2100" dirty="0"/>
              <a:t>.</a:t>
            </a:r>
            <a:br>
              <a:rPr lang="nl-NL" sz="2100" dirty="0"/>
            </a:br>
            <a:endParaRPr lang="nl-NL" sz="2100" dirty="0"/>
          </a:p>
          <a:p>
            <a:r>
              <a:rPr lang="nl-NL" sz="2100" dirty="0"/>
              <a:t>Einddoel:</a:t>
            </a:r>
          </a:p>
          <a:p>
            <a:pPr marL="0" indent="0">
              <a:buNone/>
            </a:pPr>
            <a:endParaRPr lang="nl-NL" sz="21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100" dirty="0"/>
              <a:t>Bij leerplichtige jongeren samenwerken </a:t>
            </a:r>
            <a:r>
              <a:rPr lang="nl-NL" sz="2100" dirty="0" err="1"/>
              <a:t>ifv</a:t>
            </a:r>
            <a:r>
              <a:rPr lang="nl-NL" sz="2100" dirty="0"/>
              <a:t> schools traject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100" dirty="0"/>
              <a:t>Oriënteren naar werkomgeving en/of opleidingen.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sz="2100" dirty="0"/>
          </a:p>
          <a:p>
            <a:r>
              <a:rPr lang="nl-NL" sz="2100" dirty="0"/>
              <a:t>Vanuit vertrouwensrelatie en methodieken</a:t>
            </a:r>
            <a:br>
              <a:rPr lang="nl-NL" sz="2100" dirty="0"/>
            </a:br>
            <a:endParaRPr lang="nl-NL" sz="21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100" dirty="0"/>
              <a:t>Belangrijke drempels en thema’s bij jongere en gezin oppikken en in gesprek brengen.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100" dirty="0"/>
              <a:t>Overleg met verwijzers: Voornamelijk CLB, maar ook OCJ, SDJ.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100" dirty="0"/>
              <a:t>Indien meer nodig is, partners inschakelen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2100" dirty="0" err="1"/>
              <a:t>Vb</a:t>
            </a:r>
            <a:r>
              <a:rPr lang="nl-NL" sz="2100" dirty="0"/>
              <a:t>: 1 Gezin 1 Plan, </a:t>
            </a:r>
            <a:r>
              <a:rPr lang="nl-NL" sz="2100" dirty="0" err="1"/>
              <a:t>Yuneco</a:t>
            </a:r>
            <a:r>
              <a:rPr lang="nl-NL" sz="2100" dirty="0"/>
              <a:t>, </a:t>
            </a:r>
            <a:r>
              <a:rPr lang="nl-NL" sz="2100" dirty="0" err="1"/>
              <a:t>OverKop</a:t>
            </a:r>
            <a:r>
              <a:rPr lang="nl-NL" sz="2100" dirty="0"/>
              <a:t>, JAC, CAW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600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8FAB8E-EC42-9B71-4423-CB0235E9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990" y="501445"/>
            <a:ext cx="8946541" cy="6086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000" dirty="0"/>
              <a:t>Hoe doen we dat met de jongeren?</a:t>
            </a:r>
            <a:br>
              <a:rPr lang="nl-NL" sz="3000" dirty="0"/>
            </a:br>
            <a:endParaRPr lang="nl-NL" sz="3000" dirty="0"/>
          </a:p>
          <a:p>
            <a:r>
              <a:rPr lang="nl-NL" dirty="0"/>
              <a:t>Individuele activiteiten: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In gesprek via activiteit, vanuit interesses van de jongere.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Vanuit respect en oprechte interesse</a:t>
            </a:r>
            <a:br>
              <a:rPr lang="nl-NL" dirty="0"/>
            </a:br>
            <a:endParaRPr lang="nl-NL" dirty="0"/>
          </a:p>
          <a:p>
            <a:r>
              <a:rPr lang="nl-NL" dirty="0"/>
              <a:t>Groepsactiviteiten: ateliers en andere activiteiten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Combinatie van wekelijks terugkerende en sporadische ateliers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dirty="0"/>
              <a:t> </a:t>
            </a:r>
            <a:r>
              <a:rPr lang="nl-NL" dirty="0" err="1"/>
              <a:t>vb</a:t>
            </a:r>
            <a:r>
              <a:rPr lang="nl-NL" dirty="0"/>
              <a:t> wandelen met ezels, kookatelier, houtatelier, sport, keramiek, …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Externe groepsactiviteiten </a:t>
            </a:r>
            <a:r>
              <a:rPr lang="nl-NL" sz="1700" dirty="0" err="1"/>
              <a:t>vb</a:t>
            </a:r>
            <a:r>
              <a:rPr lang="nl-NL" sz="1700" dirty="0"/>
              <a:t>: kanovaren The Shelter, Stelplaats, Maakleerplek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De vaste dinsdagen op de boerderij zijn gestopt.</a:t>
            </a:r>
            <a:br>
              <a:rPr lang="nl-NL" dirty="0"/>
            </a:br>
            <a:endParaRPr lang="nl-NL" dirty="0"/>
          </a:p>
          <a:p>
            <a:r>
              <a:rPr lang="nl-NL" dirty="0"/>
              <a:t>Werkplekbezoeken en werkplekleren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Partners zoals De Kluis (St Joris Weert), Kringwinkel Hageland, </a:t>
            </a:r>
            <a:r>
              <a:rPr lang="nl-NL" dirty="0" err="1"/>
              <a:t>enz</a:t>
            </a:r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Werkplek in bedrijf zoeken </a:t>
            </a:r>
            <a:r>
              <a:rPr lang="nl-NL" dirty="0" err="1"/>
              <a:t>ifv</a:t>
            </a:r>
            <a:r>
              <a:rPr lang="nl-NL" dirty="0"/>
              <a:t> de interesses en kwaliteiten van jongere.</a:t>
            </a:r>
            <a:br>
              <a:rPr lang="nl-NL" dirty="0"/>
            </a:br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616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AB4B1-47DC-94CE-3A67-131E6289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39531"/>
            <a:ext cx="9404723" cy="953295"/>
          </a:xfrm>
        </p:spPr>
        <p:txBody>
          <a:bodyPr/>
          <a:lstStyle/>
          <a:p>
            <a:pPr algn="ctr"/>
            <a:r>
              <a:rPr lang="nl-NL" sz="3200" dirty="0"/>
              <a:t>Sterkte </a:t>
            </a:r>
            <a:r>
              <a:rPr lang="nl-NL" sz="3200" dirty="0" err="1"/>
              <a:t>Reisburo-Roulot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A8B280-2440-9C36-C577-A3D13BE45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28453"/>
            <a:ext cx="8946541" cy="41954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1800" dirty="0"/>
              <a:t>16 – 18 jarigen:</a:t>
            </a:r>
          </a:p>
          <a:p>
            <a:pPr marL="0" indent="0">
              <a:buNone/>
            </a:pPr>
            <a:endParaRPr lang="nl-NL" sz="1800" dirty="0"/>
          </a:p>
          <a:p>
            <a:pPr lvl="1"/>
            <a:r>
              <a:rPr lang="nl-NL" dirty="0"/>
              <a:t>Aanklampend werken.</a:t>
            </a:r>
          </a:p>
          <a:p>
            <a:pPr lvl="1"/>
            <a:r>
              <a:rPr lang="nl-NL" dirty="0"/>
              <a:t>Vaste </a:t>
            </a:r>
            <a:r>
              <a:rPr lang="nl-NL" dirty="0" err="1"/>
              <a:t>samenwerkingpartners</a:t>
            </a:r>
            <a:r>
              <a:rPr lang="nl-NL" dirty="0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1800" dirty="0" err="1"/>
              <a:t>TaKo</a:t>
            </a:r>
            <a:endParaRPr lang="nl-NL" sz="1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1800" dirty="0"/>
              <a:t>GTB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1800" dirty="0"/>
              <a:t>Boest </a:t>
            </a:r>
            <a:r>
              <a:rPr lang="nl-NL" sz="1800" dirty="0" err="1"/>
              <a:t>your</a:t>
            </a:r>
            <a:r>
              <a:rPr lang="nl-NL" sz="1800" dirty="0"/>
              <a:t> </a:t>
            </a:r>
            <a:r>
              <a:rPr lang="nl-NL" sz="1800" dirty="0" err="1"/>
              <a:t>future</a:t>
            </a:r>
            <a:endParaRPr lang="nl-NL" sz="1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1800" dirty="0" err="1">
                <a:cs typeface="Calibri"/>
              </a:rPr>
              <a:t>Arktos</a:t>
            </a:r>
            <a:endParaRPr lang="nl-NL" sz="1800" dirty="0"/>
          </a:p>
          <a:p>
            <a:pPr lvl="1"/>
            <a:endParaRPr lang="nl-NL" dirty="0"/>
          </a:p>
          <a:p>
            <a:pPr lvl="1"/>
            <a:r>
              <a:rPr lang="nl-NL" dirty="0" err="1"/>
              <a:t>Owv</a:t>
            </a:r>
            <a:r>
              <a:rPr lang="nl-NL" dirty="0"/>
              <a:t> leeftijd +16j mogelijkheid om doorverwijskanalen in te schakelen: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1800" dirty="0"/>
              <a:t>Werkplekleren </a:t>
            </a:r>
          </a:p>
          <a:p>
            <a:pPr marL="0" indent="0">
              <a:buNone/>
            </a:pPr>
            <a:endParaRPr lang="nl-NL" sz="1800" dirty="0"/>
          </a:p>
          <a:p>
            <a:pPr lvl="2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235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91A63-7307-D827-4C2D-724AC4DA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0798"/>
          </a:xfrm>
        </p:spPr>
        <p:txBody>
          <a:bodyPr/>
          <a:lstStyle/>
          <a:p>
            <a:pPr algn="ctr"/>
            <a:r>
              <a:rPr lang="nl-NL" sz="3200" dirty="0"/>
              <a:t>Nieuwe Evolutie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A6FEC3-95B5-8FF8-E5D6-54C7150F7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98494"/>
            <a:ext cx="10098243" cy="48049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/>
              <a:t>Aanzienlijk meer aanmeldingen voor 12 tot 15-jarigen met vaker </a:t>
            </a:r>
            <a:r>
              <a:rPr lang="nl-NL" dirty="0" err="1"/>
              <a:t>psycho-sociale</a:t>
            </a:r>
            <a:r>
              <a:rPr lang="nl-NL" dirty="0"/>
              <a:t> problemen</a:t>
            </a:r>
          </a:p>
          <a:p>
            <a:pPr marL="0" indent="0">
              <a:buNone/>
            </a:pPr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000" dirty="0"/>
              <a:t>Bij aanmelding reeds geruime tijd afwezig.</a:t>
            </a:r>
            <a:br>
              <a:rPr lang="nl-NL" sz="2000" dirty="0"/>
            </a:br>
            <a:endParaRPr lang="nl-NL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000" dirty="0"/>
              <a:t>Moeilijk weer in schools traject te krijgen.</a:t>
            </a:r>
            <a:br>
              <a:rPr lang="nl-NL" sz="2000" dirty="0"/>
            </a:br>
            <a:endParaRPr lang="nl-NL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000" dirty="0"/>
              <a:t>Minder ervaring in ons team</a:t>
            </a:r>
            <a:br>
              <a:rPr lang="nl-NL" sz="2000" dirty="0"/>
            </a:br>
            <a:endParaRPr lang="nl-NL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Omwille van leeftijd van de jongere: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dirty="0"/>
              <a:t>Beperkt aantal doorverwijskanalen: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1600" dirty="0"/>
              <a:t>Zorgboerderijen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1600" dirty="0"/>
              <a:t>Werkplekken met pedagogisch geschoold personeel   </a:t>
            </a:r>
            <a:r>
              <a:rPr lang="nl-NL" sz="1600" dirty="0" err="1"/>
              <a:t>Vb</a:t>
            </a:r>
            <a:r>
              <a:rPr lang="nl-NL" sz="1600" dirty="0"/>
              <a:t>: kinderdagverblijf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541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C10A0-2C78-4036-C72E-F5A300EF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78860"/>
            <a:ext cx="9404723" cy="835308"/>
          </a:xfrm>
        </p:spPr>
        <p:txBody>
          <a:bodyPr/>
          <a:lstStyle/>
          <a:p>
            <a:r>
              <a:rPr lang="nl-NL" sz="3200" dirty="0"/>
              <a:t>Experimenteel projectje in school PISO Tienen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F3433E-5F11-C1D0-9248-24CDECAE7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4168"/>
            <a:ext cx="8946541" cy="4508089"/>
          </a:xfrm>
        </p:spPr>
        <p:txBody>
          <a:bodyPr>
            <a:normAutofit fontScale="92500"/>
          </a:bodyPr>
          <a:lstStyle/>
          <a:p>
            <a:r>
              <a:rPr lang="nl-BE" dirty="0"/>
              <a:t>Inzetten op preventie tegen schooluitval bij doelgroep 12-15j</a:t>
            </a:r>
          </a:p>
          <a:p>
            <a:r>
              <a:rPr lang="nl-BE" dirty="0"/>
              <a:t>Beide expertises samen: Onderwijs &amp; Welzijn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BE" dirty="0"/>
              <a:t>Samen met school zoeken hoe we jongeren die dreigen uit te vallen preventief kunnen opvissen.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dirty="0"/>
              <a:t>Vóór mogelijkheden gewettigde afwezigheden zoals agendabriefjes uitgeput zijn.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BE" dirty="0"/>
              <a:t>Inzetten op drie </a:t>
            </a:r>
            <a:r>
              <a:rPr lang="nl-BE" dirty="0" err="1"/>
              <a:t>niveau’s</a:t>
            </a:r>
            <a:r>
              <a:rPr lang="nl-BE" dirty="0"/>
              <a:t>: beleid, leerkrachten én jongeren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FFFFFF"/>
                </a:solidFill>
                <a:effectLst/>
              </a:rPr>
              <a:t>Gerichte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activiteiten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workshops </a:t>
            </a:r>
            <a:r>
              <a:rPr lang="en-US" dirty="0" err="1">
                <a:solidFill>
                  <a:srgbClr val="FFFFFF"/>
                </a:solidFill>
              </a:rPr>
              <a:t>rond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verschillende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thema’s</a:t>
            </a:r>
            <a:endParaRPr lang="en-US" sz="1800" dirty="0">
              <a:solidFill>
                <a:srgbClr val="FFFFFF"/>
              </a:solidFill>
              <a:effectLst/>
            </a:endParaRP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FFFFFF"/>
                </a:solidFill>
                <a:effectLst/>
              </a:rPr>
              <a:t>Zelfvertrouwen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zelfbeeld</a:t>
            </a:r>
            <a:endParaRPr lang="en-US" dirty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FFFFFF"/>
                </a:solidFill>
                <a:effectLst/>
              </a:rPr>
              <a:t>Talenten</a:t>
            </a:r>
            <a:r>
              <a:rPr lang="en-US" dirty="0">
                <a:solidFill>
                  <a:srgbClr val="FFFFFF"/>
                </a:solidFill>
                <a:effectLst/>
              </a:rPr>
              <a:t>, interesses, </a:t>
            </a:r>
            <a:r>
              <a:rPr lang="en-US" dirty="0" err="1">
                <a:solidFill>
                  <a:srgbClr val="FFFFFF"/>
                </a:solidFill>
                <a:effectLst/>
              </a:rPr>
              <a:t>toekomstplannen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onderwijskiezer</a:t>
            </a:r>
            <a:endParaRPr lang="en-US" dirty="0">
              <a:solidFill>
                <a:srgbClr val="FFFFFF"/>
              </a:solidFill>
              <a:effectLst/>
            </a:endParaRP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FFFFFF"/>
                </a:solidFill>
                <a:effectLst/>
              </a:rPr>
              <a:t>Motiverende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gespreksvoering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Reguleren</a:t>
            </a:r>
            <a:r>
              <a:rPr lang="en-US" dirty="0">
                <a:solidFill>
                  <a:srgbClr val="FFFFFF"/>
                </a:solidFill>
              </a:rPr>
              <a:t> &amp; </a:t>
            </a:r>
            <a:r>
              <a:rPr lang="en-US" dirty="0" err="1">
                <a:solidFill>
                  <a:srgbClr val="FFFFFF"/>
                </a:solidFill>
                <a:effectLst/>
              </a:rPr>
              <a:t>ontspannen</a:t>
            </a:r>
            <a:r>
              <a:rPr lang="en-US" dirty="0">
                <a:solidFill>
                  <a:srgbClr val="FFFFFF"/>
                </a:solidFill>
                <a:effectLst/>
              </a:rPr>
              <a:t>  </a:t>
            </a:r>
            <a:r>
              <a:rPr lang="en-US" dirty="0" err="1">
                <a:solidFill>
                  <a:srgbClr val="FFFFFF"/>
                </a:solidFill>
                <a:effectLst/>
              </a:rPr>
              <a:t>lichaam</a:t>
            </a:r>
            <a:r>
              <a:rPr lang="en-US" dirty="0" err="1">
                <a:solidFill>
                  <a:srgbClr val="FFFFFF"/>
                </a:solidFill>
              </a:rPr>
              <a:t>&amp;</a:t>
            </a:r>
            <a:r>
              <a:rPr lang="en-US" dirty="0" err="1">
                <a:solidFill>
                  <a:srgbClr val="FFFFFF"/>
                </a:solidFill>
                <a:effectLst/>
              </a:rPr>
              <a:t>sport&amp;doorzetting</a:t>
            </a:r>
            <a:endParaRPr lang="en-US" dirty="0">
              <a:solidFill>
                <a:srgbClr val="FFFFFF"/>
              </a:solidFill>
              <a:effectLst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BE" dirty="0" err="1"/>
              <a:t>Verkennening</a:t>
            </a:r>
            <a:r>
              <a:rPr lang="nl-BE" dirty="0"/>
              <a:t> samenwerking met Alba en </a:t>
            </a:r>
            <a:r>
              <a:rPr lang="nl-BE" dirty="0" err="1"/>
              <a:t>Arktos</a:t>
            </a:r>
            <a:endParaRPr lang="nl-BE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BE" dirty="0"/>
              <a:t>Belangrijk: Tijdelijke stop voor dit schooljaar van aanmeldingen 12j – 15j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307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0C118C-EC3A-4D41-7641-EF0AFAC7E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22556"/>
            <a:ext cx="8946541" cy="522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Waar vind je ons?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400" dirty="0"/>
              <a:t>Sterk verankerd in Leuven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400" dirty="0"/>
              <a:t>Triangel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2200" dirty="0"/>
              <a:t>Adres: </a:t>
            </a:r>
            <a:r>
              <a:rPr lang="nl-NL" sz="2200" dirty="0" err="1"/>
              <a:t>Tiensesteenweg</a:t>
            </a:r>
            <a:r>
              <a:rPr lang="nl-NL" sz="2200" dirty="0"/>
              <a:t> 134, 3001 Heverlee</a:t>
            </a:r>
            <a:br>
              <a:rPr lang="nl-NL" sz="2200" dirty="0"/>
            </a:br>
            <a:endParaRPr lang="nl-NL" sz="2200" dirty="0"/>
          </a:p>
          <a:p>
            <a:r>
              <a:rPr lang="nl-BE" sz="2400" dirty="0"/>
              <a:t>Nieuwe uitvalsbasis in Glabbeek – </a:t>
            </a:r>
            <a:r>
              <a:rPr lang="nl-BE" sz="2400" dirty="0" err="1"/>
              <a:t>Zuurbemde</a:t>
            </a:r>
            <a:endParaRPr lang="nl-BE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BE" sz="2400" dirty="0"/>
              <a:t>Herberg </a:t>
            </a:r>
            <a:r>
              <a:rPr lang="nl-BE" sz="2400" dirty="0" err="1"/>
              <a:t>Stanske</a:t>
            </a:r>
            <a:endParaRPr lang="nl-BE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2200" dirty="0"/>
              <a:t>Adres: </a:t>
            </a:r>
            <a:r>
              <a:rPr lang="nl-BE" sz="2200" dirty="0" err="1"/>
              <a:t>Zuurbemde</a:t>
            </a:r>
            <a:r>
              <a:rPr lang="nl-BE" sz="2200" dirty="0"/>
              <a:t> 56 (Glabbeek)</a:t>
            </a:r>
          </a:p>
        </p:txBody>
      </p:sp>
    </p:spTree>
    <p:extLst>
      <p:ext uri="{BB962C8B-B14F-4D97-AF65-F5344CB8AC3E}">
        <p14:creationId xmlns:p14="http://schemas.microsoft.com/office/powerpoint/2010/main" val="3760720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505560c-fdb9-42d9-acee-cb24be6a42d3" xsi:nil="true"/>
    <SharedWithUsers xmlns="9b81bb7d-5140-4e5e-8348-8c18ff7ffd42">
      <UserInfo>
        <DisplayName/>
        <AccountId xsi:nil="true"/>
        <AccountType/>
      </UserInfo>
    </SharedWithUsers>
    <TaxCatchAll xmlns="9b81bb7d-5140-4e5e-8348-8c18ff7ffd42" xsi:nil="true"/>
    <lcf76f155ced4ddcb4097134ff3c332f xmlns="c505560c-fdb9-42d9-acee-cb24be6a42d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90F137C33694CA1800B17B57D9A0E" ma:contentTypeVersion="16" ma:contentTypeDescription="Een nieuw document maken." ma:contentTypeScope="" ma:versionID="41fe130400d376582532645746b3c62f">
  <xsd:schema xmlns:xsd="http://www.w3.org/2001/XMLSchema" xmlns:xs="http://www.w3.org/2001/XMLSchema" xmlns:p="http://schemas.microsoft.com/office/2006/metadata/properties" xmlns:ns2="c505560c-fdb9-42d9-acee-cb24be6a42d3" xmlns:ns3="9b81bb7d-5140-4e5e-8348-8c18ff7ffd42" targetNamespace="http://schemas.microsoft.com/office/2006/metadata/properties" ma:root="true" ma:fieldsID="2c0e51b675db5a1dd6836b70d2e4c17d" ns2:_="" ns3:_="">
    <xsd:import namespace="c505560c-fdb9-42d9-acee-cb24be6a42d3"/>
    <xsd:import namespace="9b81bb7d-5140-4e5e-8348-8c18ff7ffd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5560c-fdb9-42d9-acee-cb24be6a4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65b3a0b-589f-417d-9385-9ab02f7739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1bb7d-5140-4e5e-8348-8c18ff7ffd4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57869f-3f84-4eff-9f0c-47cfb33f6e4c}" ma:internalName="TaxCatchAll" ma:showField="CatchAllData" ma:web="9b81bb7d-5140-4e5e-8348-8c18ff7ff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08FCE7-E64C-405F-9736-456CC29005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14682-F032-4E39-BCD0-892C5759E6D5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e6cf4e7b-19a9-43ae-ac29-a03cd66bd779"/>
    <ds:schemaRef ds:uri="http://schemas.microsoft.com/office/2006/documentManagement/types"/>
    <ds:schemaRef ds:uri="http://purl.org/dc/elements/1.1/"/>
    <ds:schemaRef ds:uri="a0ac22f3-3e4e-49c7-9a93-94a679242a37"/>
    <ds:schemaRef ds:uri="http://schemas.openxmlformats.org/package/2006/metadata/core-properties"/>
    <ds:schemaRef ds:uri="http://purl.org/dc/dcmitype/"/>
    <ds:schemaRef ds:uri="c505560c-fdb9-42d9-acee-cb24be6a42d3"/>
    <ds:schemaRef ds:uri="9b81bb7d-5140-4e5e-8348-8c18ff7ffd42"/>
  </ds:schemaRefs>
</ds:datastoreItem>
</file>

<file path=customXml/itemProps3.xml><?xml version="1.0" encoding="utf-8"?>
<ds:datastoreItem xmlns:ds="http://schemas.openxmlformats.org/officeDocument/2006/customXml" ds:itemID="{149CC081-C4E0-4DF4-B166-8E9A828F5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05560c-fdb9-42d9-acee-cb24be6a42d3"/>
    <ds:schemaRef ds:uri="9b81bb7d-5140-4e5e-8348-8c18ff7ffd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598</TotalTime>
  <Words>607</Words>
  <Application>Microsoft Office PowerPoint</Application>
  <PresentationFormat>Breedbeeld</PresentationFormat>
  <Paragraphs>102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Wingdings</vt:lpstr>
      <vt:lpstr>Wingdings 3</vt:lpstr>
      <vt:lpstr>Ion</vt:lpstr>
      <vt:lpstr>Reisburo - Roulot</vt:lpstr>
      <vt:lpstr>PowerPoint-presentatie</vt:lpstr>
      <vt:lpstr>PowerPoint-presentatie</vt:lpstr>
      <vt:lpstr>PowerPoint-presentatie</vt:lpstr>
      <vt:lpstr>PowerPoint-presentatie</vt:lpstr>
      <vt:lpstr>Sterkte Reisburo-Roulot</vt:lpstr>
      <vt:lpstr>Nieuwe Evolutie</vt:lpstr>
      <vt:lpstr>Experimenteel projectje in school PISO Tienen</vt:lpstr>
      <vt:lpstr>PowerPoint-presentatie</vt:lpstr>
      <vt:lpstr>Zuurbemde: Herberg Stanske</vt:lpstr>
      <vt:lpstr>Herberg Stanske &amp; Reisburo - Roulot</vt:lpstr>
      <vt:lpstr>Dank u voor je aandacht!  Aarzel niet om ons te contacteren.</vt:lpstr>
    </vt:vector>
  </TitlesOfParts>
  <Company>vzw Sporen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Fabian Theunis</dc:creator>
  <cp:lastModifiedBy>Fabian Theunis</cp:lastModifiedBy>
  <cp:revision>20</cp:revision>
  <dcterms:created xsi:type="dcterms:W3CDTF">2022-05-24T09:25:23Z</dcterms:created>
  <dcterms:modified xsi:type="dcterms:W3CDTF">2022-10-12T13:10:10Z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0x01010078790F137C33694CA1800B17B57D9A0E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