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9D8BE"/>
    <a:srgbClr val="DAE3F3"/>
    <a:srgbClr val="F8D8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7"/>
    <p:restoredTop sz="94610"/>
  </p:normalViewPr>
  <p:slideViewPr>
    <p:cSldViewPr snapToGrid="0" snapToObjects="1">
      <p:cViewPr varScale="1">
        <p:scale>
          <a:sx n="116" d="100"/>
          <a:sy n="116" d="100"/>
        </p:scale>
        <p:origin x="44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83135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9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95360" y="-548640"/>
            <a:ext cx="4206240" cy="3749040"/>
          </a:xfrm>
          <a:prstGeom prst="ellipse">
            <a:avLst/>
          </a:prstGeom>
          <a:solidFill>
            <a:srgbClr val="B9D8BE">
              <a:alpha val="69020"/>
            </a:srgbClr>
          </a:solidFill>
          <a:ln w="12700">
            <a:solidFill>
              <a:srgbClr val="B9D8B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" name="Shape 1"/>
          <p:cNvSpPr/>
          <p:nvPr/>
        </p:nvSpPr>
        <p:spPr>
          <a:xfrm>
            <a:off x="9692640" y="4206240"/>
            <a:ext cx="2926080" cy="3017520"/>
          </a:xfrm>
          <a:prstGeom prst="ellipse">
            <a:avLst/>
          </a:prstGeom>
          <a:solidFill>
            <a:srgbClr val="F8D88F">
              <a:alpha val="69804"/>
            </a:srgbClr>
          </a:solidFill>
          <a:ln w="12700">
            <a:solidFill>
              <a:srgbClr val="F8D88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BE" dirty="0"/>
          </a:p>
        </p:txBody>
      </p:sp>
      <p:sp>
        <p:nvSpPr>
          <p:cNvPr id="4" name="Shape 2"/>
          <p:cNvSpPr/>
          <p:nvPr/>
        </p:nvSpPr>
        <p:spPr>
          <a:xfrm>
            <a:off x="-822960" y="4480560"/>
            <a:ext cx="2651760" cy="2743200"/>
          </a:xfrm>
          <a:prstGeom prst="ellipse">
            <a:avLst/>
          </a:prstGeom>
          <a:solidFill>
            <a:srgbClr val="F1C8C8"/>
          </a:solidFill>
          <a:ln w="12700">
            <a:solidFill>
              <a:srgbClr val="F1C8C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" name="Shape 3"/>
          <p:cNvSpPr/>
          <p:nvPr/>
        </p:nvSpPr>
        <p:spPr>
          <a:xfrm>
            <a:off x="7955280" y="2743200"/>
            <a:ext cx="1417320" cy="1417320"/>
          </a:xfrm>
          <a:prstGeom prst="ellipse">
            <a:avLst/>
          </a:prstGeom>
          <a:solidFill>
            <a:srgbClr val="B7DCE7"/>
          </a:solidFill>
          <a:ln w="12700">
            <a:solidFill>
              <a:srgbClr val="B7DCE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6" name="Shape 4"/>
          <p:cNvSpPr/>
          <p:nvPr/>
        </p:nvSpPr>
        <p:spPr>
          <a:xfrm>
            <a:off x="767784" y="1755648"/>
            <a:ext cx="4103232" cy="603504"/>
          </a:xfrm>
          <a:prstGeom prst="roundRect">
            <a:avLst/>
          </a:prstGeom>
          <a:solidFill>
            <a:srgbClr val="E7F3E5"/>
          </a:solidFill>
          <a:ln w="12700">
            <a:solidFill>
              <a:srgbClr val="E7F3E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BE" dirty="0"/>
          </a:p>
        </p:txBody>
      </p:sp>
      <p:sp>
        <p:nvSpPr>
          <p:cNvPr id="7" name="Text 5"/>
          <p:cNvSpPr/>
          <p:nvPr/>
        </p:nvSpPr>
        <p:spPr>
          <a:xfrm>
            <a:off x="893321" y="1801368"/>
            <a:ext cx="385215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838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ALTERNATIEVE TIME-OUT LAGERE SCHOOL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77240" y="450596"/>
            <a:ext cx="82296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900" b="1" dirty="0">
                <a:solidFill>
                  <a:srgbClr val="397E64"/>
                </a:solidFill>
                <a:latin typeface=""/>
                <a:ea typeface="Aptos" pitchFamily="34" charset="-122"/>
                <a:cs typeface="Aptos" pitchFamily="34" charset="-120"/>
              </a:rPr>
              <a:t>ATLAS</a:t>
            </a:r>
            <a:endParaRPr lang="en-US" sz="6900" dirty="0">
              <a:latin typeface=""/>
            </a:endParaRPr>
          </a:p>
        </p:txBody>
      </p:sp>
      <p:sp>
        <p:nvSpPr>
          <p:cNvPr id="9" name="Text 7"/>
          <p:cNvSpPr/>
          <p:nvPr/>
        </p:nvSpPr>
        <p:spPr>
          <a:xfrm>
            <a:off x="832104" y="2889504"/>
            <a:ext cx="7955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2838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Groeien op eigen tempo</a:t>
            </a:r>
            <a:endParaRPr lang="en-US" sz="3000" dirty="0"/>
          </a:p>
        </p:txBody>
      </p:sp>
      <p:sp>
        <p:nvSpPr>
          <p:cNvPr id="10" name="Text 8"/>
          <p:cNvSpPr/>
          <p:nvPr/>
        </p:nvSpPr>
        <p:spPr>
          <a:xfrm>
            <a:off x="841248" y="3566160"/>
            <a:ext cx="8229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200" dirty="0">
                <a:solidFill>
                  <a:srgbClr val="2838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Samen ontdekken wat jou laat groeien</a:t>
            </a:r>
            <a:endParaRPr lang="en-US" sz="2200" dirty="0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92535EE4-AA92-8B61-4580-193567AF53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4002" y="816356"/>
            <a:ext cx="6064971" cy="604164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9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607040" y="-594360"/>
            <a:ext cx="2057400" cy="1600200"/>
          </a:xfrm>
          <a:prstGeom prst="ellipse">
            <a:avLst/>
          </a:prstGeom>
          <a:solidFill>
            <a:srgbClr val="E7F3E5"/>
          </a:solidFill>
          <a:ln w="12700">
            <a:solidFill>
              <a:srgbClr val="E7F3E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" name="Shape 1"/>
          <p:cNvSpPr/>
          <p:nvPr/>
        </p:nvSpPr>
        <p:spPr>
          <a:xfrm>
            <a:off x="-411480" y="6126480"/>
            <a:ext cx="1280160" cy="1097280"/>
          </a:xfrm>
          <a:prstGeom prst="ellipse">
            <a:avLst/>
          </a:prstGeom>
          <a:solidFill>
            <a:srgbClr val="F1C8C8"/>
          </a:solidFill>
          <a:ln w="12700">
            <a:solidFill>
              <a:srgbClr val="F1C8C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4" name="Text 2"/>
          <p:cNvSpPr/>
          <p:nvPr/>
        </p:nvSpPr>
        <p:spPr>
          <a:xfrm>
            <a:off x="640080" y="320040"/>
            <a:ext cx="9144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397E6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ONS AANBOD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640080" y="694944"/>
            <a:ext cx="10698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2838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Wat is Atlas?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658368" y="1417320"/>
            <a:ext cx="960120" cy="0"/>
          </a:xfrm>
          <a:prstGeom prst="line">
            <a:avLst/>
          </a:prstGeom>
          <a:solidFill>
            <a:srgbClr val="397E64"/>
          </a:solidFill>
          <a:ln w="12700">
            <a:solidFill>
              <a:srgbClr val="397E6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7" name="Text 5"/>
          <p:cNvSpPr/>
          <p:nvPr/>
        </p:nvSpPr>
        <p:spPr>
          <a:xfrm>
            <a:off x="10515600" y="6473952"/>
            <a:ext cx="1051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66777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 /  ATLAS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658368" y="1755648"/>
            <a:ext cx="7086600" cy="3337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9" name="Text 7"/>
          <p:cNvSpPr/>
          <p:nvPr/>
        </p:nvSpPr>
        <p:spPr>
          <a:xfrm>
            <a:off x="960120" y="2029968"/>
            <a:ext cx="6446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397E6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Een adempauze van één dag per week</a:t>
            </a:r>
            <a:endParaRPr lang="en-US" sz="2500" dirty="0"/>
          </a:p>
        </p:txBody>
      </p:sp>
      <p:sp>
        <p:nvSpPr>
          <p:cNvPr id="10" name="Text 8"/>
          <p:cNvSpPr/>
          <p:nvPr/>
        </p:nvSpPr>
        <p:spPr>
          <a:xfrm>
            <a:off x="960120" y="2660904"/>
            <a:ext cx="632764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838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voor kinderen uit de lagere school die het moeilijk hebben binnen de schoolcontext.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960120" y="3630168"/>
            <a:ext cx="6327648" cy="0"/>
          </a:xfrm>
          <a:prstGeom prst="line">
            <a:avLst/>
          </a:prstGeom>
          <a:solidFill>
            <a:srgbClr val="B9D8BE"/>
          </a:solidFill>
          <a:ln w="12700">
            <a:solidFill>
              <a:srgbClr val="B9D8BE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2" name="Text 10"/>
          <p:cNvSpPr/>
          <p:nvPr/>
        </p:nvSpPr>
        <p:spPr>
          <a:xfrm>
            <a:off x="960120" y="3877056"/>
            <a:ext cx="6263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2838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 creëren ruimte voor rust, succeservaringen en groei — én zoeken samen hoe het op school en thuis opnieuw beter kan lopen.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8065008" y="1883664"/>
            <a:ext cx="3355848" cy="950976"/>
          </a:xfrm>
          <a:prstGeom prst="roundRect">
            <a:avLst/>
          </a:prstGeom>
          <a:solidFill>
            <a:srgbClr val="F1C8C8"/>
          </a:solidFill>
          <a:ln w="12700">
            <a:solidFill>
              <a:srgbClr val="F1C8C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4" name="Text 12"/>
          <p:cNvSpPr/>
          <p:nvPr/>
        </p:nvSpPr>
        <p:spPr>
          <a:xfrm>
            <a:off x="8348472" y="212140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2838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Preventief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065008" y="3017520"/>
            <a:ext cx="3355848" cy="950976"/>
          </a:xfrm>
          <a:prstGeom prst="roundRect">
            <a:avLst/>
          </a:prstGeom>
          <a:solidFill>
            <a:srgbClr val="F8D88F"/>
          </a:solidFill>
          <a:ln w="12700">
            <a:solidFill>
              <a:srgbClr val="F8D88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6" name="Text 14"/>
          <p:cNvSpPr/>
          <p:nvPr/>
        </p:nvSpPr>
        <p:spPr>
          <a:xfrm>
            <a:off x="8348472" y="324612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838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Schoolflankerend</a:t>
            </a:r>
            <a:endParaRPr lang="en-US" sz="2100" dirty="0"/>
          </a:p>
        </p:txBody>
      </p:sp>
      <p:sp>
        <p:nvSpPr>
          <p:cNvPr id="17" name="Shape 15"/>
          <p:cNvSpPr/>
          <p:nvPr/>
        </p:nvSpPr>
        <p:spPr>
          <a:xfrm>
            <a:off x="8065008" y="4151376"/>
            <a:ext cx="3355848" cy="950976"/>
          </a:xfrm>
          <a:prstGeom prst="roundRect">
            <a:avLst/>
          </a:prstGeom>
          <a:solidFill>
            <a:srgbClr val="B7DCE7"/>
          </a:solidFill>
          <a:ln w="12700">
            <a:solidFill>
              <a:srgbClr val="B7DCE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8" name="Text 16"/>
          <p:cNvSpPr/>
          <p:nvPr/>
        </p:nvSpPr>
        <p:spPr>
          <a:xfrm>
            <a:off x="8348472" y="4379976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200" b="1" dirty="0" err="1">
                <a:solidFill>
                  <a:srgbClr val="2838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Laagdrempelig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9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607040" y="-594360"/>
            <a:ext cx="2057400" cy="1600200"/>
          </a:xfrm>
          <a:prstGeom prst="ellipse">
            <a:avLst/>
          </a:prstGeom>
          <a:solidFill>
            <a:srgbClr val="E7F3E5"/>
          </a:solidFill>
          <a:ln w="12700">
            <a:solidFill>
              <a:srgbClr val="E7F3E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" name="Shape 1"/>
          <p:cNvSpPr/>
          <p:nvPr/>
        </p:nvSpPr>
        <p:spPr>
          <a:xfrm>
            <a:off x="-411480" y="6126480"/>
            <a:ext cx="1280160" cy="1097280"/>
          </a:xfrm>
          <a:prstGeom prst="ellipse">
            <a:avLst/>
          </a:prstGeom>
          <a:solidFill>
            <a:srgbClr val="F1C8C8"/>
          </a:solidFill>
          <a:ln w="12700">
            <a:solidFill>
              <a:srgbClr val="F1C8C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4" name="Text 2"/>
          <p:cNvSpPr/>
          <p:nvPr/>
        </p:nvSpPr>
        <p:spPr>
          <a:xfrm>
            <a:off x="640080" y="320040"/>
            <a:ext cx="9144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397E6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ONZE AANPAK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640080" y="694944"/>
            <a:ext cx="10698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2838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Vier pijlers, één doel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658368" y="1417320"/>
            <a:ext cx="960120" cy="0"/>
          </a:xfrm>
          <a:prstGeom prst="line">
            <a:avLst/>
          </a:prstGeom>
          <a:solidFill>
            <a:srgbClr val="397E64"/>
          </a:solidFill>
          <a:ln w="12700">
            <a:solidFill>
              <a:srgbClr val="397E6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7" name="Text 5"/>
          <p:cNvSpPr/>
          <p:nvPr/>
        </p:nvSpPr>
        <p:spPr>
          <a:xfrm>
            <a:off x="10515600" y="6473952"/>
            <a:ext cx="1051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66777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 /  ATLAS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676656" y="1801368"/>
            <a:ext cx="5440680" cy="1664208"/>
          </a:xfrm>
          <a:prstGeom prst="roundRect">
            <a:avLst/>
          </a:prstGeom>
          <a:solidFill>
            <a:srgbClr val="B7DCE7"/>
          </a:solidFill>
          <a:ln w="12700">
            <a:solidFill>
              <a:srgbClr val="B7DCE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9" name="Shape 7"/>
          <p:cNvSpPr/>
          <p:nvPr/>
        </p:nvSpPr>
        <p:spPr>
          <a:xfrm>
            <a:off x="841248" y="1993392"/>
            <a:ext cx="512064" cy="512064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0" name="Text 8"/>
          <p:cNvSpPr/>
          <p:nvPr/>
        </p:nvSpPr>
        <p:spPr>
          <a:xfrm>
            <a:off x="978408" y="2071887"/>
            <a:ext cx="49377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397E6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517904" y="2011680"/>
            <a:ext cx="4251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838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RUST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1527048" y="2478024"/>
            <a:ext cx="4160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838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 adem komen en eigen rustbrengers ontdekken.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483096" y="1801368"/>
            <a:ext cx="5440680" cy="1664208"/>
          </a:xfrm>
          <a:prstGeom prst="roundRect">
            <a:avLst/>
          </a:prstGeom>
          <a:solidFill>
            <a:srgbClr val="F8D88F"/>
          </a:solidFill>
          <a:ln w="12700">
            <a:solidFill>
              <a:srgbClr val="F8D88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4" name="Shape 12"/>
          <p:cNvSpPr/>
          <p:nvPr/>
        </p:nvSpPr>
        <p:spPr>
          <a:xfrm>
            <a:off x="6647688" y="1993392"/>
            <a:ext cx="512064" cy="512064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6" name="Text 14"/>
          <p:cNvSpPr/>
          <p:nvPr/>
        </p:nvSpPr>
        <p:spPr>
          <a:xfrm>
            <a:off x="7324344" y="2011680"/>
            <a:ext cx="4251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838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ONTDEKKEN</a:t>
            </a:r>
            <a:endParaRPr lang="en-US" sz="2100" dirty="0"/>
          </a:p>
        </p:txBody>
      </p:sp>
      <p:sp>
        <p:nvSpPr>
          <p:cNvPr id="17" name="Text 15"/>
          <p:cNvSpPr/>
          <p:nvPr/>
        </p:nvSpPr>
        <p:spPr>
          <a:xfrm>
            <a:off x="7333488" y="2478024"/>
            <a:ext cx="4160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838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Talenten, interesses en krachten (her)ontdekken.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676656" y="3721608"/>
            <a:ext cx="5440680" cy="1664208"/>
          </a:xfrm>
          <a:prstGeom prst="roundRect">
            <a:avLst/>
          </a:prstGeom>
          <a:solidFill>
            <a:srgbClr val="F1C8C8"/>
          </a:solidFill>
          <a:ln w="12700">
            <a:solidFill>
              <a:srgbClr val="F1C8C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9" name="Shape 17"/>
          <p:cNvSpPr/>
          <p:nvPr/>
        </p:nvSpPr>
        <p:spPr>
          <a:xfrm>
            <a:off x="841248" y="3913632"/>
            <a:ext cx="512064" cy="512064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1" name="Text 19"/>
          <p:cNvSpPr/>
          <p:nvPr/>
        </p:nvSpPr>
        <p:spPr>
          <a:xfrm>
            <a:off x="1517904" y="3931920"/>
            <a:ext cx="4251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838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ONTWIKKELEN</a:t>
            </a:r>
            <a:endParaRPr lang="en-US" sz="2100" dirty="0"/>
          </a:p>
        </p:txBody>
      </p:sp>
      <p:sp>
        <p:nvSpPr>
          <p:cNvPr id="22" name="Text 20"/>
          <p:cNvSpPr/>
          <p:nvPr/>
        </p:nvSpPr>
        <p:spPr>
          <a:xfrm>
            <a:off x="1527048" y="4398264"/>
            <a:ext cx="4160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838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Groeien in emotieregulatie en sociale vaardigheden.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6483096" y="3721608"/>
            <a:ext cx="5440680" cy="1664208"/>
          </a:xfrm>
          <a:prstGeom prst="roundRect">
            <a:avLst/>
          </a:prstGeom>
          <a:solidFill>
            <a:srgbClr val="B9D8BE"/>
          </a:solidFill>
          <a:ln w="12700">
            <a:solidFill>
              <a:srgbClr val="B9D8B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4" name="Shape 22"/>
          <p:cNvSpPr/>
          <p:nvPr/>
        </p:nvSpPr>
        <p:spPr>
          <a:xfrm>
            <a:off x="6647688" y="3913632"/>
            <a:ext cx="512064" cy="512064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6" name="Text 24"/>
          <p:cNvSpPr/>
          <p:nvPr/>
        </p:nvSpPr>
        <p:spPr>
          <a:xfrm>
            <a:off x="7324344" y="3931920"/>
            <a:ext cx="4251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838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OVERDRAGEN</a:t>
            </a:r>
            <a:endParaRPr lang="en-US" sz="2100" dirty="0"/>
          </a:p>
        </p:txBody>
      </p:sp>
      <p:sp>
        <p:nvSpPr>
          <p:cNvPr id="27" name="Text 25"/>
          <p:cNvSpPr/>
          <p:nvPr/>
        </p:nvSpPr>
        <p:spPr>
          <a:xfrm>
            <a:off x="7333488" y="4398264"/>
            <a:ext cx="4160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838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Wat helpt meenemen naar thuis en school.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740664" y="5907024"/>
            <a:ext cx="10789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397E6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 vertrekken vanuit wat een kind nodig heeft én waar het goed in is.</a:t>
            </a:r>
            <a:endParaRPr lang="en-US" sz="1800" dirty="0"/>
          </a:p>
        </p:txBody>
      </p:sp>
      <p:sp>
        <p:nvSpPr>
          <p:cNvPr id="30" name="Text 8">
            <a:extLst>
              <a:ext uri="{FF2B5EF4-FFF2-40B4-BE49-F238E27FC236}">
                <a16:creationId xmlns:a16="http://schemas.microsoft.com/office/drawing/2014/main" id="{6C874DBB-7EBD-294F-2F9F-CD70E8D76DA8}"/>
              </a:ext>
            </a:extLst>
          </p:cNvPr>
          <p:cNvSpPr/>
          <p:nvPr/>
        </p:nvSpPr>
        <p:spPr>
          <a:xfrm>
            <a:off x="6748272" y="2071887"/>
            <a:ext cx="49377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397E6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dirty="0"/>
          </a:p>
        </p:txBody>
      </p:sp>
      <p:sp>
        <p:nvSpPr>
          <p:cNvPr id="31" name="Text 8">
            <a:extLst>
              <a:ext uri="{FF2B5EF4-FFF2-40B4-BE49-F238E27FC236}">
                <a16:creationId xmlns:a16="http://schemas.microsoft.com/office/drawing/2014/main" id="{315E2ABB-7A12-F44C-F428-FA1595B13828}"/>
              </a:ext>
            </a:extLst>
          </p:cNvPr>
          <p:cNvSpPr/>
          <p:nvPr/>
        </p:nvSpPr>
        <p:spPr>
          <a:xfrm>
            <a:off x="978408" y="3987445"/>
            <a:ext cx="49377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397E6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dirty="0"/>
          </a:p>
        </p:txBody>
      </p:sp>
      <p:sp>
        <p:nvSpPr>
          <p:cNvPr id="32" name="Text 8">
            <a:extLst>
              <a:ext uri="{FF2B5EF4-FFF2-40B4-BE49-F238E27FC236}">
                <a16:creationId xmlns:a16="http://schemas.microsoft.com/office/drawing/2014/main" id="{5ADDE604-16EE-3071-825A-EF471C559E8A}"/>
              </a:ext>
            </a:extLst>
          </p:cNvPr>
          <p:cNvSpPr/>
          <p:nvPr/>
        </p:nvSpPr>
        <p:spPr>
          <a:xfrm>
            <a:off x="6756865" y="3986784"/>
            <a:ext cx="49377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397E6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9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607040" y="-594360"/>
            <a:ext cx="2057400" cy="1600200"/>
          </a:xfrm>
          <a:prstGeom prst="ellipse">
            <a:avLst/>
          </a:prstGeom>
          <a:solidFill>
            <a:srgbClr val="E7F3E5"/>
          </a:solidFill>
          <a:ln w="12700">
            <a:solidFill>
              <a:srgbClr val="E7F3E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" name="Shape 1"/>
          <p:cNvSpPr/>
          <p:nvPr/>
        </p:nvSpPr>
        <p:spPr>
          <a:xfrm>
            <a:off x="-411480" y="6126480"/>
            <a:ext cx="1280160" cy="1097280"/>
          </a:xfrm>
          <a:prstGeom prst="ellipse">
            <a:avLst/>
          </a:prstGeom>
          <a:solidFill>
            <a:srgbClr val="F1C8C8"/>
          </a:solidFill>
          <a:ln w="12700">
            <a:solidFill>
              <a:srgbClr val="F1C8C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4" name="Text 2"/>
          <p:cNvSpPr/>
          <p:nvPr/>
        </p:nvSpPr>
        <p:spPr>
          <a:xfrm>
            <a:off x="640080" y="320040"/>
            <a:ext cx="9144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397E6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ZO ZIET HET ERUIT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640080" y="694944"/>
            <a:ext cx="10698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2838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Een dag bij Atlas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658368" y="1417320"/>
            <a:ext cx="960120" cy="0"/>
          </a:xfrm>
          <a:prstGeom prst="line">
            <a:avLst/>
          </a:prstGeom>
          <a:solidFill>
            <a:srgbClr val="397E64"/>
          </a:solidFill>
          <a:ln w="12700">
            <a:solidFill>
              <a:srgbClr val="397E6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7" name="Text 5"/>
          <p:cNvSpPr/>
          <p:nvPr/>
        </p:nvSpPr>
        <p:spPr>
          <a:xfrm>
            <a:off x="10515600" y="6473952"/>
            <a:ext cx="1051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66777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 /  ATLAS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694944" y="1746504"/>
            <a:ext cx="5449824" cy="841248"/>
          </a:xfrm>
          <a:prstGeom prst="roundRect">
            <a:avLst/>
          </a:prstGeom>
          <a:solidFill>
            <a:srgbClr val="E7F3E5"/>
          </a:solidFill>
          <a:ln w="12700">
            <a:solidFill>
              <a:srgbClr val="E7F3E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9" name="Shape 7"/>
          <p:cNvSpPr/>
          <p:nvPr/>
        </p:nvSpPr>
        <p:spPr>
          <a:xfrm>
            <a:off x="850392" y="1993392"/>
            <a:ext cx="1005840" cy="338328"/>
          </a:xfrm>
          <a:prstGeom prst="roundRect">
            <a:avLst/>
          </a:prstGeom>
          <a:solidFill>
            <a:srgbClr val="B9D8BE"/>
          </a:solidFill>
          <a:ln w="12700">
            <a:solidFill>
              <a:srgbClr val="B9D8B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0" name="Text 8"/>
          <p:cNvSpPr/>
          <p:nvPr/>
        </p:nvSpPr>
        <p:spPr>
          <a:xfrm>
            <a:off x="969264" y="2029968"/>
            <a:ext cx="7680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838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09.00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2066544" y="1911096"/>
            <a:ext cx="3840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2838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Aankomst en rustig landen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6455664" y="1746504"/>
            <a:ext cx="5449824" cy="841248"/>
          </a:xfrm>
          <a:prstGeom prst="roundRect">
            <a:avLst/>
          </a:prstGeom>
          <a:solidFill>
            <a:srgbClr val="E7F3E5"/>
          </a:solidFill>
          <a:ln w="12700">
            <a:solidFill>
              <a:srgbClr val="E7F3E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3" name="Shape 11"/>
          <p:cNvSpPr/>
          <p:nvPr/>
        </p:nvSpPr>
        <p:spPr>
          <a:xfrm>
            <a:off x="6611112" y="1993392"/>
            <a:ext cx="1005840" cy="338328"/>
          </a:xfrm>
          <a:prstGeom prst="roundRect">
            <a:avLst/>
          </a:prstGeom>
          <a:solidFill>
            <a:srgbClr val="B9D8BE"/>
          </a:solidFill>
          <a:ln w="12700">
            <a:solidFill>
              <a:srgbClr val="B9D8B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4" name="Text 12"/>
          <p:cNvSpPr/>
          <p:nvPr/>
        </p:nvSpPr>
        <p:spPr>
          <a:xfrm>
            <a:off x="6729984" y="2029968"/>
            <a:ext cx="7680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838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09.30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7827264" y="1911096"/>
            <a:ext cx="3840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2838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Startrondje met fruitjes</a:t>
            </a:r>
            <a:endParaRPr lang="en-US" sz="1700" dirty="0"/>
          </a:p>
        </p:txBody>
      </p:sp>
      <p:sp>
        <p:nvSpPr>
          <p:cNvPr id="16" name="Shape 14"/>
          <p:cNvSpPr/>
          <p:nvPr/>
        </p:nvSpPr>
        <p:spPr>
          <a:xfrm>
            <a:off x="694944" y="2752344"/>
            <a:ext cx="5449824" cy="841248"/>
          </a:xfrm>
          <a:prstGeom prst="roundRect">
            <a:avLst/>
          </a:prstGeom>
          <a:solidFill>
            <a:srgbClr val="DAE3F3">
              <a:alpha val="61176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7" name="Shape 15"/>
          <p:cNvSpPr/>
          <p:nvPr/>
        </p:nvSpPr>
        <p:spPr>
          <a:xfrm>
            <a:off x="850392" y="2999232"/>
            <a:ext cx="1005840" cy="338328"/>
          </a:xfrm>
          <a:prstGeom prst="roundRect">
            <a:avLst/>
          </a:prstGeom>
          <a:solidFill>
            <a:srgbClr val="B9D8BE"/>
          </a:solidFill>
          <a:ln w="12700">
            <a:solidFill>
              <a:srgbClr val="B9D8B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8" name="Text 16"/>
          <p:cNvSpPr/>
          <p:nvPr/>
        </p:nvSpPr>
        <p:spPr>
          <a:xfrm>
            <a:off x="969264" y="3035808"/>
            <a:ext cx="7680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838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10.00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2066544" y="2916936"/>
            <a:ext cx="3840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2838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Eerste activiteitenblok</a:t>
            </a:r>
            <a:endParaRPr lang="en-US" sz="1700" dirty="0"/>
          </a:p>
        </p:txBody>
      </p:sp>
      <p:sp>
        <p:nvSpPr>
          <p:cNvPr id="20" name="Shape 18"/>
          <p:cNvSpPr/>
          <p:nvPr/>
        </p:nvSpPr>
        <p:spPr>
          <a:xfrm>
            <a:off x="6455664" y="2752344"/>
            <a:ext cx="5449824" cy="841248"/>
          </a:xfrm>
          <a:prstGeom prst="roundRect">
            <a:avLst/>
          </a:prstGeom>
          <a:solidFill>
            <a:srgbClr val="DAE3F3">
              <a:alpha val="60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1" name="Shape 19"/>
          <p:cNvSpPr/>
          <p:nvPr/>
        </p:nvSpPr>
        <p:spPr>
          <a:xfrm>
            <a:off x="6611112" y="2999232"/>
            <a:ext cx="1005840" cy="338328"/>
          </a:xfrm>
          <a:prstGeom prst="roundRect">
            <a:avLst/>
          </a:prstGeom>
          <a:solidFill>
            <a:srgbClr val="B9D8BE"/>
          </a:solidFill>
          <a:ln w="12700">
            <a:solidFill>
              <a:srgbClr val="B9D8B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2" name="Text 20"/>
          <p:cNvSpPr/>
          <p:nvPr/>
        </p:nvSpPr>
        <p:spPr>
          <a:xfrm>
            <a:off x="6729984" y="3035808"/>
            <a:ext cx="7680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838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12.00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7827264" y="2916936"/>
            <a:ext cx="3840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2838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Samen eten</a:t>
            </a:r>
            <a:endParaRPr lang="en-US" sz="1700" dirty="0"/>
          </a:p>
        </p:txBody>
      </p:sp>
      <p:sp>
        <p:nvSpPr>
          <p:cNvPr id="24" name="Shape 22"/>
          <p:cNvSpPr/>
          <p:nvPr/>
        </p:nvSpPr>
        <p:spPr>
          <a:xfrm>
            <a:off x="694944" y="3758184"/>
            <a:ext cx="5449824" cy="841248"/>
          </a:xfrm>
          <a:prstGeom prst="roundRect">
            <a:avLst/>
          </a:prstGeom>
          <a:solidFill>
            <a:srgbClr val="F8D88F">
              <a:alpha val="50196"/>
            </a:srgbClr>
          </a:solidFill>
          <a:ln w="12700">
            <a:solidFill>
              <a:srgbClr val="F8D88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BE" dirty="0"/>
          </a:p>
        </p:txBody>
      </p:sp>
      <p:sp>
        <p:nvSpPr>
          <p:cNvPr id="25" name="Shape 23"/>
          <p:cNvSpPr/>
          <p:nvPr/>
        </p:nvSpPr>
        <p:spPr>
          <a:xfrm>
            <a:off x="850392" y="4005072"/>
            <a:ext cx="1005840" cy="338328"/>
          </a:xfrm>
          <a:prstGeom prst="roundRect">
            <a:avLst/>
          </a:prstGeom>
          <a:solidFill>
            <a:srgbClr val="B9D8BE"/>
          </a:solidFill>
          <a:ln w="12700">
            <a:solidFill>
              <a:srgbClr val="B9D8B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6" name="Text 24"/>
          <p:cNvSpPr/>
          <p:nvPr/>
        </p:nvSpPr>
        <p:spPr>
          <a:xfrm>
            <a:off x="969264" y="4041648"/>
            <a:ext cx="7680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838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12.30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2066544" y="3922776"/>
            <a:ext cx="3840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 err="1">
                <a:solidFill>
                  <a:srgbClr val="2838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Rustmoment</a:t>
            </a:r>
            <a:r>
              <a:rPr lang="en-US" sz="1700" b="1" dirty="0">
                <a:solidFill>
                  <a:srgbClr val="2838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/</a:t>
            </a:r>
            <a:r>
              <a:rPr lang="en-US" sz="1700" b="1" dirty="0" err="1">
                <a:solidFill>
                  <a:srgbClr val="2838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vrij</a:t>
            </a:r>
            <a:r>
              <a:rPr lang="en-US" sz="1700" b="1" dirty="0">
                <a:solidFill>
                  <a:srgbClr val="2838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moment</a:t>
            </a:r>
            <a:endParaRPr lang="en-US" sz="1700" dirty="0"/>
          </a:p>
        </p:txBody>
      </p:sp>
      <p:sp>
        <p:nvSpPr>
          <p:cNvPr id="28" name="Shape 26"/>
          <p:cNvSpPr/>
          <p:nvPr/>
        </p:nvSpPr>
        <p:spPr>
          <a:xfrm>
            <a:off x="6455664" y="3758184"/>
            <a:ext cx="5449824" cy="841248"/>
          </a:xfrm>
          <a:prstGeom prst="roundRect">
            <a:avLst/>
          </a:prstGeom>
          <a:solidFill>
            <a:srgbClr val="F8D88F">
              <a:alpha val="50196"/>
            </a:srgbClr>
          </a:solidFill>
          <a:ln w="12700">
            <a:solidFill>
              <a:srgbClr val="F8D88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9" name="Shape 27"/>
          <p:cNvSpPr/>
          <p:nvPr/>
        </p:nvSpPr>
        <p:spPr>
          <a:xfrm>
            <a:off x="6611112" y="4005072"/>
            <a:ext cx="1005840" cy="338328"/>
          </a:xfrm>
          <a:prstGeom prst="roundRect">
            <a:avLst/>
          </a:prstGeom>
          <a:solidFill>
            <a:srgbClr val="B9D8BE"/>
          </a:solidFill>
          <a:ln w="12700">
            <a:solidFill>
              <a:srgbClr val="B9D8B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0" name="Text 28"/>
          <p:cNvSpPr/>
          <p:nvPr/>
        </p:nvSpPr>
        <p:spPr>
          <a:xfrm>
            <a:off x="6729984" y="4041648"/>
            <a:ext cx="7680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838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13.00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7827264" y="3922776"/>
            <a:ext cx="3840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2838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Tweede activiteitenblok</a:t>
            </a:r>
            <a:endParaRPr lang="en-US" sz="1700" dirty="0"/>
          </a:p>
        </p:txBody>
      </p:sp>
      <p:sp>
        <p:nvSpPr>
          <p:cNvPr id="32" name="Shape 30"/>
          <p:cNvSpPr/>
          <p:nvPr/>
        </p:nvSpPr>
        <p:spPr>
          <a:xfrm>
            <a:off x="694944" y="4764024"/>
            <a:ext cx="5449824" cy="841248"/>
          </a:xfrm>
          <a:prstGeom prst="roundRect">
            <a:avLst/>
          </a:prstGeom>
          <a:solidFill>
            <a:srgbClr val="DAE3F3">
              <a:alpha val="60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3" name="Shape 31"/>
          <p:cNvSpPr/>
          <p:nvPr/>
        </p:nvSpPr>
        <p:spPr>
          <a:xfrm>
            <a:off x="850392" y="5010912"/>
            <a:ext cx="1005840" cy="338328"/>
          </a:xfrm>
          <a:prstGeom prst="roundRect">
            <a:avLst/>
          </a:prstGeom>
          <a:solidFill>
            <a:srgbClr val="B9D8BE"/>
          </a:solidFill>
          <a:ln w="12700">
            <a:solidFill>
              <a:srgbClr val="B9D8B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4" name="Text 32"/>
          <p:cNvSpPr/>
          <p:nvPr/>
        </p:nvSpPr>
        <p:spPr>
          <a:xfrm>
            <a:off x="969264" y="5047488"/>
            <a:ext cx="7680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838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15.00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2066544" y="4928616"/>
            <a:ext cx="3840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 err="1">
                <a:solidFill>
                  <a:srgbClr val="2838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Afsluitrondje</a:t>
            </a:r>
            <a:endParaRPr lang="en-US" sz="1700" dirty="0"/>
          </a:p>
        </p:txBody>
      </p:sp>
      <p:sp>
        <p:nvSpPr>
          <p:cNvPr id="36" name="Shape 34"/>
          <p:cNvSpPr/>
          <p:nvPr/>
        </p:nvSpPr>
        <p:spPr>
          <a:xfrm>
            <a:off x="6455664" y="4764024"/>
            <a:ext cx="5449824" cy="841248"/>
          </a:xfrm>
          <a:prstGeom prst="roundRect">
            <a:avLst/>
          </a:prstGeom>
          <a:solidFill>
            <a:srgbClr val="DAE3F3">
              <a:alpha val="61176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7" name="Shape 35"/>
          <p:cNvSpPr/>
          <p:nvPr/>
        </p:nvSpPr>
        <p:spPr>
          <a:xfrm>
            <a:off x="6611112" y="5010912"/>
            <a:ext cx="1005840" cy="338328"/>
          </a:xfrm>
          <a:prstGeom prst="roundRect">
            <a:avLst/>
          </a:prstGeom>
          <a:solidFill>
            <a:srgbClr val="B9D8BE"/>
          </a:solidFill>
          <a:ln w="12700">
            <a:solidFill>
              <a:srgbClr val="B9D8B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8" name="Text 36"/>
          <p:cNvSpPr/>
          <p:nvPr/>
        </p:nvSpPr>
        <p:spPr>
          <a:xfrm>
            <a:off x="6729984" y="5047488"/>
            <a:ext cx="7680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838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15.30</a:t>
            </a:r>
            <a:endParaRPr lang="en-US" sz="1100" dirty="0"/>
          </a:p>
        </p:txBody>
      </p:sp>
      <p:sp>
        <p:nvSpPr>
          <p:cNvPr id="39" name="Text 37"/>
          <p:cNvSpPr/>
          <p:nvPr/>
        </p:nvSpPr>
        <p:spPr>
          <a:xfrm>
            <a:off x="7827264" y="4928616"/>
            <a:ext cx="3840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 err="1">
                <a:solidFill>
                  <a:srgbClr val="28383A"/>
                </a:solidFill>
                <a:latin typeface="Aptos" pitchFamily="34" charset="0"/>
              </a:rPr>
              <a:t>Ophalen</a:t>
            </a:r>
            <a:r>
              <a:rPr lang="en-US" sz="1700" b="1" dirty="0">
                <a:solidFill>
                  <a:srgbClr val="28383A"/>
                </a:solidFill>
                <a:latin typeface="Aptos" pitchFamily="34" charset="0"/>
              </a:rPr>
              <a:t> </a:t>
            </a:r>
            <a:r>
              <a:rPr lang="en-US" sz="1700" b="1" dirty="0" err="1">
                <a:solidFill>
                  <a:srgbClr val="28383A"/>
                </a:solidFill>
                <a:latin typeface="Aptos" pitchFamily="34" charset="0"/>
              </a:rPr>
              <a:t>en</a:t>
            </a:r>
            <a:r>
              <a:rPr lang="en-US" sz="1700" b="1" dirty="0">
                <a:solidFill>
                  <a:srgbClr val="28383A"/>
                </a:solidFill>
                <a:latin typeface="Aptos" pitchFamily="34" charset="0"/>
              </a:rPr>
              <a:t> </a:t>
            </a:r>
            <a:r>
              <a:rPr lang="en-US" sz="1700" b="1" dirty="0" err="1">
                <a:solidFill>
                  <a:srgbClr val="28383A"/>
                </a:solidFill>
                <a:latin typeface="Aptos" pitchFamily="34" charset="0"/>
              </a:rPr>
              <a:t>overdracht</a:t>
            </a:r>
            <a:endParaRPr lang="en-US" sz="1700" dirty="0"/>
          </a:p>
        </p:txBody>
      </p:sp>
      <p:sp>
        <p:nvSpPr>
          <p:cNvPr id="40" name="Text 38"/>
          <p:cNvSpPr/>
          <p:nvPr/>
        </p:nvSpPr>
        <p:spPr>
          <a:xfrm>
            <a:off x="841248" y="6053328"/>
            <a:ext cx="10698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397E6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Activiteiten: creatief • koken • natuur • beweging • samenwerking</a:t>
            </a:r>
            <a:endParaRPr lang="en-US" sz="1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9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6">
            <a:extLst>
              <a:ext uri="{FF2B5EF4-FFF2-40B4-BE49-F238E27FC236}">
                <a16:creationId xmlns:a16="http://schemas.microsoft.com/office/drawing/2014/main" id="{44FF2B38-F8D7-8E2F-945C-08075B321E5B}"/>
              </a:ext>
            </a:extLst>
          </p:cNvPr>
          <p:cNvSpPr/>
          <p:nvPr/>
        </p:nvSpPr>
        <p:spPr>
          <a:xfrm>
            <a:off x="2526939" y="1965960"/>
            <a:ext cx="2173077" cy="2926080"/>
          </a:xfrm>
          <a:prstGeom prst="roundRect">
            <a:avLst/>
          </a:prstGeom>
          <a:solidFill>
            <a:srgbClr val="B9D8BE">
              <a:alpha val="50196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BE" dirty="0">
              <a:highlight>
                <a:srgbClr val="B9D8BE"/>
              </a:highlight>
            </a:endParaRPr>
          </a:p>
        </p:txBody>
      </p:sp>
      <p:sp>
        <p:nvSpPr>
          <p:cNvPr id="34" name="Shape 6">
            <a:extLst>
              <a:ext uri="{FF2B5EF4-FFF2-40B4-BE49-F238E27FC236}">
                <a16:creationId xmlns:a16="http://schemas.microsoft.com/office/drawing/2014/main" id="{3AFA59B3-7B35-E176-DC09-4ACA2AB9FF50}"/>
              </a:ext>
            </a:extLst>
          </p:cNvPr>
          <p:cNvSpPr/>
          <p:nvPr/>
        </p:nvSpPr>
        <p:spPr>
          <a:xfrm>
            <a:off x="4820485" y="1965960"/>
            <a:ext cx="2173077" cy="2926080"/>
          </a:xfrm>
          <a:prstGeom prst="roundRect">
            <a:avLst/>
          </a:prstGeom>
          <a:solidFill>
            <a:srgbClr val="DAE3F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5" name="Shape 6">
            <a:extLst>
              <a:ext uri="{FF2B5EF4-FFF2-40B4-BE49-F238E27FC236}">
                <a16:creationId xmlns:a16="http://schemas.microsoft.com/office/drawing/2014/main" id="{F8D36D00-630B-2151-70F3-003657E34CA7}"/>
              </a:ext>
            </a:extLst>
          </p:cNvPr>
          <p:cNvSpPr/>
          <p:nvPr/>
        </p:nvSpPr>
        <p:spPr>
          <a:xfrm>
            <a:off x="7129896" y="1975104"/>
            <a:ext cx="2173077" cy="2926080"/>
          </a:xfrm>
          <a:prstGeom prst="roundRect">
            <a:avLst/>
          </a:prstGeom>
          <a:solidFill>
            <a:srgbClr val="B9D8BE">
              <a:alpha val="4902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6" name="Shape 6">
            <a:extLst>
              <a:ext uri="{FF2B5EF4-FFF2-40B4-BE49-F238E27FC236}">
                <a16:creationId xmlns:a16="http://schemas.microsoft.com/office/drawing/2014/main" id="{CD032DB0-91CC-B0B4-BE84-3F840700520E}"/>
              </a:ext>
            </a:extLst>
          </p:cNvPr>
          <p:cNvSpPr/>
          <p:nvPr/>
        </p:nvSpPr>
        <p:spPr>
          <a:xfrm>
            <a:off x="9479133" y="1960064"/>
            <a:ext cx="2173077" cy="2926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" name="Shape 0"/>
          <p:cNvSpPr/>
          <p:nvPr/>
        </p:nvSpPr>
        <p:spPr>
          <a:xfrm>
            <a:off x="10607040" y="-594360"/>
            <a:ext cx="2057400" cy="1600200"/>
          </a:xfrm>
          <a:prstGeom prst="ellipse">
            <a:avLst/>
          </a:prstGeom>
          <a:solidFill>
            <a:srgbClr val="E7F3E5"/>
          </a:solidFill>
          <a:ln w="12700">
            <a:solidFill>
              <a:srgbClr val="E7F3E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" name="Shape 1"/>
          <p:cNvSpPr/>
          <p:nvPr/>
        </p:nvSpPr>
        <p:spPr>
          <a:xfrm>
            <a:off x="-411480" y="6126480"/>
            <a:ext cx="1280160" cy="1097280"/>
          </a:xfrm>
          <a:prstGeom prst="ellipse">
            <a:avLst/>
          </a:prstGeom>
          <a:solidFill>
            <a:srgbClr val="F1C8C8"/>
          </a:solidFill>
          <a:ln w="12700">
            <a:solidFill>
              <a:srgbClr val="F1C8C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4" name="Text 2"/>
          <p:cNvSpPr/>
          <p:nvPr/>
        </p:nvSpPr>
        <p:spPr>
          <a:xfrm>
            <a:off x="640080" y="320040"/>
            <a:ext cx="9144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397E6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VAN AANMELDING TOT OVERDRACHT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640080" y="694944"/>
            <a:ext cx="10698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2838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Hoe verloopt een traject?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658368" y="1417320"/>
            <a:ext cx="960120" cy="0"/>
          </a:xfrm>
          <a:prstGeom prst="line">
            <a:avLst/>
          </a:prstGeom>
          <a:solidFill>
            <a:srgbClr val="397E64"/>
          </a:solidFill>
          <a:ln w="12700">
            <a:solidFill>
              <a:srgbClr val="397E6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7" name="Text 5"/>
          <p:cNvSpPr/>
          <p:nvPr/>
        </p:nvSpPr>
        <p:spPr>
          <a:xfrm>
            <a:off x="10515600" y="6473952"/>
            <a:ext cx="1051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66777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 /  ATLAS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228600" y="1965960"/>
            <a:ext cx="2173077" cy="2926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9" name="Shape 7"/>
          <p:cNvSpPr/>
          <p:nvPr/>
        </p:nvSpPr>
        <p:spPr>
          <a:xfrm>
            <a:off x="891540" y="2186848"/>
            <a:ext cx="960120" cy="960120"/>
          </a:xfrm>
          <a:prstGeom prst="ellipse">
            <a:avLst/>
          </a:prstGeom>
          <a:solidFill>
            <a:srgbClr val="F8D88F"/>
          </a:solidFill>
          <a:ln w="12700">
            <a:solidFill>
              <a:srgbClr val="F8D88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0" name="Text 8"/>
          <p:cNvSpPr/>
          <p:nvPr/>
        </p:nvSpPr>
        <p:spPr>
          <a:xfrm>
            <a:off x="1175004" y="2461168"/>
            <a:ext cx="39319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2838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300" dirty="0"/>
          </a:p>
        </p:txBody>
      </p:sp>
      <p:sp>
        <p:nvSpPr>
          <p:cNvPr id="11" name="Text 9"/>
          <p:cNvSpPr/>
          <p:nvPr/>
        </p:nvSpPr>
        <p:spPr>
          <a:xfrm>
            <a:off x="182880" y="3288421"/>
            <a:ext cx="23774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397E6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Aanmelding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340752" y="4084955"/>
            <a:ext cx="2015397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r>
              <a:rPr lang="nl-BE" dirty="0"/>
              <a:t>Via CLB (MDT </a:t>
            </a:r>
            <a:r>
              <a:rPr lang="nl-BE" dirty="0">
                <a:solidFill>
                  <a:srgbClr val="28383A"/>
                </a:solidFill>
                <a:latin typeface="Aptos" pitchFamily="34" charset="0"/>
              </a:rPr>
              <a:t>aanmelder</a:t>
            </a:r>
            <a:r>
              <a:rPr lang="nl-BE" dirty="0"/>
              <a:t>)</a:t>
            </a:r>
          </a:p>
          <a:p>
            <a:br>
              <a:rPr lang="nl-BE" sz="1600" dirty="0"/>
            </a:br>
            <a:br>
              <a:rPr lang="nl-BE" sz="1600" dirty="0"/>
            </a:b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3164402" y="2199132"/>
            <a:ext cx="960120" cy="960120"/>
          </a:xfrm>
          <a:prstGeom prst="ellipse">
            <a:avLst/>
          </a:prstGeom>
          <a:solidFill>
            <a:srgbClr val="F1C8C8"/>
          </a:solidFill>
          <a:ln w="12700">
            <a:solidFill>
              <a:srgbClr val="F1C8C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5" name="Text 13"/>
          <p:cNvSpPr/>
          <p:nvPr/>
        </p:nvSpPr>
        <p:spPr>
          <a:xfrm>
            <a:off x="3447866" y="2482376"/>
            <a:ext cx="39319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2838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300" dirty="0"/>
          </a:p>
        </p:txBody>
      </p:sp>
      <p:sp>
        <p:nvSpPr>
          <p:cNvPr id="16" name="Text 14"/>
          <p:cNvSpPr/>
          <p:nvPr/>
        </p:nvSpPr>
        <p:spPr>
          <a:xfrm>
            <a:off x="2455742" y="3206595"/>
            <a:ext cx="2377440" cy="58466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 err="1">
                <a:solidFill>
                  <a:srgbClr val="397E6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Kennismaking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2455962" y="3850168"/>
            <a:ext cx="231343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dirty="0">
                <a:solidFill>
                  <a:srgbClr val="2838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Met kind </a:t>
            </a:r>
            <a:r>
              <a:rPr lang="en-US" sz="1500" dirty="0" err="1">
                <a:solidFill>
                  <a:srgbClr val="2838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</a:t>
            </a:r>
            <a:r>
              <a:rPr lang="en-US" sz="1500" dirty="0">
                <a:solidFill>
                  <a:srgbClr val="2838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500" dirty="0" err="1">
                <a:solidFill>
                  <a:srgbClr val="2838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gezin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7733290" y="2246475"/>
            <a:ext cx="960120" cy="960120"/>
          </a:xfrm>
          <a:prstGeom prst="ellipse">
            <a:avLst/>
          </a:prstGeom>
          <a:solidFill>
            <a:srgbClr val="B7DCE7"/>
          </a:solidFill>
          <a:ln w="12700">
            <a:solidFill>
              <a:srgbClr val="B7DCE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0" name="Text 18"/>
          <p:cNvSpPr/>
          <p:nvPr/>
        </p:nvSpPr>
        <p:spPr>
          <a:xfrm>
            <a:off x="8016754" y="2507685"/>
            <a:ext cx="39319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28383A"/>
                </a:solidFill>
                <a:latin typeface="Aptos" pitchFamily="34" charset="0"/>
              </a:rPr>
              <a:t>4</a:t>
            </a:r>
            <a:endParaRPr lang="en-US" sz="2300" dirty="0"/>
          </a:p>
        </p:txBody>
      </p:sp>
      <p:sp>
        <p:nvSpPr>
          <p:cNvPr id="21" name="Text 19"/>
          <p:cNvSpPr/>
          <p:nvPr/>
        </p:nvSpPr>
        <p:spPr>
          <a:xfrm>
            <a:off x="7042477" y="3302330"/>
            <a:ext cx="23774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397E6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Atlastraject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7063519" y="4084955"/>
            <a:ext cx="231343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dirty="0">
                <a:solidFill>
                  <a:srgbClr val="2838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</a:t>
            </a:r>
            <a:r>
              <a:rPr lang="en-US" sz="1500" dirty="0" err="1">
                <a:solidFill>
                  <a:srgbClr val="2838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schooljaar</a:t>
            </a:r>
            <a:r>
              <a:rPr lang="en-US" sz="1500" dirty="0">
                <a:solidFill>
                  <a:srgbClr val="2838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, één dag per week op </a:t>
            </a:r>
            <a:r>
              <a:rPr lang="en-US" sz="1500" dirty="0" err="1">
                <a:solidFill>
                  <a:srgbClr val="2838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dinsdag</a:t>
            </a:r>
            <a:r>
              <a:rPr lang="en-US" sz="1500" dirty="0">
                <a:solidFill>
                  <a:srgbClr val="2838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of </a:t>
            </a:r>
            <a:r>
              <a:rPr lang="en-US" sz="1500" dirty="0" err="1">
                <a:solidFill>
                  <a:srgbClr val="2838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donderdag</a:t>
            </a:r>
            <a:endParaRPr lang="en-US" sz="1500" dirty="0"/>
          </a:p>
        </p:txBody>
      </p:sp>
      <p:sp>
        <p:nvSpPr>
          <p:cNvPr id="24" name="Shape 22"/>
          <p:cNvSpPr/>
          <p:nvPr/>
        </p:nvSpPr>
        <p:spPr>
          <a:xfrm>
            <a:off x="10085611" y="2233365"/>
            <a:ext cx="960120" cy="960120"/>
          </a:xfrm>
          <a:prstGeom prst="ellipse">
            <a:avLst/>
          </a:prstGeom>
          <a:solidFill>
            <a:srgbClr val="B9D8BE"/>
          </a:solidFill>
          <a:ln w="12700">
            <a:solidFill>
              <a:srgbClr val="B9D8B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5" name="Text 23"/>
          <p:cNvSpPr/>
          <p:nvPr/>
        </p:nvSpPr>
        <p:spPr>
          <a:xfrm>
            <a:off x="10369075" y="2520795"/>
            <a:ext cx="39319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28383A"/>
                </a:solidFill>
                <a:latin typeface="Aptos" pitchFamily="34" charset="0"/>
              </a:rPr>
              <a:t>5</a:t>
            </a:r>
            <a:endParaRPr lang="en-US" sz="2300" dirty="0"/>
          </a:p>
        </p:txBody>
      </p:sp>
      <p:sp>
        <p:nvSpPr>
          <p:cNvPr id="26" name="Text 24"/>
          <p:cNvSpPr/>
          <p:nvPr/>
        </p:nvSpPr>
        <p:spPr>
          <a:xfrm>
            <a:off x="9376951" y="3317147"/>
            <a:ext cx="2377440" cy="64007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 err="1">
                <a:solidFill>
                  <a:srgbClr val="397E6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Verdere</a:t>
            </a:r>
            <a:r>
              <a:rPr lang="en-US" sz="2000" b="1" dirty="0">
                <a:solidFill>
                  <a:srgbClr val="397E6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ronde </a:t>
            </a:r>
          </a:p>
          <a:p>
            <a:pPr marL="0" indent="0" algn="ctr">
              <a:buNone/>
            </a:pPr>
            <a:r>
              <a:rPr lang="en-US" sz="2000" b="1" dirty="0" err="1">
                <a:solidFill>
                  <a:srgbClr val="397E6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tafels</a:t>
            </a:r>
            <a:endParaRPr lang="en-US" sz="2000" dirty="0"/>
          </a:p>
        </p:txBody>
      </p:sp>
      <p:sp>
        <p:nvSpPr>
          <p:cNvPr id="27" name="Text 25"/>
          <p:cNvSpPr/>
          <p:nvPr/>
        </p:nvSpPr>
        <p:spPr>
          <a:xfrm>
            <a:off x="9392595" y="4084955"/>
            <a:ext cx="231343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dirty="0">
                <a:solidFill>
                  <a:srgbClr val="2838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</a:t>
            </a:r>
            <a:r>
              <a:rPr lang="en-US" sz="1500" dirty="0" err="1">
                <a:solidFill>
                  <a:srgbClr val="2838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vaste</a:t>
            </a:r>
            <a:r>
              <a:rPr lang="en-US" sz="1500" dirty="0">
                <a:solidFill>
                  <a:srgbClr val="2838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500" dirty="0" err="1">
                <a:solidFill>
                  <a:srgbClr val="2838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overlegmomenten</a:t>
            </a:r>
            <a:r>
              <a:rPr lang="en-US" sz="1500" dirty="0">
                <a:solidFill>
                  <a:srgbClr val="2838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per </a:t>
            </a:r>
            <a:r>
              <a:rPr lang="en-US" sz="1500" dirty="0" err="1">
                <a:solidFill>
                  <a:srgbClr val="2838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jaar</a:t>
            </a:r>
            <a:r>
              <a:rPr lang="en-US" sz="1500" dirty="0">
                <a:solidFill>
                  <a:srgbClr val="2838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met school, </a:t>
            </a:r>
            <a:r>
              <a:rPr lang="en-US" sz="1500" dirty="0" err="1">
                <a:solidFill>
                  <a:srgbClr val="2838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gezin</a:t>
            </a:r>
            <a:r>
              <a:rPr lang="en-US" sz="1500" dirty="0">
                <a:solidFill>
                  <a:srgbClr val="2838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en netwerk</a:t>
            </a:r>
            <a:endParaRPr lang="en-US" sz="1500" dirty="0"/>
          </a:p>
        </p:txBody>
      </p:sp>
      <p:sp>
        <p:nvSpPr>
          <p:cNvPr id="28" name="Shape 26"/>
          <p:cNvSpPr/>
          <p:nvPr/>
        </p:nvSpPr>
        <p:spPr>
          <a:xfrm>
            <a:off x="1115568" y="5394960"/>
            <a:ext cx="9921240" cy="585216"/>
          </a:xfrm>
          <a:prstGeom prst="roundRect">
            <a:avLst/>
          </a:prstGeom>
          <a:solidFill>
            <a:srgbClr val="F8D88F"/>
          </a:solidFill>
          <a:ln w="12700">
            <a:solidFill>
              <a:srgbClr val="F8D88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9" name="Text 27"/>
          <p:cNvSpPr/>
          <p:nvPr/>
        </p:nvSpPr>
        <p:spPr>
          <a:xfrm>
            <a:off x="1344168" y="5522976"/>
            <a:ext cx="950976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2838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 bundelen opstartmomenten zoveel mogelijk na schoolvakanties.</a:t>
            </a:r>
            <a:endParaRPr lang="en-US" sz="1800" dirty="0"/>
          </a:p>
        </p:txBody>
      </p:sp>
      <p:sp>
        <p:nvSpPr>
          <p:cNvPr id="37" name="Shape 12">
            <a:extLst>
              <a:ext uri="{FF2B5EF4-FFF2-40B4-BE49-F238E27FC236}">
                <a16:creationId xmlns:a16="http://schemas.microsoft.com/office/drawing/2014/main" id="{C3C66310-3023-2D59-EDDB-0C27F543EEF3}"/>
              </a:ext>
            </a:extLst>
          </p:cNvPr>
          <p:cNvSpPr/>
          <p:nvPr/>
        </p:nvSpPr>
        <p:spPr>
          <a:xfrm>
            <a:off x="5423631" y="2208056"/>
            <a:ext cx="960120" cy="960120"/>
          </a:xfrm>
          <a:prstGeom prst="ellipse">
            <a:avLst/>
          </a:prstGeom>
          <a:solidFill>
            <a:schemeClr val="bg1"/>
          </a:solidFill>
          <a:ln w="12700">
            <a:solidFill>
              <a:srgbClr val="F1C8C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8" name="Text 13">
            <a:extLst>
              <a:ext uri="{FF2B5EF4-FFF2-40B4-BE49-F238E27FC236}">
                <a16:creationId xmlns:a16="http://schemas.microsoft.com/office/drawing/2014/main" id="{29E42EF8-7DCE-CC0A-A15C-B3A74FF119DC}"/>
              </a:ext>
            </a:extLst>
          </p:cNvPr>
          <p:cNvSpPr/>
          <p:nvPr/>
        </p:nvSpPr>
        <p:spPr>
          <a:xfrm>
            <a:off x="5707095" y="2487440"/>
            <a:ext cx="39319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28383A"/>
                </a:solidFill>
                <a:latin typeface="Aptos" pitchFamily="34" charset="0"/>
              </a:rPr>
              <a:t>3</a:t>
            </a:r>
            <a:endParaRPr lang="en-US" sz="2300" dirty="0"/>
          </a:p>
        </p:txBody>
      </p:sp>
      <p:sp>
        <p:nvSpPr>
          <p:cNvPr id="39" name="Text 14">
            <a:extLst>
              <a:ext uri="{FF2B5EF4-FFF2-40B4-BE49-F238E27FC236}">
                <a16:creationId xmlns:a16="http://schemas.microsoft.com/office/drawing/2014/main" id="{0AB00690-CA2B-EABA-7363-41F727F14029}"/>
              </a:ext>
            </a:extLst>
          </p:cNvPr>
          <p:cNvSpPr/>
          <p:nvPr/>
        </p:nvSpPr>
        <p:spPr>
          <a:xfrm>
            <a:off x="4724652" y="3206594"/>
            <a:ext cx="2377440" cy="58466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 err="1">
                <a:solidFill>
                  <a:srgbClr val="397E6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Eerste</a:t>
            </a:r>
            <a:r>
              <a:rPr lang="en-US" sz="2000" b="1" dirty="0">
                <a:solidFill>
                  <a:srgbClr val="397E6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ronde </a:t>
            </a:r>
            <a:r>
              <a:rPr lang="en-US" sz="2000" b="1" dirty="0" err="1">
                <a:solidFill>
                  <a:srgbClr val="397E6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tafel</a:t>
            </a:r>
            <a:endParaRPr lang="en-US" sz="2000" dirty="0"/>
          </a:p>
        </p:txBody>
      </p:sp>
      <p:sp>
        <p:nvSpPr>
          <p:cNvPr id="41" name="Text 15">
            <a:extLst>
              <a:ext uri="{FF2B5EF4-FFF2-40B4-BE49-F238E27FC236}">
                <a16:creationId xmlns:a16="http://schemas.microsoft.com/office/drawing/2014/main" id="{EA4955B9-329F-D7EB-1529-0EFD9D899F95}"/>
              </a:ext>
            </a:extLst>
          </p:cNvPr>
          <p:cNvSpPr/>
          <p:nvPr/>
        </p:nvSpPr>
        <p:spPr>
          <a:xfrm>
            <a:off x="4756656" y="3969040"/>
            <a:ext cx="231343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dirty="0">
                <a:solidFill>
                  <a:srgbClr val="2838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Met </a:t>
            </a:r>
            <a:r>
              <a:rPr lang="en-US" sz="1500" dirty="0" err="1">
                <a:solidFill>
                  <a:srgbClr val="2838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gezin</a:t>
            </a:r>
            <a:r>
              <a:rPr lang="en-US" sz="1500" dirty="0">
                <a:solidFill>
                  <a:srgbClr val="2838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500" dirty="0" err="1">
                <a:solidFill>
                  <a:srgbClr val="2838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</a:t>
            </a:r>
            <a:r>
              <a:rPr lang="en-US" sz="1500" dirty="0">
                <a:solidFill>
                  <a:srgbClr val="2838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500" dirty="0" err="1">
                <a:solidFill>
                  <a:srgbClr val="2838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andere</a:t>
            </a:r>
            <a:r>
              <a:rPr lang="en-US" sz="1500" dirty="0">
                <a:solidFill>
                  <a:srgbClr val="2838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betrokkenen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9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607040" y="-594360"/>
            <a:ext cx="2057400" cy="1600200"/>
          </a:xfrm>
          <a:prstGeom prst="ellipse">
            <a:avLst/>
          </a:prstGeom>
          <a:solidFill>
            <a:srgbClr val="E7F3E5"/>
          </a:solidFill>
          <a:ln w="12700">
            <a:solidFill>
              <a:srgbClr val="E7F3E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" name="Shape 1"/>
          <p:cNvSpPr/>
          <p:nvPr/>
        </p:nvSpPr>
        <p:spPr>
          <a:xfrm>
            <a:off x="-411480" y="6126480"/>
            <a:ext cx="1280160" cy="1097280"/>
          </a:xfrm>
          <a:prstGeom prst="ellipse">
            <a:avLst/>
          </a:prstGeom>
          <a:solidFill>
            <a:srgbClr val="F1C8C8"/>
          </a:solidFill>
          <a:ln w="12700">
            <a:solidFill>
              <a:srgbClr val="F1C8C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4" name="Text 2"/>
          <p:cNvSpPr/>
          <p:nvPr/>
        </p:nvSpPr>
        <p:spPr>
          <a:xfrm>
            <a:off x="640080" y="320040"/>
            <a:ext cx="9144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397E6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WAAROM HET WERKT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640080" y="694944"/>
            <a:ext cx="10698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2838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Wat maakt Atlas bijzonder?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658368" y="1417320"/>
            <a:ext cx="960120" cy="0"/>
          </a:xfrm>
          <a:prstGeom prst="line">
            <a:avLst/>
          </a:prstGeom>
          <a:solidFill>
            <a:srgbClr val="397E64"/>
          </a:solidFill>
          <a:ln w="12700">
            <a:solidFill>
              <a:srgbClr val="397E6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7" name="Text 5"/>
          <p:cNvSpPr/>
          <p:nvPr/>
        </p:nvSpPr>
        <p:spPr>
          <a:xfrm>
            <a:off x="10515600" y="6473952"/>
            <a:ext cx="1051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66777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 /  ATLAS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694944" y="1801368"/>
            <a:ext cx="5449824" cy="1399032"/>
          </a:xfrm>
          <a:prstGeom prst="roundRect">
            <a:avLst/>
          </a:prstGeom>
          <a:solidFill>
            <a:srgbClr val="F1C8C8"/>
          </a:solidFill>
          <a:ln w="12700">
            <a:solidFill>
              <a:srgbClr val="F1C8C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9" name="Text 7"/>
          <p:cNvSpPr/>
          <p:nvPr/>
        </p:nvSpPr>
        <p:spPr>
          <a:xfrm>
            <a:off x="932688" y="1975104"/>
            <a:ext cx="4983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2838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KLEINE GROEP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941832" y="2432304"/>
            <a:ext cx="48920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838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Maximaal 5 jongeren en begeleiding op maat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6492240" y="1801368"/>
            <a:ext cx="5449824" cy="1399032"/>
          </a:xfrm>
          <a:prstGeom prst="roundRect">
            <a:avLst/>
          </a:prstGeom>
          <a:solidFill>
            <a:srgbClr val="B7DCE7"/>
          </a:solidFill>
          <a:ln w="12700">
            <a:solidFill>
              <a:srgbClr val="B7DCE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2" name="Text 10"/>
          <p:cNvSpPr/>
          <p:nvPr/>
        </p:nvSpPr>
        <p:spPr>
          <a:xfrm>
            <a:off x="6729984" y="1975104"/>
            <a:ext cx="4983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2838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ERVARINGSGERICHT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6739128" y="2432304"/>
            <a:ext cx="48920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838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Leren door doen: activiteiten als oefenkansen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94944" y="3474720"/>
            <a:ext cx="5449824" cy="1399032"/>
          </a:xfrm>
          <a:prstGeom prst="roundRect">
            <a:avLst/>
          </a:prstGeom>
          <a:solidFill>
            <a:srgbClr val="F8D88F"/>
          </a:solidFill>
          <a:ln w="12700">
            <a:solidFill>
              <a:srgbClr val="F8D88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5" name="Text 13"/>
          <p:cNvSpPr/>
          <p:nvPr/>
        </p:nvSpPr>
        <p:spPr>
          <a:xfrm>
            <a:off x="932688" y="3648456"/>
            <a:ext cx="4983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2838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KRACHTGERICHT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941832" y="4105656"/>
            <a:ext cx="48920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838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Aandacht voor talenten en succeservaringen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6492240" y="3474720"/>
            <a:ext cx="5449824" cy="1399032"/>
          </a:xfrm>
          <a:prstGeom prst="roundRect">
            <a:avLst/>
          </a:prstGeom>
          <a:solidFill>
            <a:srgbClr val="B9D8BE"/>
          </a:solidFill>
          <a:ln w="12700">
            <a:solidFill>
              <a:srgbClr val="B9D8B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8" name="Text 16"/>
          <p:cNvSpPr/>
          <p:nvPr/>
        </p:nvSpPr>
        <p:spPr>
          <a:xfrm>
            <a:off x="6729984" y="3648456"/>
            <a:ext cx="4983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2838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SAMEN MET CONTEXT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6739128" y="4105656"/>
            <a:ext cx="48920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 err="1">
                <a:solidFill>
                  <a:srgbClr val="2838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Gezin</a:t>
            </a:r>
            <a:r>
              <a:rPr lang="en-US" sz="1600" dirty="0">
                <a:solidFill>
                  <a:srgbClr val="2838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, school en hulpverlening als partners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9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607040" y="-594360"/>
            <a:ext cx="2057400" cy="1600200"/>
          </a:xfrm>
          <a:prstGeom prst="ellipse">
            <a:avLst/>
          </a:prstGeom>
          <a:solidFill>
            <a:srgbClr val="E7F3E5"/>
          </a:solidFill>
          <a:ln w="12700">
            <a:solidFill>
              <a:srgbClr val="E7F3E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" name="Shape 1"/>
          <p:cNvSpPr/>
          <p:nvPr/>
        </p:nvSpPr>
        <p:spPr>
          <a:xfrm>
            <a:off x="-411480" y="6126480"/>
            <a:ext cx="1280160" cy="1097280"/>
          </a:xfrm>
          <a:prstGeom prst="ellipse">
            <a:avLst/>
          </a:prstGeom>
          <a:solidFill>
            <a:srgbClr val="F1C8C8"/>
          </a:solidFill>
          <a:ln w="12700">
            <a:solidFill>
              <a:srgbClr val="F1C8C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4" name="Text 2"/>
          <p:cNvSpPr/>
          <p:nvPr/>
        </p:nvSpPr>
        <p:spPr>
          <a:xfrm>
            <a:off x="640080" y="320040"/>
            <a:ext cx="9144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397E6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ONZE METHODIEKEN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640080" y="694944"/>
            <a:ext cx="10698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2838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Ontdek Atlas aan onze tafel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658368" y="1417320"/>
            <a:ext cx="960120" cy="0"/>
          </a:xfrm>
          <a:prstGeom prst="line">
            <a:avLst/>
          </a:prstGeom>
          <a:solidFill>
            <a:srgbClr val="397E64"/>
          </a:solidFill>
          <a:ln w="12700">
            <a:solidFill>
              <a:srgbClr val="397E6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7" name="Text 5"/>
          <p:cNvSpPr/>
          <p:nvPr/>
        </p:nvSpPr>
        <p:spPr>
          <a:xfrm>
            <a:off x="10515600" y="6473952"/>
            <a:ext cx="1051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66777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 /  ATLAS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694944" y="1773936"/>
            <a:ext cx="5440680" cy="1508760"/>
          </a:xfrm>
          <a:prstGeom prst="roundRect">
            <a:avLst/>
          </a:prstGeom>
          <a:solidFill>
            <a:srgbClr val="F8D88F"/>
          </a:solidFill>
          <a:ln w="12700">
            <a:solidFill>
              <a:srgbClr val="F8D88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9" name="Text 7"/>
          <p:cNvSpPr/>
          <p:nvPr/>
        </p:nvSpPr>
        <p:spPr>
          <a:xfrm>
            <a:off x="905256" y="2020824"/>
            <a:ext cx="50109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397E6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RAAMPJE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914400" y="2523744"/>
            <a:ext cx="496519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838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Eigen stresssignalen, triggers en rustbrengers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6501384" y="1773936"/>
            <a:ext cx="5440680" cy="1508760"/>
          </a:xfrm>
          <a:prstGeom prst="roundRect">
            <a:avLst/>
          </a:prstGeom>
          <a:solidFill>
            <a:srgbClr val="E7F3E5"/>
          </a:solidFill>
          <a:ln w="12700">
            <a:solidFill>
              <a:srgbClr val="E7F3E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2" name="Text 10"/>
          <p:cNvSpPr/>
          <p:nvPr/>
        </p:nvSpPr>
        <p:spPr>
          <a:xfrm>
            <a:off x="6711696" y="2020824"/>
            <a:ext cx="50109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397E6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FRUITJES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6720840" y="2523744"/>
            <a:ext cx="496519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838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Gevoelens verwoorden tijdens het startrondje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94944" y="3529584"/>
            <a:ext cx="5440680" cy="1508760"/>
          </a:xfrm>
          <a:prstGeom prst="roundRect">
            <a:avLst/>
          </a:prstGeom>
          <a:solidFill>
            <a:srgbClr val="F1C8C8"/>
          </a:solidFill>
          <a:ln w="12700">
            <a:solidFill>
              <a:srgbClr val="F1C8C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5" name="Text 13"/>
          <p:cNvSpPr/>
          <p:nvPr/>
        </p:nvSpPr>
        <p:spPr>
          <a:xfrm>
            <a:off x="905256" y="3776472"/>
            <a:ext cx="50109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397E6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TALENTENPOSTER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914400" y="4279392"/>
            <a:ext cx="496519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838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Krachten en complimenten zichtbaar maken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6501384" y="3529584"/>
            <a:ext cx="5440680" cy="1508760"/>
          </a:xfrm>
          <a:prstGeom prst="roundRect">
            <a:avLst/>
          </a:prstGeom>
          <a:solidFill>
            <a:srgbClr val="B7DCE7"/>
          </a:solidFill>
          <a:ln w="12700">
            <a:solidFill>
              <a:srgbClr val="B7DCE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8" name="Text 16"/>
          <p:cNvSpPr/>
          <p:nvPr/>
        </p:nvSpPr>
        <p:spPr>
          <a:xfrm>
            <a:off x="6711696" y="3776472"/>
            <a:ext cx="50109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397E6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ACTIVITEITENKISTJE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6720840" y="4279392"/>
            <a:ext cx="496519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838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Ontdekken, samenwerken en oefenen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822960" y="5806440"/>
            <a:ext cx="10698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2838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Vragen? We vertellen graag hoe we samen met school en ouders werken.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1533</TotalTime>
  <Words>362</Words>
  <Application>Microsoft Macintosh PowerPoint</Application>
  <PresentationFormat>Breedbeeld</PresentationFormat>
  <Paragraphs>100</Paragraphs>
  <Slides>7</Slides>
  <Notes>7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7</vt:i4>
      </vt:variant>
    </vt:vector>
  </HeadingPairs>
  <TitlesOfParts>
    <vt:vector size="10" baseType="lpstr">
      <vt:lpstr>Aptos</vt:lpstr>
      <vt:lpstr>Arial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Atlas – groeien op eigen tempo</dc:title>
  <dc:subject>Atlas infomarkt</dc:subject>
  <dc:creator>OpenAI</dc:creator>
  <cp:lastModifiedBy>Henk Veldhuis</cp:lastModifiedBy>
  <cp:revision>4</cp:revision>
  <dcterms:created xsi:type="dcterms:W3CDTF">2026-10-14T09:47:51Z</dcterms:created>
  <dcterms:modified xsi:type="dcterms:W3CDTF">2026-10-15T12:55:30Z</dcterms:modified>
</cp:coreProperties>
</file>