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9" r:id="rId3"/>
    <p:sldId id="260" r:id="rId4"/>
    <p:sldId id="261" r:id="rId5"/>
    <p:sldId id="275" r:id="rId6"/>
    <p:sldId id="262" r:id="rId7"/>
    <p:sldId id="271" r:id="rId8"/>
    <p:sldId id="272" r:id="rId9"/>
    <p:sldId id="273" r:id="rId10"/>
    <p:sldId id="266" r:id="rId11"/>
    <p:sldId id="267" r:id="rId12"/>
    <p:sldId id="269" r:id="rId13"/>
    <p:sldId id="270" r:id="rId14"/>
    <p:sldId id="276" r:id="rId15"/>
    <p:sldId id="277" r:id="rId16"/>
    <p:sldId id="279" r:id="rId17"/>
    <p:sldId id="258" r:id="rId18"/>
    <p:sldId id="280"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80F0C30-1687-473E-B3A5-F4A221ECB9A4}">
          <p14:sldIdLst>
            <p14:sldId id="256"/>
            <p14:sldId id="259"/>
            <p14:sldId id="260"/>
            <p14:sldId id="261"/>
            <p14:sldId id="275"/>
            <p14:sldId id="262"/>
            <p14:sldId id="271"/>
            <p14:sldId id="272"/>
            <p14:sldId id="273"/>
            <p14:sldId id="266"/>
            <p14:sldId id="267"/>
            <p14:sldId id="269"/>
            <p14:sldId id="270"/>
            <p14:sldId id="276"/>
            <p14:sldId id="277"/>
            <p14:sldId id="279"/>
            <p14:sldId id="258"/>
            <p14:sldId id="280"/>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6B8"/>
    <a:srgbClr val="E74923"/>
    <a:srgbClr val="E46C0A"/>
    <a:srgbClr val="D57F0D"/>
    <a:srgbClr val="03778E"/>
    <a:srgbClr val="339933"/>
    <a:srgbClr val="E3DE00"/>
    <a:srgbClr val="FFFF66"/>
    <a:srgbClr val="CC66FF"/>
    <a:srgbClr val="AD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473A0-D405-4A4E-B7FA-EF7E5167D96C}" v="53" dt="2022-01-13T21:47:04.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3" autoAdjust="0"/>
    <p:restoredTop sz="94660"/>
  </p:normalViewPr>
  <p:slideViewPr>
    <p:cSldViewPr snapToGrid="0">
      <p:cViewPr varScale="1">
        <p:scale>
          <a:sx n="86" d="100"/>
          <a:sy n="86" d="100"/>
        </p:scale>
        <p:origin x="79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hyperlink" Target="https://www.meldpuntsi.b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68E09-2C82-42BB-B093-2A27BDB75D8B}"/>
              </a:ext>
            </a:extLst>
          </p:cNvPr>
          <p:cNvSpPr>
            <a:spLocks noGrp="1"/>
          </p:cNvSpPr>
          <p:nvPr>
            <p:ph type="ctrTitle"/>
          </p:nvPr>
        </p:nvSpPr>
        <p:spPr>
          <a:xfrm>
            <a:off x="1209228" y="2559764"/>
            <a:ext cx="8288032" cy="1096316"/>
          </a:xfrm>
        </p:spPr>
        <p:txBody>
          <a:bodyPr>
            <a:normAutofit/>
          </a:bodyPr>
          <a:lstStyle/>
          <a:p>
            <a:pPr algn="ctr"/>
            <a:r>
              <a:rPr lang="nl-BE" sz="4800" dirty="0">
                <a:latin typeface="Century Gothic" panose="020B0502020202020204" pitchFamily="34" charset="0"/>
              </a:rPr>
              <a:t>NAFT Asse-Halle-Vilvoorde</a:t>
            </a:r>
          </a:p>
        </p:txBody>
      </p:sp>
      <p:sp>
        <p:nvSpPr>
          <p:cNvPr id="3" name="Ondertitel 2">
            <a:extLst>
              <a:ext uri="{FF2B5EF4-FFF2-40B4-BE49-F238E27FC236}">
                <a16:creationId xmlns:a16="http://schemas.microsoft.com/office/drawing/2014/main" id="{BF70C8DA-4595-4B38-A82E-20531630D6E2}"/>
              </a:ext>
            </a:extLst>
          </p:cNvPr>
          <p:cNvSpPr>
            <a:spLocks noGrp="1"/>
          </p:cNvSpPr>
          <p:nvPr>
            <p:ph type="subTitle" idx="1"/>
          </p:nvPr>
        </p:nvSpPr>
        <p:spPr>
          <a:xfrm>
            <a:off x="1033594" y="3656080"/>
            <a:ext cx="8288032" cy="469122"/>
          </a:xfrm>
        </p:spPr>
        <p:txBody>
          <a:bodyPr>
            <a:normAutofit/>
          </a:bodyPr>
          <a:lstStyle/>
          <a:p>
            <a:pPr algn="ctr"/>
            <a:r>
              <a:rPr lang="nl-BE" sz="2400" dirty="0">
                <a:latin typeface="Century Gothic" panose="020B0502020202020204" pitchFamily="34" charset="0"/>
              </a:rPr>
              <a:t>Schooljaar 2021 - 2022</a:t>
            </a:r>
          </a:p>
        </p:txBody>
      </p:sp>
      <p:pic>
        <p:nvPicPr>
          <p:cNvPr id="1026" name="Picture 2" descr="NAFT Limburg | Naadloze flexibele traject">
            <a:extLst>
              <a:ext uri="{FF2B5EF4-FFF2-40B4-BE49-F238E27FC236}">
                <a16:creationId xmlns:a16="http://schemas.microsoft.com/office/drawing/2014/main" id="{9D030313-C4F6-4312-9901-68ED4A676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7359" y="266236"/>
            <a:ext cx="3633293"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1018857-C190-4183-B240-D2A660B59BA5}"/>
              </a:ext>
            </a:extLst>
          </p:cNvPr>
          <p:cNvPicPr>
            <a:picLocks noChangeAspect="1"/>
          </p:cNvPicPr>
          <p:nvPr/>
        </p:nvPicPr>
        <p:blipFill>
          <a:blip r:embed="rId3"/>
          <a:stretch>
            <a:fillRect/>
          </a:stretch>
        </p:blipFill>
        <p:spPr>
          <a:xfrm>
            <a:off x="799649" y="4528877"/>
            <a:ext cx="3826309" cy="2232000"/>
          </a:xfrm>
          <a:prstGeom prst="rect">
            <a:avLst/>
          </a:prstGeom>
        </p:spPr>
      </p:pic>
      <p:pic>
        <p:nvPicPr>
          <p:cNvPr id="6" name="Picture 2">
            <a:extLst>
              <a:ext uri="{FF2B5EF4-FFF2-40B4-BE49-F238E27FC236}">
                <a16:creationId xmlns:a16="http://schemas.microsoft.com/office/drawing/2014/main" id="{77D19B77-4CCE-4CE9-88B1-91CB8B0626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42537" y="4125202"/>
            <a:ext cx="5259891"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9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80201-F0E1-41CB-8156-E6B62F12FD27}"/>
              </a:ext>
            </a:extLst>
          </p:cNvPr>
          <p:cNvSpPr>
            <a:spLocks noGrp="1"/>
          </p:cNvSpPr>
          <p:nvPr>
            <p:ph type="title"/>
          </p:nvPr>
        </p:nvSpPr>
        <p:spPr/>
        <p:txBody>
          <a:bodyPr>
            <a:normAutofit/>
          </a:bodyPr>
          <a:lstStyle/>
          <a:p>
            <a:r>
              <a:rPr lang="nl-BE" sz="3200" dirty="0">
                <a:latin typeface="Century Gothic" panose="020B0502020202020204" pitchFamily="34" charset="0"/>
              </a:rPr>
              <a:t>Aanbod - Schoolextern</a:t>
            </a:r>
          </a:p>
        </p:txBody>
      </p:sp>
      <p:sp>
        <p:nvSpPr>
          <p:cNvPr id="3" name="Tijdelijke aanduiding voor inhoud 2">
            <a:extLst>
              <a:ext uri="{FF2B5EF4-FFF2-40B4-BE49-F238E27FC236}">
                <a16:creationId xmlns:a16="http://schemas.microsoft.com/office/drawing/2014/main" id="{DF21DEB6-74AC-4D0E-B6B7-F98F39DD50A6}"/>
              </a:ext>
            </a:extLst>
          </p:cNvPr>
          <p:cNvSpPr>
            <a:spLocks noGrp="1"/>
          </p:cNvSpPr>
          <p:nvPr>
            <p:ph idx="1"/>
          </p:nvPr>
        </p:nvSpPr>
        <p:spPr>
          <a:xfrm>
            <a:off x="677334" y="1716706"/>
            <a:ext cx="8596668" cy="3880773"/>
          </a:xfrm>
        </p:spPr>
        <p:txBody>
          <a:bodyPr/>
          <a:lstStyle/>
          <a:p>
            <a:pPr marL="0" indent="0">
              <a:buNone/>
            </a:pPr>
            <a:r>
              <a:rPr lang="nl-BE" u="sng" dirty="0">
                <a:latin typeface="Century Gothic" panose="020B0502020202020204" pitchFamily="34" charset="0"/>
              </a:rPr>
              <a:t>1. Aandacht in Actie</a:t>
            </a:r>
          </a:p>
          <a:p>
            <a:pPr marL="0" indent="0">
              <a:buNone/>
            </a:pPr>
            <a:r>
              <a:rPr lang="nl-BE" dirty="0">
                <a:latin typeface="Century Gothic" panose="020B0502020202020204" pitchFamily="34" charset="0"/>
              </a:rPr>
              <a:t>= op een positieve, weerbare manier leren </a:t>
            </a:r>
          </a:p>
          <a:p>
            <a:pPr marL="0" indent="0">
              <a:buNone/>
            </a:pPr>
            <a:r>
              <a:rPr lang="nl-BE" dirty="0">
                <a:latin typeface="Century Gothic" panose="020B0502020202020204" pitchFamily="34" charset="0"/>
              </a:rPr>
              <a:t>opkomen voor zichzelf</a:t>
            </a:r>
          </a:p>
          <a:p>
            <a:pPr marL="0" indent="0">
              <a:buNone/>
            </a:pPr>
            <a:r>
              <a:rPr lang="nl-BE" dirty="0">
                <a:latin typeface="Century Gothic" panose="020B0502020202020204" pitchFamily="34" charset="0"/>
              </a:rPr>
              <a:t>= het programma geeft de jongere zicht op zijn </a:t>
            </a:r>
          </a:p>
          <a:p>
            <a:pPr marL="0" indent="0">
              <a:buNone/>
            </a:pPr>
            <a:r>
              <a:rPr lang="nl-BE" dirty="0">
                <a:latin typeface="Century Gothic" panose="020B0502020202020204" pitchFamily="34" charset="0"/>
              </a:rPr>
              <a:t>eigen manier van reageren, leert de jongere grenzen</a:t>
            </a:r>
          </a:p>
          <a:p>
            <a:pPr marL="0" indent="0">
              <a:buNone/>
            </a:pPr>
            <a:r>
              <a:rPr lang="nl-BE" dirty="0">
                <a:latin typeface="Century Gothic" panose="020B0502020202020204" pitchFamily="34" charset="0"/>
              </a:rPr>
              <a:t> stellen en assertiever zijn</a:t>
            </a:r>
          </a:p>
          <a:p>
            <a:pPr marL="0" indent="0">
              <a:buNone/>
            </a:pPr>
            <a:r>
              <a:rPr lang="nl-BE" dirty="0">
                <a:latin typeface="Century Gothic" panose="020B0502020202020204" pitchFamily="34" charset="0"/>
              </a:rPr>
              <a:t>= versterken van zelfvertrouwen, zelfbeheersing </a:t>
            </a:r>
          </a:p>
          <a:p>
            <a:pPr marL="0" indent="0">
              <a:buNone/>
            </a:pPr>
            <a:r>
              <a:rPr lang="nl-BE" dirty="0">
                <a:latin typeface="Century Gothic" panose="020B0502020202020204" pitchFamily="34" charset="0"/>
              </a:rPr>
              <a:t>en weerbaarheid</a:t>
            </a:r>
          </a:p>
          <a:p>
            <a:pPr marL="0" indent="0">
              <a:buNone/>
            </a:pPr>
            <a:endParaRPr lang="nl-BE" dirty="0"/>
          </a:p>
        </p:txBody>
      </p:sp>
      <p:pic>
        <p:nvPicPr>
          <p:cNvPr id="4" name="Picture 2" descr="Aandacht in Actie">
            <a:extLst>
              <a:ext uri="{FF2B5EF4-FFF2-40B4-BE49-F238E27FC236}">
                <a16:creationId xmlns:a16="http://schemas.microsoft.com/office/drawing/2014/main" id="{24DFA344-28C5-4D1F-89EA-12F34332D8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129" y="1930400"/>
            <a:ext cx="3912963" cy="391296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26E7DE66-52B6-4197-B5AD-4FA82FD65460}"/>
              </a:ext>
            </a:extLst>
          </p:cNvPr>
          <p:cNvPicPr>
            <a:picLocks noChangeAspect="1"/>
          </p:cNvPicPr>
          <p:nvPr/>
        </p:nvPicPr>
        <p:blipFill>
          <a:blip r:embed="rId3"/>
          <a:stretch>
            <a:fillRect/>
          </a:stretch>
        </p:blipFill>
        <p:spPr>
          <a:xfrm>
            <a:off x="600807" y="5727147"/>
            <a:ext cx="1792379" cy="1042506"/>
          </a:xfrm>
          <a:prstGeom prst="rect">
            <a:avLst/>
          </a:prstGeom>
        </p:spPr>
      </p:pic>
    </p:spTree>
    <p:extLst>
      <p:ext uri="{BB962C8B-B14F-4D97-AF65-F5344CB8AC3E}">
        <p14:creationId xmlns:p14="http://schemas.microsoft.com/office/powerpoint/2010/main" val="406565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56E53-B558-4B66-AF5A-53F8B2A44B9F}"/>
              </a:ext>
            </a:extLst>
          </p:cNvPr>
          <p:cNvSpPr>
            <a:spLocks noGrp="1"/>
          </p:cNvSpPr>
          <p:nvPr>
            <p:ph type="title"/>
          </p:nvPr>
        </p:nvSpPr>
        <p:spPr/>
        <p:txBody>
          <a:bodyPr>
            <a:normAutofit/>
          </a:bodyPr>
          <a:lstStyle/>
          <a:p>
            <a:r>
              <a:rPr lang="nl-BE" sz="3200" dirty="0">
                <a:latin typeface="Century Gothic" panose="020B0502020202020204" pitchFamily="34" charset="0"/>
              </a:rPr>
              <a:t>Aanbod - Schoolextern</a:t>
            </a:r>
          </a:p>
        </p:txBody>
      </p:sp>
      <p:sp>
        <p:nvSpPr>
          <p:cNvPr id="3" name="Tijdelijke aanduiding voor inhoud 2">
            <a:extLst>
              <a:ext uri="{FF2B5EF4-FFF2-40B4-BE49-F238E27FC236}">
                <a16:creationId xmlns:a16="http://schemas.microsoft.com/office/drawing/2014/main" id="{EB14D679-6644-422B-995A-89AE071A4061}"/>
              </a:ext>
            </a:extLst>
          </p:cNvPr>
          <p:cNvSpPr>
            <a:spLocks noGrp="1"/>
          </p:cNvSpPr>
          <p:nvPr>
            <p:ph idx="1"/>
          </p:nvPr>
        </p:nvSpPr>
        <p:spPr>
          <a:xfrm>
            <a:off x="677334" y="1840993"/>
            <a:ext cx="8596668" cy="3880773"/>
          </a:xfrm>
        </p:spPr>
        <p:txBody>
          <a:bodyPr/>
          <a:lstStyle/>
          <a:p>
            <a:pPr marL="0" indent="0">
              <a:buNone/>
            </a:pPr>
            <a:r>
              <a:rPr lang="nl-BE" u="sng" dirty="0">
                <a:latin typeface="Century Gothic" panose="020B0502020202020204" pitchFamily="34" charset="0"/>
              </a:rPr>
              <a:t>2. </a:t>
            </a:r>
            <a:r>
              <a:rPr lang="nl-BE" u="sng" dirty="0" err="1">
                <a:latin typeface="Century Gothic" panose="020B0502020202020204" pitchFamily="34" charset="0"/>
              </a:rPr>
              <a:t>Bounce</a:t>
            </a:r>
            <a:r>
              <a:rPr lang="nl-BE" u="sng" dirty="0">
                <a:latin typeface="Century Gothic" panose="020B0502020202020204" pitchFamily="34" charset="0"/>
              </a:rPr>
              <a:t> Young</a:t>
            </a:r>
          </a:p>
          <a:p>
            <a:pPr marL="0" indent="0">
              <a:buNone/>
            </a:pPr>
            <a:r>
              <a:rPr lang="nl-BE" dirty="0">
                <a:latin typeface="Century Gothic" panose="020B0502020202020204" pitchFamily="34" charset="0"/>
              </a:rPr>
              <a:t>= jongeren veerkrachtig maken</a:t>
            </a:r>
          </a:p>
          <a:p>
            <a:pPr marL="0" indent="0">
              <a:buNone/>
            </a:pPr>
            <a:r>
              <a:rPr lang="nl-BE" dirty="0">
                <a:latin typeface="Century Gothic" panose="020B0502020202020204" pitchFamily="34" charset="0"/>
              </a:rPr>
              <a:t>= leren omgaan met stress en tegenslag en vanuit eigen kracht terugveren bij uitdagende situaties</a:t>
            </a:r>
          </a:p>
          <a:p>
            <a:pPr marL="0" indent="0">
              <a:buNone/>
            </a:pPr>
            <a:r>
              <a:rPr lang="nl-BE" dirty="0">
                <a:latin typeface="Century Gothic" panose="020B0502020202020204" pitchFamily="34" charset="0"/>
              </a:rPr>
              <a:t>= thema’s: weerbaarheid, emoties, talenten, kritisch</a:t>
            </a:r>
          </a:p>
          <a:p>
            <a:pPr marL="0" indent="0">
              <a:buNone/>
            </a:pPr>
            <a:r>
              <a:rPr lang="nl-BE" dirty="0">
                <a:latin typeface="Century Gothic" panose="020B0502020202020204" pitchFamily="34" charset="0"/>
              </a:rPr>
              <a:t>denken, sociaal netwerk</a:t>
            </a:r>
          </a:p>
          <a:p>
            <a:endParaRPr lang="nl-BE" dirty="0"/>
          </a:p>
        </p:txBody>
      </p:sp>
      <p:pic>
        <p:nvPicPr>
          <p:cNvPr id="4" name="Shape 254" descr="image001">
            <a:extLst>
              <a:ext uri="{FF2B5EF4-FFF2-40B4-BE49-F238E27FC236}">
                <a16:creationId xmlns:a16="http://schemas.microsoft.com/office/drawing/2014/main" id="{3844A544-BE0F-4AF2-94D8-575AC01C0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4149928"/>
            <a:ext cx="3917373" cy="218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606DE492-D9EE-4AE7-8634-4B02F3F4B3AD}"/>
              </a:ext>
            </a:extLst>
          </p:cNvPr>
          <p:cNvGraphicFramePr>
            <a:graphicFrameLocks noChangeAspect="1"/>
          </p:cNvGraphicFramePr>
          <p:nvPr>
            <p:extLst>
              <p:ext uri="{D42A27DB-BD31-4B8C-83A1-F6EECF244321}">
                <p14:modId xmlns:p14="http://schemas.microsoft.com/office/powerpoint/2010/main" val="4185197459"/>
              </p:ext>
            </p:extLst>
          </p:nvPr>
        </p:nvGraphicFramePr>
        <p:xfrm>
          <a:off x="9341323" y="2876095"/>
          <a:ext cx="2438204" cy="3454123"/>
        </p:xfrm>
        <a:graphic>
          <a:graphicData uri="http://schemas.openxmlformats.org/presentationml/2006/ole">
            <mc:AlternateContent xmlns:mc="http://schemas.openxmlformats.org/markup-compatibility/2006">
              <mc:Choice xmlns:v="urn:schemas-microsoft-com:vml" Requires="v">
                <p:oleObj spid="_x0000_s1030" name="Acrobat Document" r:id="rId4" imgW="3200400" imgH="4533492" progId="AcroExch.Document.DC">
                  <p:embed/>
                </p:oleObj>
              </mc:Choice>
              <mc:Fallback>
                <p:oleObj name="Acrobat Document" r:id="rId4" imgW="3200400" imgH="4533492" progId="AcroExch.Document.DC">
                  <p:embed/>
                  <p:pic>
                    <p:nvPicPr>
                      <p:cNvPr id="6" name="Object 5">
                        <a:extLst>
                          <a:ext uri="{FF2B5EF4-FFF2-40B4-BE49-F238E27FC236}">
                            <a16:creationId xmlns:a16="http://schemas.microsoft.com/office/drawing/2014/main" id="{606DE492-D9EE-4AE7-8634-4B02F3F4B3AD}"/>
                          </a:ext>
                        </a:extLst>
                      </p:cNvPr>
                      <p:cNvPicPr/>
                      <p:nvPr/>
                    </p:nvPicPr>
                    <p:blipFill>
                      <a:blip r:embed="rId5"/>
                      <a:stretch>
                        <a:fillRect/>
                      </a:stretch>
                    </p:blipFill>
                    <p:spPr>
                      <a:xfrm>
                        <a:off x="9341323" y="2876095"/>
                        <a:ext cx="2438204" cy="3454123"/>
                      </a:xfrm>
                      <a:prstGeom prst="rect">
                        <a:avLst/>
                      </a:prstGeom>
                    </p:spPr>
                  </p:pic>
                </p:oleObj>
              </mc:Fallback>
            </mc:AlternateContent>
          </a:graphicData>
        </a:graphic>
      </p:graphicFrame>
      <p:pic>
        <p:nvPicPr>
          <p:cNvPr id="5" name="Afbeelding 4">
            <a:extLst>
              <a:ext uri="{FF2B5EF4-FFF2-40B4-BE49-F238E27FC236}">
                <a16:creationId xmlns:a16="http://schemas.microsoft.com/office/drawing/2014/main" id="{F9C3340E-6C05-4D59-9517-5D3238D8C182}"/>
              </a:ext>
            </a:extLst>
          </p:cNvPr>
          <p:cNvPicPr>
            <a:picLocks noChangeAspect="1"/>
          </p:cNvPicPr>
          <p:nvPr/>
        </p:nvPicPr>
        <p:blipFill>
          <a:blip r:embed="rId6"/>
          <a:stretch>
            <a:fillRect/>
          </a:stretch>
        </p:blipFill>
        <p:spPr>
          <a:xfrm>
            <a:off x="610013" y="5721766"/>
            <a:ext cx="1792379" cy="1048603"/>
          </a:xfrm>
          <a:prstGeom prst="rect">
            <a:avLst/>
          </a:prstGeom>
        </p:spPr>
      </p:pic>
    </p:spTree>
    <p:extLst>
      <p:ext uri="{BB962C8B-B14F-4D97-AF65-F5344CB8AC3E}">
        <p14:creationId xmlns:p14="http://schemas.microsoft.com/office/powerpoint/2010/main" val="208452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773A5-6810-464A-AA96-E9112E928F53}"/>
              </a:ext>
            </a:extLst>
          </p:cNvPr>
          <p:cNvSpPr>
            <a:spLocks noGrp="1"/>
          </p:cNvSpPr>
          <p:nvPr>
            <p:ph type="title"/>
          </p:nvPr>
        </p:nvSpPr>
        <p:spPr/>
        <p:txBody>
          <a:bodyPr>
            <a:normAutofit/>
          </a:bodyPr>
          <a:lstStyle/>
          <a:p>
            <a:r>
              <a:rPr lang="nl-BE" sz="3200" dirty="0">
                <a:latin typeface="Century Gothic" panose="020B0502020202020204" pitchFamily="34" charset="0"/>
              </a:rPr>
              <a:t>Aanbod - Schoolextern</a:t>
            </a:r>
          </a:p>
        </p:txBody>
      </p:sp>
      <p:sp>
        <p:nvSpPr>
          <p:cNvPr id="3" name="Tijdelijke aanduiding voor inhoud 2">
            <a:extLst>
              <a:ext uri="{FF2B5EF4-FFF2-40B4-BE49-F238E27FC236}">
                <a16:creationId xmlns:a16="http://schemas.microsoft.com/office/drawing/2014/main" id="{B9FE0C22-009F-4905-8DD9-3C11ACEF65F6}"/>
              </a:ext>
            </a:extLst>
          </p:cNvPr>
          <p:cNvSpPr>
            <a:spLocks noGrp="1"/>
          </p:cNvSpPr>
          <p:nvPr>
            <p:ph idx="1"/>
          </p:nvPr>
        </p:nvSpPr>
        <p:spPr>
          <a:xfrm>
            <a:off x="677334" y="1815177"/>
            <a:ext cx="8596668" cy="3880773"/>
          </a:xfrm>
        </p:spPr>
        <p:txBody>
          <a:bodyPr/>
          <a:lstStyle/>
          <a:p>
            <a:pPr marL="0" indent="0">
              <a:buNone/>
            </a:pPr>
            <a:r>
              <a:rPr lang="nl-BE" u="sng" dirty="0">
                <a:latin typeface="Century Gothic" panose="020B0502020202020204" pitchFamily="34" charset="0"/>
              </a:rPr>
              <a:t>3. WOLF</a:t>
            </a:r>
          </a:p>
          <a:p>
            <a:pPr marL="0" indent="0">
              <a:buNone/>
            </a:pPr>
            <a:r>
              <a:rPr lang="nl-BE" dirty="0">
                <a:latin typeface="Century Gothic" panose="020B0502020202020204" pitchFamily="34" charset="0"/>
              </a:rPr>
              <a:t>= tot rust komen, zoektocht naar jezelf en je plaats in de maatschappij a.d.h.v. een meerdaagse in de natuur (meisjes,16-25j)</a:t>
            </a:r>
          </a:p>
          <a:p>
            <a:pPr marL="0" indent="0">
              <a:buNone/>
            </a:pPr>
            <a:r>
              <a:rPr lang="nl-BE" dirty="0">
                <a:latin typeface="Century Gothic" panose="020B0502020202020204" pitchFamily="34" charset="0"/>
              </a:rPr>
              <a:t>= thema’s: zelfvertrouwen, je levensritme, talenten en eigen krachten</a:t>
            </a:r>
          </a:p>
          <a:p>
            <a:pPr marL="0" indent="0">
              <a:buNone/>
            </a:pPr>
            <a:endParaRPr lang="nl-BE" dirty="0"/>
          </a:p>
        </p:txBody>
      </p:sp>
      <p:graphicFrame>
        <p:nvGraphicFramePr>
          <p:cNvPr id="6" name="Object 5">
            <a:extLst>
              <a:ext uri="{FF2B5EF4-FFF2-40B4-BE49-F238E27FC236}">
                <a16:creationId xmlns:a16="http://schemas.microsoft.com/office/drawing/2014/main" id="{B9DB606E-9CBE-4972-8A62-772A66B8F4B1}"/>
              </a:ext>
            </a:extLst>
          </p:cNvPr>
          <p:cNvGraphicFramePr>
            <a:graphicFrameLocks noChangeAspect="1"/>
          </p:cNvGraphicFramePr>
          <p:nvPr>
            <p:extLst>
              <p:ext uri="{D42A27DB-BD31-4B8C-83A1-F6EECF244321}">
                <p14:modId xmlns:p14="http://schemas.microsoft.com/office/powerpoint/2010/main" val="3122328938"/>
              </p:ext>
            </p:extLst>
          </p:nvPr>
        </p:nvGraphicFramePr>
        <p:xfrm>
          <a:off x="8774436" y="1162050"/>
          <a:ext cx="3200400" cy="4533900"/>
        </p:xfrm>
        <a:graphic>
          <a:graphicData uri="http://schemas.openxmlformats.org/presentationml/2006/ole">
            <mc:AlternateContent xmlns:mc="http://schemas.openxmlformats.org/markup-compatibility/2006">
              <mc:Choice xmlns:v="urn:schemas-microsoft-com:vml" Requires="v">
                <p:oleObj spid="_x0000_s2054" name="Acrobat Document" r:id="rId3" imgW="3200400" imgH="4533492" progId="AcroExch.Document.DC">
                  <p:embed/>
                </p:oleObj>
              </mc:Choice>
              <mc:Fallback>
                <p:oleObj name="Acrobat Document" r:id="rId3" imgW="3200400" imgH="4533492" progId="AcroExch.Document.DC">
                  <p:embed/>
                  <p:pic>
                    <p:nvPicPr>
                      <p:cNvPr id="6" name="Object 5">
                        <a:extLst>
                          <a:ext uri="{FF2B5EF4-FFF2-40B4-BE49-F238E27FC236}">
                            <a16:creationId xmlns:a16="http://schemas.microsoft.com/office/drawing/2014/main" id="{B9DB606E-9CBE-4972-8A62-772A66B8F4B1}"/>
                          </a:ext>
                        </a:extLst>
                      </p:cNvPr>
                      <p:cNvPicPr/>
                      <p:nvPr/>
                    </p:nvPicPr>
                    <p:blipFill>
                      <a:blip r:embed="rId4"/>
                      <a:stretch>
                        <a:fillRect/>
                      </a:stretch>
                    </p:blipFill>
                    <p:spPr>
                      <a:xfrm>
                        <a:off x="8774436" y="1162050"/>
                        <a:ext cx="3200400" cy="4533900"/>
                      </a:xfrm>
                      <a:prstGeom prst="rect">
                        <a:avLst/>
                      </a:prstGeom>
                    </p:spPr>
                  </p:pic>
                </p:oleObj>
              </mc:Fallback>
            </mc:AlternateContent>
          </a:graphicData>
        </a:graphic>
      </p:graphicFrame>
      <p:pic>
        <p:nvPicPr>
          <p:cNvPr id="4" name="Afbeelding 3">
            <a:extLst>
              <a:ext uri="{FF2B5EF4-FFF2-40B4-BE49-F238E27FC236}">
                <a16:creationId xmlns:a16="http://schemas.microsoft.com/office/drawing/2014/main" id="{B16F5FF5-2953-45FE-94A7-4D9A2CA02A4F}"/>
              </a:ext>
            </a:extLst>
          </p:cNvPr>
          <p:cNvPicPr>
            <a:picLocks noChangeAspect="1"/>
          </p:cNvPicPr>
          <p:nvPr/>
        </p:nvPicPr>
        <p:blipFill>
          <a:blip r:embed="rId5"/>
          <a:stretch>
            <a:fillRect/>
          </a:stretch>
        </p:blipFill>
        <p:spPr>
          <a:xfrm>
            <a:off x="606311" y="5724098"/>
            <a:ext cx="1792379" cy="1048603"/>
          </a:xfrm>
          <a:prstGeom prst="rect">
            <a:avLst/>
          </a:prstGeom>
        </p:spPr>
      </p:pic>
    </p:spTree>
    <p:extLst>
      <p:ext uri="{BB962C8B-B14F-4D97-AF65-F5344CB8AC3E}">
        <p14:creationId xmlns:p14="http://schemas.microsoft.com/office/powerpoint/2010/main" val="260666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538EF-D12A-4166-87C1-EB3A299E702C}"/>
              </a:ext>
            </a:extLst>
          </p:cNvPr>
          <p:cNvSpPr>
            <a:spLocks noGrp="1"/>
          </p:cNvSpPr>
          <p:nvPr>
            <p:ph type="title"/>
          </p:nvPr>
        </p:nvSpPr>
        <p:spPr/>
        <p:txBody>
          <a:bodyPr>
            <a:normAutofit/>
          </a:bodyPr>
          <a:lstStyle/>
          <a:p>
            <a:r>
              <a:rPr lang="nl-BE" sz="3200" dirty="0">
                <a:latin typeface="Century Gothic" panose="020B0502020202020204" pitchFamily="34" charset="0"/>
              </a:rPr>
              <a:t>Aanbod - Schoolextern</a:t>
            </a:r>
          </a:p>
        </p:txBody>
      </p:sp>
      <p:sp>
        <p:nvSpPr>
          <p:cNvPr id="3" name="Tijdelijke aanduiding voor inhoud 2">
            <a:extLst>
              <a:ext uri="{FF2B5EF4-FFF2-40B4-BE49-F238E27FC236}">
                <a16:creationId xmlns:a16="http://schemas.microsoft.com/office/drawing/2014/main" id="{C24A065F-26B3-4CD2-835E-29AE36601E63}"/>
              </a:ext>
            </a:extLst>
          </p:cNvPr>
          <p:cNvSpPr>
            <a:spLocks noGrp="1"/>
          </p:cNvSpPr>
          <p:nvPr>
            <p:ph idx="1"/>
          </p:nvPr>
        </p:nvSpPr>
        <p:spPr>
          <a:xfrm>
            <a:off x="677334" y="1908175"/>
            <a:ext cx="8596668" cy="4087811"/>
          </a:xfrm>
        </p:spPr>
        <p:txBody>
          <a:bodyPr/>
          <a:lstStyle/>
          <a:p>
            <a:pPr marL="0" indent="0">
              <a:buNone/>
            </a:pPr>
            <a:r>
              <a:rPr lang="nl-BE" u="sng" dirty="0">
                <a:latin typeface="Century Gothic" panose="020B0502020202020204" pitchFamily="34" charset="0"/>
              </a:rPr>
              <a:t>4. </a:t>
            </a:r>
            <a:r>
              <a:rPr lang="nl-BE" u="sng" dirty="0" err="1">
                <a:latin typeface="Century Gothic" panose="020B0502020202020204" pitchFamily="34" charset="0"/>
              </a:rPr>
              <a:t>What’s</a:t>
            </a:r>
            <a:r>
              <a:rPr lang="nl-BE" u="sng" dirty="0">
                <a:latin typeface="Century Gothic" panose="020B0502020202020204" pitchFamily="34" charset="0"/>
              </a:rPr>
              <a:t> Next</a:t>
            </a:r>
            <a:endParaRPr lang="nl-BE" dirty="0">
              <a:latin typeface="Century Gothic" panose="020B0502020202020204" pitchFamily="34" charset="0"/>
            </a:endParaRPr>
          </a:p>
          <a:p>
            <a:pPr marL="0" indent="0">
              <a:buNone/>
            </a:pPr>
            <a:r>
              <a:rPr lang="nl-BE" dirty="0">
                <a:latin typeface="Century Gothic" panose="020B0502020202020204" pitchFamily="34" charset="0"/>
              </a:rPr>
              <a:t>= driedaagse schoolverlaterswerking voor leerlingen die 18 jaar worden of reeds 18 jaar zijn </a:t>
            </a:r>
          </a:p>
          <a:p>
            <a:pPr marL="0" indent="0">
              <a:buNone/>
            </a:pPr>
            <a:r>
              <a:rPr lang="nl-BE" dirty="0">
                <a:latin typeface="Century Gothic" panose="020B0502020202020204" pitchFamily="34" charset="0"/>
              </a:rPr>
              <a:t>Thema’s: </a:t>
            </a:r>
          </a:p>
          <a:p>
            <a:pPr>
              <a:buFontTx/>
              <a:buChar char="-"/>
            </a:pPr>
            <a:r>
              <a:rPr lang="nl-BE" dirty="0">
                <a:latin typeface="Century Gothic" panose="020B0502020202020204" pitchFamily="34" charset="0"/>
              </a:rPr>
              <a:t>Werk</a:t>
            </a:r>
          </a:p>
          <a:p>
            <a:pPr>
              <a:buFontTx/>
              <a:buChar char="-"/>
            </a:pPr>
            <a:r>
              <a:rPr lang="nl-BE" dirty="0">
                <a:latin typeface="Century Gothic" panose="020B0502020202020204" pitchFamily="34" charset="0"/>
              </a:rPr>
              <a:t>Opleiding/verder schoollopen</a:t>
            </a:r>
          </a:p>
          <a:p>
            <a:pPr>
              <a:buFontTx/>
              <a:buChar char="-"/>
            </a:pPr>
            <a:r>
              <a:rPr lang="nl-BE" dirty="0">
                <a:latin typeface="Century Gothic" panose="020B0502020202020204" pitchFamily="34" charset="0"/>
              </a:rPr>
              <a:t>Hulpverlening</a:t>
            </a:r>
          </a:p>
          <a:p>
            <a:pPr marL="0" indent="0">
              <a:buNone/>
            </a:pPr>
            <a:endParaRPr lang="nl-BE" dirty="0"/>
          </a:p>
        </p:txBody>
      </p:sp>
      <p:pic>
        <p:nvPicPr>
          <p:cNvPr id="6" name="Afbeelding 5" descr="Afbeelding met tekst&#10;&#10;Automatisch gegenereerde beschrijving">
            <a:extLst>
              <a:ext uri="{FF2B5EF4-FFF2-40B4-BE49-F238E27FC236}">
                <a16:creationId xmlns:a16="http://schemas.microsoft.com/office/drawing/2014/main" id="{2C92EDDE-FA37-4F44-A20D-D9F66B1FF30F}"/>
              </a:ext>
            </a:extLst>
          </p:cNvPr>
          <p:cNvPicPr>
            <a:picLocks noChangeAspect="1"/>
          </p:cNvPicPr>
          <p:nvPr/>
        </p:nvPicPr>
        <p:blipFill>
          <a:blip r:embed="rId2"/>
          <a:stretch>
            <a:fillRect/>
          </a:stretch>
        </p:blipFill>
        <p:spPr>
          <a:xfrm>
            <a:off x="9653564" y="117000"/>
            <a:ext cx="2341446" cy="3312000"/>
          </a:xfrm>
          <a:prstGeom prst="rect">
            <a:avLst/>
          </a:prstGeom>
        </p:spPr>
      </p:pic>
      <p:pic>
        <p:nvPicPr>
          <p:cNvPr id="4" name="Afbeelding 3">
            <a:extLst>
              <a:ext uri="{FF2B5EF4-FFF2-40B4-BE49-F238E27FC236}">
                <a16:creationId xmlns:a16="http://schemas.microsoft.com/office/drawing/2014/main" id="{723B4155-B03D-48F5-8AF8-C1A6C36F8DEA}"/>
              </a:ext>
            </a:extLst>
          </p:cNvPr>
          <p:cNvPicPr>
            <a:picLocks noChangeAspect="1"/>
          </p:cNvPicPr>
          <p:nvPr/>
        </p:nvPicPr>
        <p:blipFill>
          <a:blip r:embed="rId3"/>
          <a:stretch>
            <a:fillRect/>
          </a:stretch>
        </p:blipFill>
        <p:spPr>
          <a:xfrm>
            <a:off x="601134" y="5724098"/>
            <a:ext cx="1792379" cy="1048603"/>
          </a:xfrm>
          <a:prstGeom prst="rect">
            <a:avLst/>
          </a:prstGeom>
        </p:spPr>
      </p:pic>
    </p:spTree>
    <p:extLst>
      <p:ext uri="{BB962C8B-B14F-4D97-AF65-F5344CB8AC3E}">
        <p14:creationId xmlns:p14="http://schemas.microsoft.com/office/powerpoint/2010/main" val="63531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7C03A13F-CAA0-4472-A5A1-82AD384BA35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97813" y="263521"/>
            <a:ext cx="2010056" cy="2676899"/>
          </a:xfrm>
          <a:prstGeom prst="rect">
            <a:avLst/>
          </a:prstGeom>
        </p:spPr>
      </p:pic>
      <p:sp>
        <p:nvSpPr>
          <p:cNvPr id="14" name="Tekstvak 13">
            <a:extLst>
              <a:ext uri="{FF2B5EF4-FFF2-40B4-BE49-F238E27FC236}">
                <a16:creationId xmlns:a16="http://schemas.microsoft.com/office/drawing/2014/main" id="{49BCB133-12A9-4545-84B7-F9461DCCC477}"/>
              </a:ext>
            </a:extLst>
          </p:cNvPr>
          <p:cNvSpPr txBox="1"/>
          <p:nvPr/>
        </p:nvSpPr>
        <p:spPr>
          <a:xfrm>
            <a:off x="1379622" y="1389349"/>
            <a:ext cx="9849852" cy="5201424"/>
          </a:xfrm>
          <a:prstGeom prst="rect">
            <a:avLst/>
          </a:prstGeom>
          <a:noFill/>
        </p:spPr>
        <p:txBody>
          <a:bodyPr wrap="square">
            <a:spAutoFit/>
          </a:bodyPr>
          <a:lstStyle/>
          <a:p>
            <a:r>
              <a:rPr lang="nl-NL" sz="1600" b="0" i="0" dirty="0">
                <a:solidFill>
                  <a:srgbClr val="03778E"/>
                </a:solidFill>
                <a:effectLst/>
                <a:latin typeface="Aharoni" panose="02010803020104030203" pitchFamily="2" charset="-79"/>
                <a:cs typeface="Aharoni" panose="02010803020104030203" pitchFamily="2" charset="-79"/>
              </a:rPr>
              <a:t>VOOR WIE</a:t>
            </a:r>
          </a:p>
          <a:p>
            <a:endParaRPr lang="nl-NL" sz="1600" dirty="0">
              <a:solidFill>
                <a:schemeClr val="tx1">
                  <a:lumMod val="65000"/>
                  <a:lumOff val="35000"/>
                </a:schemeClr>
              </a:solidFill>
              <a:latin typeface="Arial" panose="020B0604020202020204" pitchFamily="34" charset="0"/>
            </a:endParaRPr>
          </a:p>
          <a:p>
            <a:pPr indent="-285750">
              <a:buFont typeface="Arial" panose="020B0604020202020204" pitchFamily="34" charset="0"/>
              <a:buChar char="•"/>
            </a:pPr>
            <a:r>
              <a:rPr lang="nl-NL" sz="1600" dirty="0">
                <a:solidFill>
                  <a:schemeClr val="tx1">
                    <a:lumMod val="65000"/>
                    <a:lumOff val="35000"/>
                  </a:schemeClr>
                </a:solidFill>
                <a:latin typeface="Arial" panose="020B0604020202020204" pitchFamily="34" charset="0"/>
              </a:rPr>
              <a:t>Je bent niet altijd tevreden over hoe je op bepaalde zaken reageert.</a:t>
            </a:r>
          </a:p>
          <a:p>
            <a:pPr indent="-285750">
              <a:buFont typeface="Arial" panose="020B0604020202020204" pitchFamily="34" charset="0"/>
              <a:buChar char="•"/>
            </a:pPr>
            <a:r>
              <a:rPr lang="nl-NL" sz="1600" dirty="0">
                <a:solidFill>
                  <a:schemeClr val="tx1">
                    <a:lumMod val="65000"/>
                    <a:lumOff val="35000"/>
                  </a:schemeClr>
                </a:solidFill>
                <a:latin typeface="Arial" panose="020B0604020202020204" pitchFamily="34" charset="0"/>
              </a:rPr>
              <a:t>Je beseft dat je je </a:t>
            </a:r>
            <a:r>
              <a:rPr lang="nl-NL" sz="1600" dirty="0">
                <a:solidFill>
                  <a:srgbClr val="E46C0A"/>
                </a:solidFill>
                <a:latin typeface="Arial" panose="020B0604020202020204" pitchFamily="34" charset="0"/>
              </a:rPr>
              <a:t>gedrag</a:t>
            </a:r>
            <a:r>
              <a:rPr lang="nl-NL" sz="1600" dirty="0">
                <a:solidFill>
                  <a:schemeClr val="tx1">
                    <a:lumMod val="65000"/>
                    <a:lumOff val="35000"/>
                  </a:schemeClr>
                </a:solidFill>
                <a:latin typeface="Arial" panose="020B0604020202020204" pitchFamily="34" charset="0"/>
              </a:rPr>
              <a:t> kan </a:t>
            </a:r>
            <a:r>
              <a:rPr lang="nl-NL" sz="1600" dirty="0">
                <a:solidFill>
                  <a:srgbClr val="E46C0A"/>
                </a:solidFill>
                <a:latin typeface="Arial" panose="020B0604020202020204" pitchFamily="34" charset="0"/>
              </a:rPr>
              <a:t>aanpassen</a:t>
            </a:r>
            <a:r>
              <a:rPr lang="nl-NL" sz="1600" dirty="0">
                <a:solidFill>
                  <a:schemeClr val="tx1">
                    <a:lumMod val="65000"/>
                    <a:lumOff val="35000"/>
                  </a:schemeClr>
                </a:solidFill>
                <a:latin typeface="Arial" panose="020B0604020202020204" pitchFamily="34" charset="0"/>
              </a:rPr>
              <a:t> en wil hier samen met ons aan werken.</a:t>
            </a:r>
          </a:p>
          <a:p>
            <a:pPr indent="-285750">
              <a:buFont typeface="Arial" panose="020B0604020202020204" pitchFamily="34" charset="0"/>
              <a:buChar char="•"/>
            </a:pPr>
            <a:r>
              <a:rPr lang="nl-NL" sz="1600" dirty="0">
                <a:solidFill>
                  <a:schemeClr val="tx1">
                    <a:lumMod val="65000"/>
                    <a:lumOff val="35000"/>
                  </a:schemeClr>
                </a:solidFill>
                <a:latin typeface="Arial" panose="020B0604020202020204" pitchFamily="34" charset="0"/>
              </a:rPr>
              <a:t>Je hebt nood aan een break in combinatie met </a:t>
            </a:r>
            <a:r>
              <a:rPr lang="nl-NL" sz="1600" dirty="0">
                <a:solidFill>
                  <a:srgbClr val="E46C0A"/>
                </a:solidFill>
                <a:latin typeface="Arial" panose="020B0604020202020204" pitchFamily="34" charset="0"/>
              </a:rPr>
              <a:t>intensieve begeleiding</a:t>
            </a:r>
            <a:r>
              <a:rPr lang="nl-NL" sz="1600" dirty="0">
                <a:solidFill>
                  <a:schemeClr val="tx1">
                    <a:lumMod val="65000"/>
                    <a:lumOff val="35000"/>
                  </a:schemeClr>
                </a:solidFill>
                <a:latin typeface="Arial" panose="020B0604020202020204" pitchFamily="34" charset="0"/>
              </a:rPr>
              <a:t>.</a:t>
            </a:r>
          </a:p>
          <a:p>
            <a:pPr indent="-285750">
              <a:buFont typeface="Arial" panose="020B0604020202020204" pitchFamily="34" charset="0"/>
              <a:buChar char="•"/>
            </a:pPr>
            <a:r>
              <a:rPr lang="nl-NL" sz="1600" dirty="0">
                <a:solidFill>
                  <a:schemeClr val="tx1">
                    <a:lumMod val="65000"/>
                    <a:lumOff val="35000"/>
                  </a:schemeClr>
                </a:solidFill>
                <a:latin typeface="Arial" panose="020B0604020202020204" pitchFamily="34" charset="0"/>
              </a:rPr>
              <a:t>Je hebt zin om dit samen met een </a:t>
            </a:r>
            <a:r>
              <a:rPr lang="nl-NL" sz="1600" dirty="0">
                <a:solidFill>
                  <a:srgbClr val="E46C0A"/>
                </a:solidFill>
                <a:latin typeface="Arial" panose="020B0604020202020204" pitchFamily="34" charset="0"/>
              </a:rPr>
              <a:t>groep</a:t>
            </a:r>
            <a:r>
              <a:rPr lang="nl-NL" sz="1600" dirty="0">
                <a:solidFill>
                  <a:schemeClr val="tx1">
                    <a:lumMod val="65000"/>
                    <a:lumOff val="35000"/>
                  </a:schemeClr>
                </a:solidFill>
                <a:latin typeface="Arial" panose="020B0604020202020204" pitchFamily="34" charset="0"/>
              </a:rPr>
              <a:t> te doen.</a:t>
            </a:r>
            <a:endParaRPr lang="nl-NL" sz="1100" dirty="0">
              <a:solidFill>
                <a:schemeClr val="tx1">
                  <a:lumMod val="65000"/>
                  <a:lumOff val="35000"/>
                </a:schemeClr>
              </a:solidFill>
              <a:latin typeface="Arial" panose="020B0604020202020204" pitchFamily="34" charset="0"/>
            </a:endParaRPr>
          </a:p>
          <a:p>
            <a:pPr indent="-285750">
              <a:buFont typeface="Arial" panose="020B0604020202020204" pitchFamily="34" charset="0"/>
              <a:buChar char="•"/>
            </a:pPr>
            <a:endParaRPr lang="nl-NL" sz="1100" dirty="0">
              <a:solidFill>
                <a:schemeClr val="tx1">
                  <a:lumMod val="65000"/>
                  <a:lumOff val="35000"/>
                </a:schemeClr>
              </a:solidFill>
              <a:latin typeface="Arial" panose="020B0604020202020204" pitchFamily="34" charset="0"/>
            </a:endParaRPr>
          </a:p>
          <a:p>
            <a:pPr indent="-285750">
              <a:buFont typeface="Arial" panose="020B0604020202020204" pitchFamily="34" charset="0"/>
              <a:buChar char="•"/>
            </a:pPr>
            <a:endParaRPr lang="nl-NL" sz="1100" dirty="0">
              <a:solidFill>
                <a:schemeClr val="tx1">
                  <a:lumMod val="65000"/>
                  <a:lumOff val="35000"/>
                </a:schemeClr>
              </a:solidFill>
              <a:latin typeface="Arial" panose="020B0604020202020204" pitchFamily="34" charset="0"/>
            </a:endParaRPr>
          </a:p>
          <a:p>
            <a:r>
              <a:rPr lang="nl-NL" sz="1600" dirty="0">
                <a:solidFill>
                  <a:srgbClr val="03778E"/>
                </a:solidFill>
                <a:latin typeface="Aharoni" panose="02010803020104030203" pitchFamily="2" charset="-79"/>
                <a:cs typeface="Aharoni" panose="02010803020104030203" pitchFamily="2" charset="-79"/>
              </a:rPr>
              <a:t>DOELSTELLING</a:t>
            </a:r>
          </a:p>
          <a:p>
            <a:endParaRPr lang="nl-NL" sz="1600" dirty="0">
              <a:solidFill>
                <a:schemeClr val="tx1">
                  <a:lumMod val="65000"/>
                  <a:lumOff val="35000"/>
                </a:schemeClr>
              </a:solidFill>
              <a:latin typeface="Arial" panose="020B0604020202020204" pitchFamily="34" charset="0"/>
            </a:endParaRPr>
          </a:p>
          <a:p>
            <a:r>
              <a:rPr lang="nl-NL" sz="1600" dirty="0">
                <a:solidFill>
                  <a:schemeClr val="tx1">
                    <a:lumMod val="65000"/>
                    <a:lumOff val="35000"/>
                  </a:schemeClr>
                </a:solidFill>
                <a:latin typeface="Arial" panose="020B0604020202020204" pitchFamily="34" charset="0"/>
              </a:rPr>
              <a:t>✓ Zorgen voor ademruimte, voor een break weg van school.</a:t>
            </a:r>
          </a:p>
          <a:p>
            <a:r>
              <a:rPr lang="nl-NL" sz="1600" dirty="0">
                <a:solidFill>
                  <a:schemeClr val="tx1">
                    <a:lumMod val="65000"/>
                    <a:lumOff val="35000"/>
                  </a:schemeClr>
                </a:solidFill>
                <a:latin typeface="Arial" panose="020B0604020202020204" pitchFamily="34" charset="0"/>
              </a:rPr>
              <a:t>✓ Bewust worden van je eigen communicatiestijl en gedrag, en het effect hiervan op anderen en jezelf.</a:t>
            </a:r>
          </a:p>
          <a:p>
            <a:r>
              <a:rPr lang="nl-NL" sz="1600" dirty="0">
                <a:solidFill>
                  <a:schemeClr val="tx1">
                    <a:lumMod val="65000"/>
                    <a:lumOff val="35000"/>
                  </a:schemeClr>
                </a:solidFill>
                <a:latin typeface="Arial" panose="020B0604020202020204" pitchFamily="34" charset="0"/>
              </a:rPr>
              <a:t>✓ Zorgen voor een duurzame en positieve verandering in je omgang met anderen.</a:t>
            </a:r>
          </a:p>
          <a:p>
            <a:endParaRPr lang="nl-NL" sz="1100" dirty="0">
              <a:solidFill>
                <a:schemeClr val="tx1">
                  <a:lumMod val="65000"/>
                  <a:lumOff val="35000"/>
                </a:schemeClr>
              </a:solidFill>
              <a:latin typeface="Arial" panose="020B0604020202020204" pitchFamily="34" charset="0"/>
            </a:endParaRPr>
          </a:p>
          <a:p>
            <a:endParaRPr lang="nl-NL" sz="1100" dirty="0">
              <a:solidFill>
                <a:schemeClr val="tx1">
                  <a:lumMod val="65000"/>
                  <a:lumOff val="35000"/>
                </a:schemeClr>
              </a:solidFill>
              <a:latin typeface="Arial" panose="020B0604020202020204" pitchFamily="34" charset="0"/>
            </a:endParaRPr>
          </a:p>
          <a:p>
            <a:r>
              <a:rPr lang="nl-NL" sz="1600" dirty="0">
                <a:solidFill>
                  <a:srgbClr val="03778E"/>
                </a:solidFill>
                <a:latin typeface="Aharoni" panose="02010803020104030203" pitchFamily="2" charset="-79"/>
                <a:cs typeface="Aharoni" panose="02010803020104030203" pitchFamily="2" charset="-79"/>
              </a:rPr>
              <a:t>HOE</a:t>
            </a:r>
          </a:p>
          <a:p>
            <a:endParaRPr lang="nl-NL" sz="1600" dirty="0">
              <a:solidFill>
                <a:schemeClr val="tx1">
                  <a:lumMod val="65000"/>
                  <a:lumOff val="35000"/>
                </a:schemeClr>
              </a:solidFill>
              <a:latin typeface="Arial" panose="020B0604020202020204" pitchFamily="34" charset="0"/>
            </a:endParaRPr>
          </a:p>
          <a:p>
            <a:r>
              <a:rPr lang="nl-NL" sz="1600" dirty="0">
                <a:solidFill>
                  <a:schemeClr val="tx1">
                    <a:lumMod val="65000"/>
                    <a:lumOff val="35000"/>
                  </a:schemeClr>
                </a:solidFill>
                <a:latin typeface="Arial" panose="020B0604020202020204" pitchFamily="34" charset="0"/>
              </a:rPr>
              <a:t>Forward heeft een kernperiode van drie weken. Tijdens deze periode werken we in groepsactiviteiten en individuele momenten aan ons vooropgestelde doel. Tijdens de eerste week ligt de focus op kennismakingen groepsvorming (staptocht). In de tweede en derde week gaan we aan de hand van vorming en individuele begeleiding actief aan de slag met je werkpunten. </a:t>
            </a:r>
          </a:p>
          <a:p>
            <a:r>
              <a:rPr lang="nl-NL" sz="1600" dirty="0" err="1">
                <a:solidFill>
                  <a:schemeClr val="tx1">
                    <a:lumMod val="65000"/>
                    <a:lumOff val="35000"/>
                  </a:schemeClr>
                </a:solidFill>
                <a:latin typeface="Arial" panose="020B0604020202020204" pitchFamily="34" charset="0"/>
              </a:rPr>
              <a:t>Fast</a:t>
            </a:r>
            <a:r>
              <a:rPr lang="nl-NL" sz="1600" dirty="0">
                <a:solidFill>
                  <a:schemeClr val="tx1">
                    <a:lumMod val="65000"/>
                    <a:lumOff val="35000"/>
                  </a:schemeClr>
                </a:solidFill>
                <a:latin typeface="Arial" panose="020B0604020202020204" pitchFamily="34" charset="0"/>
              </a:rPr>
              <a:t> Forward is de verkorte versie (1 week).</a:t>
            </a:r>
          </a:p>
        </p:txBody>
      </p:sp>
      <p:pic>
        <p:nvPicPr>
          <p:cNvPr id="15" name="Afbeelding 14">
            <a:extLst>
              <a:ext uri="{FF2B5EF4-FFF2-40B4-BE49-F238E27FC236}">
                <a16:creationId xmlns:a16="http://schemas.microsoft.com/office/drawing/2014/main" id="{7B508D89-A8AA-4EFC-B8A3-FF1F3172FD53}"/>
              </a:ext>
            </a:extLst>
          </p:cNvPr>
          <p:cNvPicPr>
            <a:picLocks noChangeAspect="1"/>
          </p:cNvPicPr>
          <p:nvPr/>
        </p:nvPicPr>
        <p:blipFill>
          <a:blip r:embed="rId3"/>
          <a:stretch>
            <a:fillRect/>
          </a:stretch>
        </p:blipFill>
        <p:spPr>
          <a:xfrm>
            <a:off x="833709" y="299404"/>
            <a:ext cx="3786990" cy="1026695"/>
          </a:xfrm>
          <a:prstGeom prst="rect">
            <a:avLst/>
          </a:prstGeom>
        </p:spPr>
      </p:pic>
      <p:pic>
        <p:nvPicPr>
          <p:cNvPr id="17" name="Afbeelding 16">
            <a:extLst>
              <a:ext uri="{FF2B5EF4-FFF2-40B4-BE49-F238E27FC236}">
                <a16:creationId xmlns:a16="http://schemas.microsoft.com/office/drawing/2014/main" id="{943C196E-98A1-4758-B185-951A55235DE1}"/>
              </a:ext>
            </a:extLst>
          </p:cNvPr>
          <p:cNvPicPr>
            <a:picLocks noChangeAspect="1"/>
          </p:cNvPicPr>
          <p:nvPr/>
        </p:nvPicPr>
        <p:blipFill>
          <a:blip r:embed="rId4"/>
          <a:stretch>
            <a:fillRect/>
          </a:stretch>
        </p:blipFill>
        <p:spPr>
          <a:xfrm>
            <a:off x="9863126" y="5888652"/>
            <a:ext cx="2328874" cy="969348"/>
          </a:xfrm>
          <a:prstGeom prst="rect">
            <a:avLst/>
          </a:prstGeom>
        </p:spPr>
      </p:pic>
    </p:spTree>
    <p:extLst>
      <p:ext uri="{BB962C8B-B14F-4D97-AF65-F5344CB8AC3E}">
        <p14:creationId xmlns:p14="http://schemas.microsoft.com/office/powerpoint/2010/main" val="162608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233A2E34-B1D6-4216-BF78-AF67146FA1B1}"/>
              </a:ext>
            </a:extLst>
          </p:cNvPr>
          <p:cNvPicPr>
            <a:picLocks noChangeAspect="1"/>
          </p:cNvPicPr>
          <p:nvPr/>
        </p:nvPicPr>
        <p:blipFill rotWithShape="1">
          <a:blip r:embed="rId2"/>
          <a:srcRect t="9555"/>
          <a:stretch/>
        </p:blipFill>
        <p:spPr>
          <a:xfrm>
            <a:off x="911138" y="449180"/>
            <a:ext cx="3393403" cy="916388"/>
          </a:xfrm>
          <a:prstGeom prst="rect">
            <a:avLst/>
          </a:prstGeom>
        </p:spPr>
      </p:pic>
      <p:pic>
        <p:nvPicPr>
          <p:cNvPr id="13" name="Afbeelding 12">
            <a:extLst>
              <a:ext uri="{FF2B5EF4-FFF2-40B4-BE49-F238E27FC236}">
                <a16:creationId xmlns:a16="http://schemas.microsoft.com/office/drawing/2014/main" id="{9371CD85-BDFD-4A87-A9FF-5086F7062278}"/>
              </a:ext>
            </a:extLst>
          </p:cNvPr>
          <p:cNvPicPr>
            <a:picLocks noChangeAspect="1"/>
          </p:cNvPicPr>
          <p:nvPr/>
        </p:nvPicPr>
        <p:blipFill>
          <a:blip r:embed="rId3">
            <a:clrChange>
              <a:clrFrom>
                <a:srgbClr val="FCFEFD"/>
              </a:clrFrom>
              <a:clrTo>
                <a:srgbClr val="FCFEFD">
                  <a:alpha val="0"/>
                </a:srgbClr>
              </a:clrTo>
            </a:clrChange>
          </a:blip>
          <a:stretch>
            <a:fillRect/>
          </a:stretch>
        </p:blipFill>
        <p:spPr>
          <a:xfrm>
            <a:off x="7465947" y="225861"/>
            <a:ext cx="2152950" cy="3334215"/>
          </a:xfrm>
          <a:prstGeom prst="rect">
            <a:avLst/>
          </a:prstGeom>
        </p:spPr>
      </p:pic>
      <p:sp>
        <p:nvSpPr>
          <p:cNvPr id="15" name="Tekstvak 14">
            <a:extLst>
              <a:ext uri="{FF2B5EF4-FFF2-40B4-BE49-F238E27FC236}">
                <a16:creationId xmlns:a16="http://schemas.microsoft.com/office/drawing/2014/main" id="{F0422B08-4822-498F-8F69-0C4E9ADB2FEA}"/>
              </a:ext>
            </a:extLst>
          </p:cNvPr>
          <p:cNvSpPr txBox="1"/>
          <p:nvPr/>
        </p:nvSpPr>
        <p:spPr>
          <a:xfrm>
            <a:off x="1379622" y="1399641"/>
            <a:ext cx="8598568" cy="5262979"/>
          </a:xfrm>
          <a:prstGeom prst="rect">
            <a:avLst/>
          </a:prstGeom>
          <a:noFill/>
        </p:spPr>
        <p:txBody>
          <a:bodyPr wrap="square">
            <a:spAutoFit/>
          </a:bodyPr>
          <a:lstStyle/>
          <a:p>
            <a:r>
              <a:rPr lang="nl-NL" sz="1600" b="0" i="0" dirty="0">
                <a:solidFill>
                  <a:srgbClr val="03778E"/>
                </a:solidFill>
                <a:effectLst/>
                <a:latin typeface="Aharoni" panose="02010803020104030203" pitchFamily="2" charset="-79"/>
                <a:cs typeface="Aharoni" panose="02010803020104030203" pitchFamily="2" charset="-79"/>
              </a:rPr>
              <a:t>VOOR WIE</a:t>
            </a:r>
          </a:p>
          <a:p>
            <a:endParaRPr lang="nl-NL" sz="1600" b="0" i="0" dirty="0">
              <a:solidFill>
                <a:schemeClr val="tx1">
                  <a:lumMod val="65000"/>
                  <a:lumOff val="35000"/>
                </a:schemeClr>
              </a:solidFill>
              <a:effectLst/>
              <a:latin typeface="Arial" panose="020B0604020202020204" pitchFamily="34" charset="0"/>
            </a:endParaRPr>
          </a:p>
          <a:p>
            <a:pPr marL="285750" indent="-285750">
              <a:buFont typeface="Arial" panose="020B0604020202020204" pitchFamily="34" charset="0"/>
              <a:buChar char="•"/>
            </a:pPr>
            <a:r>
              <a:rPr lang="nl-NL" sz="1600" b="0" i="0" dirty="0">
                <a:solidFill>
                  <a:schemeClr val="tx1">
                    <a:lumMod val="65000"/>
                    <a:lumOff val="35000"/>
                  </a:schemeClr>
                </a:solidFill>
                <a:effectLst/>
                <a:latin typeface="Arial" panose="020B0604020202020204" pitchFamily="34" charset="0"/>
              </a:rPr>
              <a:t>Je heb het </a:t>
            </a:r>
            <a:r>
              <a:rPr lang="nl-NL" sz="1600" b="0" i="0" dirty="0">
                <a:solidFill>
                  <a:srgbClr val="D57F0D"/>
                </a:solidFill>
                <a:effectLst/>
                <a:latin typeface="Arial" panose="020B0604020202020204" pitchFamily="34" charset="0"/>
              </a:rPr>
              <a:t>moeilijk</a:t>
            </a:r>
            <a:r>
              <a:rPr lang="nl-NL" sz="1600" b="0" i="0" dirty="0">
                <a:solidFill>
                  <a:schemeClr val="tx1">
                    <a:lumMod val="65000"/>
                    <a:lumOff val="35000"/>
                  </a:schemeClr>
                </a:solidFill>
                <a:effectLst/>
                <a:latin typeface="Arial" panose="020B0604020202020204" pitchFamily="34" charset="0"/>
              </a:rPr>
              <a:t> om op de </a:t>
            </a:r>
            <a:r>
              <a:rPr lang="nl-NL" sz="1600" b="0" i="0" dirty="0">
                <a:solidFill>
                  <a:srgbClr val="E46C0A"/>
                </a:solidFill>
                <a:effectLst/>
                <a:latin typeface="Arial" panose="020B0604020202020204" pitchFamily="34" charset="0"/>
              </a:rPr>
              <a:t>schoolbanken</a:t>
            </a:r>
            <a:r>
              <a:rPr lang="nl-NL" sz="1600" b="0" i="0" dirty="0">
                <a:solidFill>
                  <a:schemeClr val="tx1">
                    <a:lumMod val="65000"/>
                    <a:lumOff val="35000"/>
                  </a:schemeClr>
                </a:solidFill>
                <a:effectLst/>
                <a:latin typeface="Arial" panose="020B0604020202020204" pitchFamily="34" charset="0"/>
              </a:rPr>
              <a:t> te leren.</a:t>
            </a:r>
          </a:p>
          <a:p>
            <a:pPr marL="285750" indent="-285750">
              <a:buFont typeface="Arial" panose="020B0604020202020204" pitchFamily="34" charset="0"/>
              <a:buChar char="•"/>
            </a:pPr>
            <a:r>
              <a:rPr lang="nl-NL" sz="1600" b="0" i="0" dirty="0">
                <a:solidFill>
                  <a:schemeClr val="tx1">
                    <a:lumMod val="65000"/>
                    <a:lumOff val="35000"/>
                  </a:schemeClr>
                </a:solidFill>
                <a:effectLst/>
                <a:latin typeface="Arial" panose="020B0604020202020204" pitchFamily="34" charset="0"/>
              </a:rPr>
              <a:t>Je hebt daarom (even) nood aan een </a:t>
            </a:r>
            <a:r>
              <a:rPr lang="nl-NL" sz="1600" b="0" i="0" dirty="0">
                <a:solidFill>
                  <a:srgbClr val="E46C0A"/>
                </a:solidFill>
                <a:effectLst/>
                <a:latin typeface="Arial" panose="020B0604020202020204" pitchFamily="34" charset="0"/>
              </a:rPr>
              <a:t>andere leeromgeving</a:t>
            </a:r>
            <a:r>
              <a:rPr lang="nl-NL" sz="1600" b="0" i="0" dirty="0">
                <a:solidFill>
                  <a:schemeClr val="tx1">
                    <a:lumMod val="65000"/>
                    <a:lumOff val="35000"/>
                  </a:schemeClr>
                </a:solidFill>
                <a:effectLst/>
                <a:latin typeface="Arial" panose="020B0604020202020204" pitchFamily="34" charset="0"/>
              </a:rPr>
              <a:t>.</a:t>
            </a:r>
          </a:p>
          <a:p>
            <a:pPr marL="285750" indent="-285750">
              <a:buFont typeface="Arial" panose="020B0604020202020204" pitchFamily="34" charset="0"/>
              <a:buChar char="•"/>
            </a:pPr>
            <a:r>
              <a:rPr lang="nl-NL" sz="1600" b="0" i="0" dirty="0">
                <a:solidFill>
                  <a:schemeClr val="tx1">
                    <a:lumMod val="65000"/>
                    <a:lumOff val="35000"/>
                  </a:schemeClr>
                </a:solidFill>
                <a:effectLst/>
                <a:latin typeface="Arial" panose="020B0604020202020204" pitchFamily="34" charset="0"/>
              </a:rPr>
              <a:t>Je steekt graag de handen uit de mouwen </a:t>
            </a:r>
          </a:p>
          <a:p>
            <a:r>
              <a:rPr lang="nl-NL" sz="1600" b="0" i="0" dirty="0">
                <a:solidFill>
                  <a:schemeClr val="tx1">
                    <a:lumMod val="65000"/>
                    <a:lumOff val="35000"/>
                  </a:schemeClr>
                </a:solidFill>
                <a:effectLst/>
                <a:latin typeface="Arial" panose="020B0604020202020204" pitchFamily="34" charset="0"/>
              </a:rPr>
              <a:t>     en bent gemotiveerd voor </a:t>
            </a:r>
            <a:r>
              <a:rPr lang="nl-NL" sz="1600" b="0" i="0" dirty="0">
                <a:solidFill>
                  <a:srgbClr val="E46C0A"/>
                </a:solidFill>
                <a:effectLst/>
                <a:latin typeface="Arial" panose="020B0604020202020204" pitchFamily="34" charset="0"/>
              </a:rPr>
              <a:t>vrijwilligerswerk</a:t>
            </a:r>
            <a:r>
              <a:rPr lang="nl-NL" sz="1600" b="0" i="0" dirty="0">
                <a:solidFill>
                  <a:schemeClr val="tx1">
                    <a:lumMod val="65000"/>
                    <a:lumOff val="35000"/>
                  </a:schemeClr>
                </a:solidFill>
                <a:effectLst/>
                <a:latin typeface="Arial" panose="020B0604020202020204" pitchFamily="34" charset="0"/>
              </a:rPr>
              <a:t>.</a:t>
            </a:r>
          </a:p>
          <a:p>
            <a:endParaRPr lang="nl-NL" sz="1600" dirty="0">
              <a:solidFill>
                <a:schemeClr val="tx1">
                  <a:lumMod val="65000"/>
                  <a:lumOff val="35000"/>
                </a:schemeClr>
              </a:solidFill>
              <a:latin typeface="Arial" panose="020B0604020202020204" pitchFamily="34" charset="0"/>
            </a:endParaRPr>
          </a:p>
          <a:p>
            <a:endParaRPr lang="nl-NL" sz="1600" dirty="0">
              <a:solidFill>
                <a:schemeClr val="tx1">
                  <a:lumMod val="65000"/>
                  <a:lumOff val="35000"/>
                </a:schemeClr>
              </a:solidFill>
              <a:latin typeface="Arial" panose="020B0604020202020204" pitchFamily="34" charset="0"/>
            </a:endParaRPr>
          </a:p>
          <a:p>
            <a:r>
              <a:rPr lang="nl-NL" sz="1600" dirty="0">
                <a:solidFill>
                  <a:srgbClr val="03778E"/>
                </a:solidFill>
                <a:latin typeface="Aharoni" panose="02010803020104030203" pitchFamily="2" charset="-79"/>
                <a:cs typeface="Aharoni" panose="02010803020104030203" pitchFamily="2" charset="-79"/>
              </a:rPr>
              <a:t>DOELSTELLING</a:t>
            </a:r>
          </a:p>
          <a:p>
            <a:endParaRPr lang="nl-NL" sz="1600" dirty="0">
              <a:solidFill>
                <a:schemeClr val="tx1">
                  <a:lumMod val="65000"/>
                  <a:lumOff val="35000"/>
                </a:schemeClr>
              </a:solidFill>
              <a:latin typeface="Arial" panose="020B0604020202020204" pitchFamily="34" charset="0"/>
            </a:endParaRPr>
          </a:p>
          <a:p>
            <a:r>
              <a:rPr lang="nl-NL" sz="1600" b="0" i="0" dirty="0">
                <a:solidFill>
                  <a:schemeClr val="tx1">
                    <a:lumMod val="65000"/>
                    <a:lumOff val="35000"/>
                  </a:schemeClr>
                </a:solidFill>
                <a:effectLst/>
                <a:latin typeface="Arial" panose="020B0604020202020204" pitchFamily="34" charset="0"/>
              </a:rPr>
              <a:t>✓ Terugvinden van je </a:t>
            </a:r>
            <a:r>
              <a:rPr lang="nl-NL" sz="1600" b="0" i="0" dirty="0">
                <a:solidFill>
                  <a:srgbClr val="E46C0A"/>
                </a:solidFill>
                <a:effectLst/>
                <a:latin typeface="Arial" panose="020B0604020202020204" pitchFamily="34" charset="0"/>
              </a:rPr>
              <a:t>interesses</a:t>
            </a:r>
            <a:r>
              <a:rPr lang="nl-NL" sz="1600" b="0" i="0" dirty="0">
                <a:solidFill>
                  <a:schemeClr val="tx1">
                    <a:lumMod val="65000"/>
                    <a:lumOff val="35000"/>
                  </a:schemeClr>
                </a:solidFill>
                <a:effectLst/>
                <a:latin typeface="Arial" panose="020B0604020202020204" pitchFamily="34" charset="0"/>
              </a:rPr>
              <a:t>, talenten en motivatie</a:t>
            </a:r>
          </a:p>
          <a:p>
            <a:r>
              <a:rPr lang="nl-NL" sz="1600" b="0" i="0" dirty="0">
                <a:solidFill>
                  <a:schemeClr val="tx1">
                    <a:lumMod val="65000"/>
                    <a:lumOff val="35000"/>
                  </a:schemeClr>
                </a:solidFill>
                <a:effectLst/>
                <a:latin typeface="Arial" panose="020B0604020202020204" pitchFamily="34" charset="0"/>
              </a:rPr>
              <a:t>✓ Een positieve ervaring opdoen</a:t>
            </a:r>
          </a:p>
          <a:p>
            <a:r>
              <a:rPr lang="nl-NL" sz="1600" b="0" i="0" dirty="0">
                <a:solidFill>
                  <a:schemeClr val="tx1">
                    <a:lumMod val="65000"/>
                    <a:lumOff val="35000"/>
                  </a:schemeClr>
                </a:solidFill>
                <a:effectLst/>
                <a:latin typeface="Arial" panose="020B0604020202020204" pitchFamily="34" charset="0"/>
              </a:rPr>
              <a:t>✓ </a:t>
            </a:r>
            <a:r>
              <a:rPr lang="nl-NL" sz="1600" b="0" i="0" dirty="0">
                <a:solidFill>
                  <a:srgbClr val="E46C0A"/>
                </a:solidFill>
                <a:effectLst/>
                <a:latin typeface="Arial" panose="020B0604020202020204" pitchFamily="34" charset="0"/>
              </a:rPr>
              <a:t>Groeien</a:t>
            </a:r>
            <a:r>
              <a:rPr lang="nl-NL" sz="1600" b="0" i="0" dirty="0">
                <a:solidFill>
                  <a:schemeClr val="tx1">
                    <a:lumMod val="65000"/>
                    <a:lumOff val="35000"/>
                  </a:schemeClr>
                </a:solidFill>
                <a:effectLst/>
                <a:latin typeface="Arial" panose="020B0604020202020204" pitchFamily="34" charset="0"/>
              </a:rPr>
              <a:t> in je weerbaarheid en zelfvertrouwen</a:t>
            </a:r>
          </a:p>
          <a:p>
            <a:r>
              <a:rPr lang="nl-NL" sz="1600" b="0" i="0" dirty="0">
                <a:solidFill>
                  <a:schemeClr val="tx1">
                    <a:lumMod val="65000"/>
                    <a:lumOff val="35000"/>
                  </a:schemeClr>
                </a:solidFill>
                <a:effectLst/>
                <a:latin typeface="Arial" panose="020B0604020202020204" pitchFamily="34" charset="0"/>
              </a:rPr>
              <a:t>✓ Even een </a:t>
            </a:r>
            <a:r>
              <a:rPr lang="nl-NL" sz="1600" b="0" i="0" dirty="0">
                <a:solidFill>
                  <a:srgbClr val="E46C0A"/>
                </a:solidFill>
                <a:effectLst/>
                <a:latin typeface="Arial" panose="020B0604020202020204" pitchFamily="34" charset="0"/>
              </a:rPr>
              <a:t>adempauze</a:t>
            </a:r>
            <a:r>
              <a:rPr lang="nl-NL" sz="1600" b="0" i="0" dirty="0">
                <a:solidFill>
                  <a:schemeClr val="tx1">
                    <a:lumMod val="65000"/>
                    <a:lumOff val="35000"/>
                  </a:schemeClr>
                </a:solidFill>
                <a:effectLst/>
                <a:latin typeface="Arial" panose="020B0604020202020204" pitchFamily="34" charset="0"/>
              </a:rPr>
              <a:t> nemen op school</a:t>
            </a:r>
          </a:p>
          <a:p>
            <a:endParaRPr lang="nl-NL" sz="1600" dirty="0">
              <a:solidFill>
                <a:schemeClr val="tx1">
                  <a:lumMod val="65000"/>
                  <a:lumOff val="35000"/>
                </a:schemeClr>
              </a:solidFill>
              <a:latin typeface="Arial" panose="020B0604020202020204" pitchFamily="34" charset="0"/>
            </a:endParaRPr>
          </a:p>
          <a:p>
            <a:endParaRPr lang="nl-NL" sz="1600" dirty="0">
              <a:solidFill>
                <a:schemeClr val="tx1">
                  <a:lumMod val="65000"/>
                  <a:lumOff val="35000"/>
                </a:schemeClr>
              </a:solidFill>
              <a:latin typeface="Arial" panose="020B0604020202020204" pitchFamily="34" charset="0"/>
            </a:endParaRPr>
          </a:p>
          <a:p>
            <a:r>
              <a:rPr lang="nl-NL" sz="1600" dirty="0">
                <a:solidFill>
                  <a:srgbClr val="03778E"/>
                </a:solidFill>
                <a:latin typeface="Aharoni" panose="02010803020104030203" pitchFamily="2" charset="-79"/>
                <a:cs typeface="Aharoni" panose="02010803020104030203" pitchFamily="2" charset="-79"/>
              </a:rPr>
              <a:t>HOE</a:t>
            </a:r>
          </a:p>
          <a:p>
            <a:endParaRPr lang="nl-NL" sz="1600" dirty="0">
              <a:solidFill>
                <a:schemeClr val="tx1">
                  <a:lumMod val="65000"/>
                  <a:lumOff val="35000"/>
                </a:schemeClr>
              </a:solidFill>
              <a:latin typeface="Arial" panose="020B0604020202020204" pitchFamily="34" charset="0"/>
            </a:endParaRPr>
          </a:p>
          <a:p>
            <a:r>
              <a:rPr lang="nl-NL" sz="1600" b="0" i="0" dirty="0">
                <a:solidFill>
                  <a:schemeClr val="tx1">
                    <a:lumMod val="65000"/>
                    <a:lumOff val="35000"/>
                  </a:schemeClr>
                </a:solidFill>
                <a:effectLst/>
                <a:latin typeface="Arial" panose="020B0604020202020204" pitchFamily="34" charset="0"/>
              </a:rPr>
              <a:t>Samen met de jongere, ouders en de school verkennen we de interesses en </a:t>
            </a:r>
          </a:p>
          <a:p>
            <a:r>
              <a:rPr lang="nl-NL" sz="1600" b="0" i="0" dirty="0">
                <a:solidFill>
                  <a:schemeClr val="tx1">
                    <a:lumMod val="65000"/>
                    <a:lumOff val="35000"/>
                  </a:schemeClr>
                </a:solidFill>
                <a:effectLst/>
                <a:latin typeface="Arial" panose="020B0604020202020204" pitchFamily="34" charset="0"/>
              </a:rPr>
              <a:t>zoeken we een partnerorganisatiewaar vrijwilligerswerk mogelijk is. Zowel tijdens </a:t>
            </a:r>
          </a:p>
          <a:p>
            <a:r>
              <a:rPr lang="nl-NL" sz="1600" b="0" i="0" dirty="0">
                <a:solidFill>
                  <a:schemeClr val="tx1">
                    <a:lumMod val="65000"/>
                    <a:lumOff val="35000"/>
                  </a:schemeClr>
                </a:solidFill>
                <a:effectLst/>
                <a:latin typeface="Arial" panose="020B0604020202020204" pitchFamily="34" charset="0"/>
              </a:rPr>
              <a:t>dit werk als op regelmatige tijdstippen evalueren we me jou hoe dit loopt.</a:t>
            </a:r>
            <a:endParaRPr lang="nl-NL" sz="1600" dirty="0">
              <a:solidFill>
                <a:schemeClr val="tx1">
                  <a:lumMod val="65000"/>
                  <a:lumOff val="35000"/>
                </a:schemeClr>
              </a:solidFill>
              <a:latin typeface="Arial" panose="020B0604020202020204" pitchFamily="34" charset="0"/>
            </a:endParaRPr>
          </a:p>
        </p:txBody>
      </p:sp>
      <p:pic>
        <p:nvPicPr>
          <p:cNvPr id="21" name="Afbeelding 20">
            <a:extLst>
              <a:ext uri="{FF2B5EF4-FFF2-40B4-BE49-F238E27FC236}">
                <a16:creationId xmlns:a16="http://schemas.microsoft.com/office/drawing/2014/main" id="{1D7E480F-BE0F-45CA-8658-8C77011E4F5B}"/>
              </a:ext>
            </a:extLst>
          </p:cNvPr>
          <p:cNvPicPr>
            <a:picLocks noChangeAspect="1"/>
          </p:cNvPicPr>
          <p:nvPr/>
        </p:nvPicPr>
        <p:blipFill>
          <a:blip r:embed="rId4"/>
          <a:stretch>
            <a:fillRect/>
          </a:stretch>
        </p:blipFill>
        <p:spPr>
          <a:xfrm>
            <a:off x="9863126" y="5888652"/>
            <a:ext cx="2328874" cy="969348"/>
          </a:xfrm>
          <a:prstGeom prst="rect">
            <a:avLst/>
          </a:prstGeom>
        </p:spPr>
      </p:pic>
    </p:spTree>
    <p:extLst>
      <p:ext uri="{BB962C8B-B14F-4D97-AF65-F5344CB8AC3E}">
        <p14:creationId xmlns:p14="http://schemas.microsoft.com/office/powerpoint/2010/main" val="283677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FF4F69D0-6EAC-4B3A-AE9D-27CC229FD4B3}"/>
              </a:ext>
            </a:extLst>
          </p:cNvPr>
          <p:cNvSpPr txBox="1"/>
          <p:nvPr/>
        </p:nvSpPr>
        <p:spPr>
          <a:xfrm>
            <a:off x="1370450" y="1400407"/>
            <a:ext cx="9424929" cy="4524315"/>
          </a:xfrm>
          <a:prstGeom prst="rect">
            <a:avLst/>
          </a:prstGeom>
          <a:noFill/>
        </p:spPr>
        <p:txBody>
          <a:bodyPr wrap="square">
            <a:spAutoFit/>
          </a:bodyPr>
          <a:lstStyle/>
          <a:p>
            <a:r>
              <a:rPr lang="nl-NL" sz="1600" b="0" i="0" dirty="0">
                <a:solidFill>
                  <a:srgbClr val="03778E"/>
                </a:solidFill>
                <a:effectLst/>
                <a:latin typeface="Aharoni" panose="02010803020104030203" pitchFamily="2" charset="-79"/>
                <a:cs typeface="Aharoni" panose="02010803020104030203" pitchFamily="2" charset="-79"/>
              </a:rPr>
              <a:t>VOOR WIE</a:t>
            </a:r>
          </a:p>
          <a:p>
            <a:endParaRPr lang="nl-NL" sz="1600" dirty="0">
              <a:solidFill>
                <a:schemeClr val="tx1">
                  <a:lumMod val="65000"/>
                  <a:lumOff val="35000"/>
                </a:schemeClr>
              </a:solidFill>
              <a:latin typeface="Arial" panose="020B0604020202020204" pitchFamily="34" charset="0"/>
            </a:endParaRPr>
          </a:p>
          <a:p>
            <a:pPr indent="-285750">
              <a:buFont typeface="Arial" panose="020B0604020202020204" pitchFamily="34" charset="0"/>
              <a:buChar char="•"/>
            </a:pPr>
            <a:r>
              <a:rPr lang="nl-NL" sz="1600" dirty="0">
                <a:solidFill>
                  <a:schemeClr val="tx1">
                    <a:lumMod val="65000"/>
                    <a:lumOff val="35000"/>
                  </a:schemeClr>
                </a:solidFill>
                <a:latin typeface="Arial" panose="020B0604020202020204" pitchFamily="34" charset="0"/>
              </a:rPr>
              <a:t>Je hebt nood aan een periode waarin je tot </a:t>
            </a:r>
            <a:r>
              <a:rPr lang="nl-NL" sz="1600" dirty="0">
                <a:solidFill>
                  <a:srgbClr val="E46C0A"/>
                </a:solidFill>
                <a:latin typeface="Arial" panose="020B0604020202020204" pitchFamily="34" charset="0"/>
              </a:rPr>
              <a:t>rust</a:t>
            </a:r>
            <a:r>
              <a:rPr lang="nl-NL" sz="1600" dirty="0">
                <a:solidFill>
                  <a:schemeClr val="tx1">
                    <a:lumMod val="65000"/>
                    <a:lumOff val="35000"/>
                  </a:schemeClr>
                </a:solidFill>
                <a:latin typeface="Arial" panose="020B0604020202020204" pitchFamily="34" charset="0"/>
              </a:rPr>
              <a:t> kan komen.</a:t>
            </a:r>
          </a:p>
          <a:p>
            <a:pPr indent="-285750">
              <a:buFont typeface="Arial" panose="020B0604020202020204" pitchFamily="34" charset="0"/>
              <a:buChar char="•"/>
            </a:pPr>
            <a:r>
              <a:rPr lang="nl-NL" sz="1600" dirty="0">
                <a:solidFill>
                  <a:schemeClr val="tx1">
                    <a:lumMod val="65000"/>
                    <a:lumOff val="35000"/>
                  </a:schemeClr>
                </a:solidFill>
                <a:latin typeface="Arial" panose="020B0604020202020204" pitchFamily="34" charset="0"/>
              </a:rPr>
              <a:t>Je wil </a:t>
            </a:r>
            <a:r>
              <a:rPr lang="nl-NL" sz="1600" dirty="0">
                <a:solidFill>
                  <a:srgbClr val="E46C0A"/>
                </a:solidFill>
                <a:latin typeface="Arial" panose="020B0604020202020204" pitchFamily="34" charset="0"/>
              </a:rPr>
              <a:t>jezelf</a:t>
            </a:r>
            <a:r>
              <a:rPr lang="nl-NL" sz="1600" dirty="0">
                <a:solidFill>
                  <a:schemeClr val="tx1">
                    <a:lumMod val="65000"/>
                    <a:lumOff val="35000"/>
                  </a:schemeClr>
                </a:solidFill>
                <a:latin typeface="Arial" panose="020B0604020202020204" pitchFamily="34" charset="0"/>
              </a:rPr>
              <a:t> en je </a:t>
            </a:r>
            <a:r>
              <a:rPr lang="nl-NL" sz="1600" dirty="0">
                <a:solidFill>
                  <a:srgbClr val="E46C0A"/>
                </a:solidFill>
                <a:latin typeface="Arial" panose="020B0604020202020204" pitchFamily="34" charset="0"/>
              </a:rPr>
              <a:t>talenten</a:t>
            </a:r>
            <a:r>
              <a:rPr lang="nl-NL" sz="1600" dirty="0">
                <a:solidFill>
                  <a:schemeClr val="tx1">
                    <a:lumMod val="65000"/>
                    <a:lumOff val="35000"/>
                  </a:schemeClr>
                </a:solidFill>
                <a:latin typeface="Arial" panose="020B0604020202020204" pitchFamily="34" charset="0"/>
              </a:rPr>
              <a:t> beter leren kennen.</a:t>
            </a:r>
          </a:p>
          <a:p>
            <a:pPr indent="-285750">
              <a:buFont typeface="Arial" panose="020B0604020202020204" pitchFamily="34" charset="0"/>
              <a:buChar char="•"/>
            </a:pPr>
            <a:endParaRPr lang="nl-NL" sz="1600" dirty="0">
              <a:solidFill>
                <a:schemeClr val="tx1">
                  <a:lumMod val="65000"/>
                  <a:lumOff val="35000"/>
                </a:schemeClr>
              </a:solidFill>
              <a:latin typeface="Arial" panose="020B0604020202020204" pitchFamily="34" charset="0"/>
            </a:endParaRPr>
          </a:p>
          <a:p>
            <a:r>
              <a:rPr lang="nl-NL" sz="1600" dirty="0">
                <a:solidFill>
                  <a:srgbClr val="03778E"/>
                </a:solidFill>
                <a:latin typeface="Aharoni" panose="02010803020104030203" pitchFamily="2" charset="-79"/>
                <a:cs typeface="Aharoni" panose="02010803020104030203" pitchFamily="2" charset="-79"/>
              </a:rPr>
              <a:t>DOELSTELLING</a:t>
            </a:r>
          </a:p>
          <a:p>
            <a:endParaRPr lang="nl-NL" sz="1600" dirty="0">
              <a:solidFill>
                <a:schemeClr val="tx1">
                  <a:lumMod val="65000"/>
                  <a:lumOff val="35000"/>
                </a:schemeClr>
              </a:solidFill>
              <a:latin typeface="Arial" panose="020B0604020202020204" pitchFamily="34" charset="0"/>
            </a:endParaRPr>
          </a:p>
          <a:p>
            <a:r>
              <a:rPr lang="nl-NL" sz="1600" b="0" i="0" dirty="0">
                <a:solidFill>
                  <a:schemeClr val="tx1">
                    <a:lumMod val="65000"/>
                    <a:lumOff val="35000"/>
                  </a:schemeClr>
                </a:solidFill>
                <a:effectLst/>
                <a:latin typeface="Arial" panose="020B0604020202020204" pitchFamily="34" charset="0"/>
              </a:rPr>
              <a:t>✓ </a:t>
            </a:r>
            <a:r>
              <a:rPr lang="nl-NL" sz="1600" dirty="0">
                <a:solidFill>
                  <a:schemeClr val="tx1">
                    <a:lumMod val="65000"/>
                    <a:lumOff val="35000"/>
                  </a:schemeClr>
                </a:solidFill>
                <a:latin typeface="Arial" panose="020B0604020202020204" pitchFamily="34" charset="0"/>
              </a:rPr>
              <a:t>Tijd en ruimte geven om te werken aan </a:t>
            </a:r>
            <a:r>
              <a:rPr lang="nl-NL" sz="1600" dirty="0">
                <a:solidFill>
                  <a:srgbClr val="E46C0A"/>
                </a:solidFill>
                <a:latin typeface="Arial" panose="020B0604020202020204" pitchFamily="34" charset="0"/>
              </a:rPr>
              <a:t>zelfinzicht</a:t>
            </a:r>
            <a:r>
              <a:rPr lang="nl-NL" sz="1600" dirty="0">
                <a:solidFill>
                  <a:schemeClr val="tx1">
                    <a:lumMod val="65000"/>
                    <a:lumOff val="35000"/>
                  </a:schemeClr>
                </a:solidFill>
                <a:latin typeface="Arial" panose="020B0604020202020204" pitchFamily="34" charset="0"/>
              </a:rPr>
              <a:t>, </a:t>
            </a:r>
            <a:r>
              <a:rPr lang="nl-NL" sz="1600" dirty="0">
                <a:solidFill>
                  <a:srgbClr val="E46C0A"/>
                </a:solidFill>
                <a:latin typeface="Arial" panose="020B0604020202020204" pitchFamily="34" charset="0"/>
              </a:rPr>
              <a:t>zelfvertrouwen</a:t>
            </a:r>
            <a:r>
              <a:rPr lang="nl-NL" sz="1600" dirty="0">
                <a:solidFill>
                  <a:schemeClr val="tx1">
                    <a:lumMod val="65000"/>
                    <a:lumOff val="35000"/>
                  </a:schemeClr>
                </a:solidFill>
                <a:latin typeface="Arial" panose="020B0604020202020204" pitchFamily="34" charset="0"/>
              </a:rPr>
              <a:t> en </a:t>
            </a:r>
            <a:r>
              <a:rPr lang="nl-NL" sz="1600" dirty="0">
                <a:solidFill>
                  <a:srgbClr val="E46C0A"/>
                </a:solidFill>
                <a:latin typeface="Arial" panose="020B0604020202020204" pitchFamily="34" charset="0"/>
              </a:rPr>
              <a:t>zelfbeheersing</a:t>
            </a:r>
            <a:r>
              <a:rPr lang="nl-NL" sz="1600" dirty="0">
                <a:solidFill>
                  <a:schemeClr val="tx1">
                    <a:lumMod val="65000"/>
                    <a:lumOff val="35000"/>
                  </a:schemeClr>
                </a:solidFill>
                <a:latin typeface="Arial" panose="020B0604020202020204" pitchFamily="34" charset="0"/>
              </a:rPr>
              <a:t>.</a:t>
            </a:r>
          </a:p>
          <a:p>
            <a:r>
              <a:rPr lang="nl-NL" sz="1600" b="0" i="0" dirty="0">
                <a:solidFill>
                  <a:schemeClr val="tx1">
                    <a:lumMod val="65000"/>
                    <a:lumOff val="35000"/>
                  </a:schemeClr>
                </a:solidFill>
                <a:effectLst/>
                <a:latin typeface="Arial" panose="020B0604020202020204" pitchFamily="34" charset="0"/>
              </a:rPr>
              <a:t>✓ </a:t>
            </a:r>
            <a:r>
              <a:rPr lang="nl-NL" sz="1600" dirty="0">
                <a:solidFill>
                  <a:schemeClr val="tx1">
                    <a:lumMod val="65000"/>
                    <a:lumOff val="35000"/>
                  </a:schemeClr>
                </a:solidFill>
                <a:latin typeface="Arial" panose="020B0604020202020204" pitchFamily="34" charset="0"/>
              </a:rPr>
              <a:t>Even ontsnappen aan de druk van naar school gaan.</a:t>
            </a:r>
          </a:p>
          <a:p>
            <a:r>
              <a:rPr lang="nl-NL" sz="1600" b="0" i="0" dirty="0">
                <a:solidFill>
                  <a:schemeClr val="tx1">
                    <a:lumMod val="65000"/>
                    <a:lumOff val="35000"/>
                  </a:schemeClr>
                </a:solidFill>
                <a:effectLst/>
                <a:latin typeface="Arial" panose="020B0604020202020204" pitchFamily="34" charset="0"/>
              </a:rPr>
              <a:t>✓ </a:t>
            </a:r>
            <a:r>
              <a:rPr lang="nl-NL" sz="1600" dirty="0">
                <a:solidFill>
                  <a:schemeClr val="tx1">
                    <a:lumMod val="65000"/>
                    <a:lumOff val="35000"/>
                  </a:schemeClr>
                </a:solidFill>
                <a:latin typeface="Arial" panose="020B0604020202020204" pitchFamily="34" charset="0"/>
              </a:rPr>
              <a:t>Opdoen van positieve ervaringen die je terug goesting geven om er voor te gaan.</a:t>
            </a:r>
          </a:p>
          <a:p>
            <a:endParaRPr lang="nl-NL" sz="1600" dirty="0">
              <a:solidFill>
                <a:schemeClr val="tx1">
                  <a:lumMod val="65000"/>
                  <a:lumOff val="35000"/>
                </a:schemeClr>
              </a:solidFill>
              <a:latin typeface="Arial" panose="020B0604020202020204" pitchFamily="34" charset="0"/>
            </a:endParaRPr>
          </a:p>
          <a:p>
            <a:r>
              <a:rPr lang="nl-NL" sz="1600" dirty="0">
                <a:solidFill>
                  <a:srgbClr val="03778E"/>
                </a:solidFill>
                <a:latin typeface="Aharoni" panose="02010803020104030203" pitchFamily="2" charset="-79"/>
                <a:cs typeface="Aharoni" panose="02010803020104030203" pitchFamily="2" charset="-79"/>
              </a:rPr>
              <a:t>HOE</a:t>
            </a:r>
          </a:p>
          <a:p>
            <a:endParaRPr lang="nl-NL" sz="1600" dirty="0">
              <a:solidFill>
                <a:schemeClr val="tx1">
                  <a:lumMod val="65000"/>
                  <a:lumOff val="35000"/>
                </a:schemeClr>
              </a:solidFill>
              <a:latin typeface="Arial" panose="020B0604020202020204" pitchFamily="34" charset="0"/>
            </a:endParaRPr>
          </a:p>
          <a:p>
            <a:r>
              <a:rPr lang="nl-NL" sz="1600" dirty="0">
                <a:solidFill>
                  <a:schemeClr val="tx1">
                    <a:lumMod val="65000"/>
                    <a:lumOff val="35000"/>
                  </a:schemeClr>
                </a:solidFill>
                <a:latin typeface="Arial" panose="020B0604020202020204" pitchFamily="34" charset="0"/>
              </a:rPr>
              <a:t>We werken via verschillende </a:t>
            </a:r>
            <a:r>
              <a:rPr lang="nl-NL" sz="1600" dirty="0">
                <a:solidFill>
                  <a:srgbClr val="E46C0A"/>
                </a:solidFill>
                <a:latin typeface="Arial" panose="020B0604020202020204" pitchFamily="34" charset="0"/>
              </a:rPr>
              <a:t>creatieve</a:t>
            </a:r>
            <a:r>
              <a:rPr lang="nl-NL" sz="1600" dirty="0">
                <a:solidFill>
                  <a:schemeClr val="tx1">
                    <a:lumMod val="65000"/>
                    <a:lumOff val="35000"/>
                  </a:schemeClr>
                </a:solidFill>
                <a:latin typeface="Arial" panose="020B0604020202020204" pitchFamily="34" charset="0"/>
              </a:rPr>
              <a:t> en </a:t>
            </a:r>
            <a:r>
              <a:rPr lang="nl-NL" sz="1600" dirty="0">
                <a:solidFill>
                  <a:srgbClr val="E46C0A"/>
                </a:solidFill>
                <a:latin typeface="Arial" panose="020B0604020202020204" pitchFamily="34" charset="0"/>
              </a:rPr>
              <a:t>uitdagende</a:t>
            </a:r>
            <a:r>
              <a:rPr lang="nl-NL" sz="1600" dirty="0">
                <a:solidFill>
                  <a:schemeClr val="tx1">
                    <a:lumMod val="65000"/>
                    <a:lumOff val="35000"/>
                  </a:schemeClr>
                </a:solidFill>
                <a:latin typeface="Arial" panose="020B0604020202020204" pitchFamily="34" charset="0"/>
              </a:rPr>
              <a:t> werkvormen (atelier, sport, vorming, uitstap, ...).</a:t>
            </a:r>
          </a:p>
          <a:p>
            <a:r>
              <a:rPr lang="nl-NL" sz="1600" dirty="0">
                <a:solidFill>
                  <a:schemeClr val="tx1">
                    <a:lumMod val="65000"/>
                    <a:lumOff val="35000"/>
                  </a:schemeClr>
                </a:solidFill>
                <a:latin typeface="Arial" panose="020B0604020202020204" pitchFamily="34" charset="0"/>
              </a:rPr>
              <a:t>Daarnaast zijn er ook wekelijkse </a:t>
            </a:r>
            <a:r>
              <a:rPr lang="nl-NL" sz="1600" dirty="0">
                <a:solidFill>
                  <a:srgbClr val="E46C0A"/>
                </a:solidFill>
                <a:latin typeface="Arial" panose="020B0604020202020204" pitchFamily="34" charset="0"/>
              </a:rPr>
              <a:t>individuele gespreksmomenten </a:t>
            </a:r>
            <a:r>
              <a:rPr lang="nl-NL" sz="1600" dirty="0">
                <a:solidFill>
                  <a:schemeClr val="tx1">
                    <a:lumMod val="65000"/>
                    <a:lumOff val="35000"/>
                  </a:schemeClr>
                </a:solidFill>
                <a:latin typeface="Arial" panose="020B0604020202020204" pitchFamily="34" charset="0"/>
              </a:rPr>
              <a:t>waar je stilstaat bij wat je nodig hebt om terug te keren naar school.</a:t>
            </a:r>
          </a:p>
          <a:p>
            <a:r>
              <a:rPr lang="nl-NL" sz="1600" dirty="0">
                <a:solidFill>
                  <a:schemeClr val="tx1">
                    <a:lumMod val="65000"/>
                    <a:lumOff val="35000"/>
                  </a:schemeClr>
                </a:solidFill>
                <a:latin typeface="Arial" panose="020B0604020202020204" pitchFamily="34" charset="0"/>
              </a:rPr>
              <a:t>Tijdens FIX wordt er niet gewerkt aan schoolse doelstellingen. </a:t>
            </a:r>
          </a:p>
          <a:p>
            <a:r>
              <a:rPr lang="nl-NL" sz="1600" dirty="0">
                <a:solidFill>
                  <a:schemeClr val="tx1">
                    <a:lumMod val="65000"/>
                    <a:lumOff val="35000"/>
                  </a:schemeClr>
                </a:solidFill>
                <a:latin typeface="Arial" panose="020B0604020202020204" pitchFamily="34" charset="0"/>
              </a:rPr>
              <a:t>Samen met je school bekijken we hoe je de gemiste leerstof kan inhalen.</a:t>
            </a:r>
          </a:p>
        </p:txBody>
      </p:sp>
      <p:pic>
        <p:nvPicPr>
          <p:cNvPr id="10" name="Afbeelding 9">
            <a:extLst>
              <a:ext uri="{FF2B5EF4-FFF2-40B4-BE49-F238E27FC236}">
                <a16:creationId xmlns:a16="http://schemas.microsoft.com/office/drawing/2014/main" id="{C70FED29-79A0-4FF2-87D8-134BE3B72136}"/>
              </a:ext>
            </a:extLst>
          </p:cNvPr>
          <p:cNvPicPr>
            <a:picLocks noChangeAspect="1"/>
          </p:cNvPicPr>
          <p:nvPr/>
        </p:nvPicPr>
        <p:blipFill>
          <a:blip r:embed="rId2"/>
          <a:stretch>
            <a:fillRect/>
          </a:stretch>
        </p:blipFill>
        <p:spPr>
          <a:xfrm>
            <a:off x="808980" y="509341"/>
            <a:ext cx="1433289" cy="826898"/>
          </a:xfrm>
          <a:prstGeom prst="rect">
            <a:avLst/>
          </a:prstGeom>
        </p:spPr>
      </p:pic>
      <p:pic>
        <p:nvPicPr>
          <p:cNvPr id="12" name="Afbeelding 11">
            <a:extLst>
              <a:ext uri="{FF2B5EF4-FFF2-40B4-BE49-F238E27FC236}">
                <a16:creationId xmlns:a16="http://schemas.microsoft.com/office/drawing/2014/main" id="{9679FEEF-E52F-4F10-80ED-FA129EB6641D}"/>
              </a:ext>
            </a:extLst>
          </p:cNvPr>
          <p:cNvPicPr>
            <a:picLocks noChangeAspect="1"/>
          </p:cNvPicPr>
          <p:nvPr/>
        </p:nvPicPr>
        <p:blipFill rotWithShape="1">
          <a:blip r:embed="rId3">
            <a:clrChange>
              <a:clrFrom>
                <a:srgbClr val="FFFFFF"/>
              </a:clrFrom>
              <a:clrTo>
                <a:srgbClr val="FFFFFF">
                  <a:alpha val="0"/>
                </a:srgbClr>
              </a:clrTo>
            </a:clrChange>
          </a:blip>
          <a:srcRect l="5134" b="3766"/>
          <a:stretch/>
        </p:blipFill>
        <p:spPr>
          <a:xfrm>
            <a:off x="8044447" y="190437"/>
            <a:ext cx="1618016" cy="2419940"/>
          </a:xfrm>
          <a:prstGeom prst="rect">
            <a:avLst/>
          </a:prstGeom>
        </p:spPr>
      </p:pic>
      <p:pic>
        <p:nvPicPr>
          <p:cNvPr id="13" name="Afbeelding 12">
            <a:extLst>
              <a:ext uri="{FF2B5EF4-FFF2-40B4-BE49-F238E27FC236}">
                <a16:creationId xmlns:a16="http://schemas.microsoft.com/office/drawing/2014/main" id="{C4855A0D-003A-43E4-AF44-6989285CE65D}"/>
              </a:ext>
            </a:extLst>
          </p:cNvPr>
          <p:cNvPicPr>
            <a:picLocks noChangeAspect="1"/>
          </p:cNvPicPr>
          <p:nvPr/>
        </p:nvPicPr>
        <p:blipFill>
          <a:blip r:embed="rId4"/>
          <a:stretch>
            <a:fillRect/>
          </a:stretch>
        </p:blipFill>
        <p:spPr>
          <a:xfrm>
            <a:off x="9863126" y="5888652"/>
            <a:ext cx="2328874" cy="969348"/>
          </a:xfrm>
          <a:prstGeom prst="rect">
            <a:avLst/>
          </a:prstGeom>
        </p:spPr>
      </p:pic>
    </p:spTree>
    <p:extLst>
      <p:ext uri="{BB962C8B-B14F-4D97-AF65-F5344CB8AC3E}">
        <p14:creationId xmlns:p14="http://schemas.microsoft.com/office/powerpoint/2010/main" val="172029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CEA6F-0FC2-4A00-8315-ECC247F22E8D}"/>
              </a:ext>
            </a:extLst>
          </p:cNvPr>
          <p:cNvSpPr>
            <a:spLocks noGrp="1"/>
          </p:cNvSpPr>
          <p:nvPr>
            <p:ph type="title"/>
          </p:nvPr>
        </p:nvSpPr>
        <p:spPr>
          <a:xfrm>
            <a:off x="677334" y="609600"/>
            <a:ext cx="8596668" cy="1320800"/>
          </a:xfrm>
        </p:spPr>
        <p:txBody>
          <a:bodyPr/>
          <a:lstStyle/>
          <a:p>
            <a:r>
              <a:rPr lang="nl-BE" dirty="0">
                <a:latin typeface="Century Gothic" panose="020B0502020202020204" pitchFamily="34" charset="0"/>
              </a:rPr>
              <a:t>Aanmeldingsprocedure</a:t>
            </a:r>
          </a:p>
        </p:txBody>
      </p:sp>
      <p:sp>
        <p:nvSpPr>
          <p:cNvPr id="3" name="Tijdelijke aanduiding voor inhoud 2">
            <a:extLst>
              <a:ext uri="{FF2B5EF4-FFF2-40B4-BE49-F238E27FC236}">
                <a16:creationId xmlns:a16="http://schemas.microsoft.com/office/drawing/2014/main" id="{6C0B905D-E084-4FEB-ABE3-37EF12CFE51F}"/>
              </a:ext>
            </a:extLst>
          </p:cNvPr>
          <p:cNvSpPr>
            <a:spLocks noGrp="1"/>
          </p:cNvSpPr>
          <p:nvPr>
            <p:ph idx="1"/>
          </p:nvPr>
        </p:nvSpPr>
        <p:spPr>
          <a:xfrm>
            <a:off x="677863" y="1930400"/>
            <a:ext cx="8596312" cy="3881437"/>
          </a:xfrm>
        </p:spPr>
        <p:txBody>
          <a:bodyPr>
            <a:normAutofit fontScale="92500" lnSpcReduction="20000"/>
          </a:bodyPr>
          <a:lstStyle/>
          <a:p>
            <a:r>
              <a:rPr lang="nl-BE" dirty="0">
                <a:latin typeface="Century Gothic" panose="020B0502020202020204" pitchFamily="34" charset="0"/>
              </a:rPr>
              <a:t>CLB doet online aanmelding bij het Meldpunt schoolexterne interventies (MSI) </a:t>
            </a:r>
            <a:r>
              <a:rPr lang="nl-BE" dirty="0">
                <a:latin typeface="Century Gothic" panose="020B0502020202020204" pitchFamily="34" charset="0"/>
                <a:hlinkClick r:id="rId2"/>
              </a:rPr>
              <a:t>https://www.meldpuntsi.be/</a:t>
            </a:r>
            <a:endParaRPr lang="nl-BE" dirty="0">
              <a:latin typeface="Century Gothic" panose="020B0502020202020204" pitchFamily="34" charset="0"/>
            </a:endParaRPr>
          </a:p>
          <a:p>
            <a:r>
              <a:rPr lang="nl-BE" dirty="0">
                <a:latin typeface="Century Gothic" panose="020B0502020202020204" pitchFamily="34" charset="0"/>
              </a:rPr>
              <a:t>Meldpunt bezorgt aanmeldingen aan NAFT-aanbieders</a:t>
            </a:r>
          </a:p>
          <a:p>
            <a:r>
              <a:rPr lang="nl-BE" dirty="0">
                <a:latin typeface="Century Gothic" panose="020B0502020202020204" pitchFamily="34" charset="0"/>
              </a:rPr>
              <a:t>Korte telefonische vraagverduidelijking </a:t>
            </a:r>
          </a:p>
          <a:p>
            <a:r>
              <a:rPr lang="nl-BE" dirty="0">
                <a:latin typeface="Century Gothic" panose="020B0502020202020204" pitchFamily="34" charset="0"/>
              </a:rPr>
              <a:t>Wekelijks aanmeldingenoverleg met NAFT-aanbieders: o.b.v. de aanmeldingsfiche, de telefonische vraagverduidelijking, de locatie en de wachtlijst beslissen we welke aanbieder het traject zal opnemen</a:t>
            </a:r>
          </a:p>
          <a:p>
            <a:r>
              <a:rPr lang="nl-BE" dirty="0">
                <a:latin typeface="Century Gothic" panose="020B0502020202020204" pitchFamily="34" charset="0"/>
              </a:rPr>
              <a:t>Aanbieder neemt contact op met CLB (ook in geval van wachtlijst)</a:t>
            </a:r>
          </a:p>
          <a:p>
            <a:r>
              <a:rPr lang="nl-BE" dirty="0">
                <a:latin typeface="Century Gothic" panose="020B0502020202020204" pitchFamily="34" charset="0"/>
              </a:rPr>
              <a:t>CLB roept start ronde tafel samen</a:t>
            </a:r>
          </a:p>
          <a:p>
            <a:r>
              <a:rPr lang="nl-BE" dirty="0">
                <a:latin typeface="Century Gothic" panose="020B0502020202020204" pitchFamily="34" charset="0"/>
              </a:rPr>
              <a:t>Start traject</a:t>
            </a:r>
          </a:p>
          <a:p>
            <a:endParaRPr lang="nl-BE" dirty="0">
              <a:latin typeface="Century Gothic" panose="020B0502020202020204" pitchFamily="34" charset="0"/>
            </a:endParaRPr>
          </a:p>
          <a:p>
            <a:r>
              <a:rPr lang="nl-BE" dirty="0">
                <a:latin typeface="Century Gothic" panose="020B0502020202020204" pitchFamily="34" charset="0"/>
                <a:sym typeface="Wingdings" panose="05000000000000000000" pitchFamily="2" charset="2"/>
              </a:rPr>
              <a:t> Nauwe samenwerking binnen de regio tussen Groep INTRO en Arktos: gedeelde trajecten (op maat) zijn mogelijk! </a:t>
            </a:r>
            <a:endParaRPr lang="nl-BE" dirty="0">
              <a:latin typeface="Century Gothic" panose="020B0502020202020204" pitchFamily="34" charset="0"/>
            </a:endParaRPr>
          </a:p>
          <a:p>
            <a:endParaRPr lang="nl-BE" dirty="0"/>
          </a:p>
          <a:p>
            <a:endParaRPr lang="nl-BE" dirty="0"/>
          </a:p>
          <a:p>
            <a:endParaRPr lang="nl-BE" dirty="0"/>
          </a:p>
        </p:txBody>
      </p:sp>
    </p:spTree>
    <p:extLst>
      <p:ext uri="{BB962C8B-B14F-4D97-AF65-F5344CB8AC3E}">
        <p14:creationId xmlns:p14="http://schemas.microsoft.com/office/powerpoint/2010/main" val="5396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5D058-F34A-4B03-875F-AE950234498F}"/>
              </a:ext>
            </a:extLst>
          </p:cNvPr>
          <p:cNvSpPr>
            <a:spLocks noGrp="1"/>
          </p:cNvSpPr>
          <p:nvPr>
            <p:ph type="title"/>
          </p:nvPr>
        </p:nvSpPr>
        <p:spPr/>
        <p:txBody>
          <a:bodyPr/>
          <a:lstStyle/>
          <a:p>
            <a:pPr algn="ctr"/>
            <a:r>
              <a:rPr lang="nl-NL" dirty="0"/>
              <a:t>TRANSITIEPROJECT</a:t>
            </a:r>
            <a:endParaRPr lang="nl-BE" dirty="0"/>
          </a:p>
        </p:txBody>
      </p:sp>
      <p:sp>
        <p:nvSpPr>
          <p:cNvPr id="7" name="Tijdelijke aanduiding voor inhoud 6">
            <a:extLst>
              <a:ext uri="{FF2B5EF4-FFF2-40B4-BE49-F238E27FC236}">
                <a16:creationId xmlns:a16="http://schemas.microsoft.com/office/drawing/2014/main" id="{ABFCC19A-C2EF-4BBF-A0E9-3D833EDE0909}"/>
              </a:ext>
            </a:extLst>
          </p:cNvPr>
          <p:cNvSpPr>
            <a:spLocks noGrp="1"/>
          </p:cNvSpPr>
          <p:nvPr>
            <p:ph idx="1"/>
          </p:nvPr>
        </p:nvSpPr>
        <p:spPr/>
        <p:txBody>
          <a:bodyPr/>
          <a:lstStyle/>
          <a:p>
            <a:r>
              <a:rPr lang="nl-BE" sz="2400" dirty="0">
                <a:latin typeface="Century Gothic" panose="020B0502020202020204" pitchFamily="34" charset="0"/>
              </a:rPr>
              <a:t>ESF-project met CLB, Groep INTRO en Arktos</a:t>
            </a:r>
          </a:p>
          <a:p>
            <a:pPr lvl="1"/>
            <a:r>
              <a:rPr lang="nl-BE" sz="2000" dirty="0">
                <a:latin typeface="Century Gothic" panose="020B0502020202020204" pitchFamily="34" charset="0"/>
              </a:rPr>
              <a:t>Aanmelding door CLB</a:t>
            </a:r>
          </a:p>
          <a:p>
            <a:pPr lvl="1"/>
            <a:r>
              <a:rPr lang="nl-BE" sz="2000" dirty="0">
                <a:latin typeface="Century Gothic" panose="020B0502020202020204" pitchFamily="34" charset="0"/>
              </a:rPr>
              <a:t>Doelgroep</a:t>
            </a:r>
          </a:p>
          <a:p>
            <a:pPr lvl="1"/>
            <a:r>
              <a:rPr lang="nl-BE" sz="2000" dirty="0">
                <a:latin typeface="Century Gothic" panose="020B0502020202020204" pitchFamily="34" charset="0"/>
              </a:rPr>
              <a:t>BSO-leerlingen</a:t>
            </a:r>
          </a:p>
          <a:p>
            <a:pPr lvl="1"/>
            <a:r>
              <a:rPr lang="nl-BE" sz="2000" dirty="0">
                <a:latin typeface="Century Gothic" panose="020B0502020202020204" pitchFamily="34" charset="0"/>
              </a:rPr>
              <a:t>Vanaf 2e graad t.e.m. 6e jaar</a:t>
            </a:r>
          </a:p>
          <a:p>
            <a:pPr lvl="1"/>
            <a:r>
              <a:rPr lang="nl-BE" sz="2000" dirty="0">
                <a:latin typeface="Century Gothic" panose="020B0502020202020204" pitchFamily="34" charset="0"/>
              </a:rPr>
              <a:t>Verhoogd risico schooluitval</a:t>
            </a:r>
          </a:p>
          <a:p>
            <a:endParaRPr lang="nl-BE" dirty="0"/>
          </a:p>
        </p:txBody>
      </p:sp>
    </p:spTree>
    <p:extLst>
      <p:ext uri="{BB962C8B-B14F-4D97-AF65-F5344CB8AC3E}">
        <p14:creationId xmlns:p14="http://schemas.microsoft.com/office/powerpoint/2010/main" val="307626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D855A-3410-4C95-A396-06FEECF4F30B}"/>
              </a:ext>
            </a:extLst>
          </p:cNvPr>
          <p:cNvSpPr>
            <a:spLocks noGrp="1"/>
          </p:cNvSpPr>
          <p:nvPr>
            <p:ph type="title"/>
          </p:nvPr>
        </p:nvSpPr>
        <p:spPr/>
        <p:txBody>
          <a:bodyPr/>
          <a:lstStyle/>
          <a:p>
            <a:r>
              <a:rPr lang="nl-BE" dirty="0"/>
              <a:t>Contactgegevens</a:t>
            </a:r>
          </a:p>
        </p:txBody>
      </p:sp>
      <p:pic>
        <p:nvPicPr>
          <p:cNvPr id="4" name="Afbeelding 3">
            <a:extLst>
              <a:ext uri="{FF2B5EF4-FFF2-40B4-BE49-F238E27FC236}">
                <a16:creationId xmlns:a16="http://schemas.microsoft.com/office/drawing/2014/main" id="{335E6CC6-8FBE-4BB2-82BD-AD6A41D586E1}"/>
              </a:ext>
            </a:extLst>
          </p:cNvPr>
          <p:cNvPicPr>
            <a:picLocks noChangeAspect="1"/>
          </p:cNvPicPr>
          <p:nvPr/>
        </p:nvPicPr>
        <p:blipFill>
          <a:blip r:embed="rId2"/>
          <a:stretch>
            <a:fillRect/>
          </a:stretch>
        </p:blipFill>
        <p:spPr>
          <a:xfrm>
            <a:off x="334880" y="1464226"/>
            <a:ext cx="5462489" cy="5273497"/>
          </a:xfrm>
          <a:prstGeom prst="rect">
            <a:avLst/>
          </a:prstGeom>
        </p:spPr>
      </p:pic>
      <p:sp>
        <p:nvSpPr>
          <p:cNvPr id="6" name="Tijdelijke aanduiding voor inhoud 5">
            <a:extLst>
              <a:ext uri="{FF2B5EF4-FFF2-40B4-BE49-F238E27FC236}">
                <a16:creationId xmlns:a16="http://schemas.microsoft.com/office/drawing/2014/main" id="{9C00773C-25AC-4D51-B56C-C4F52BAAF256}"/>
              </a:ext>
            </a:extLst>
          </p:cNvPr>
          <p:cNvSpPr>
            <a:spLocks noGrp="1"/>
          </p:cNvSpPr>
          <p:nvPr>
            <p:ph idx="1"/>
          </p:nvPr>
        </p:nvSpPr>
        <p:spPr>
          <a:xfrm>
            <a:off x="5970669" y="1464226"/>
            <a:ext cx="4380693" cy="5203274"/>
          </a:xfrm>
        </p:spPr>
        <p:txBody>
          <a:bodyPr/>
          <a:lstStyle/>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r>
              <a:rPr kumimoji="0" lang="nl-BE" sz="2700" b="1" i="0" u="none" strike="noStrike" kern="1200" cap="none" spc="0" normalizeH="0" baseline="0" noProof="0" dirty="0">
                <a:ln>
                  <a:noFill/>
                </a:ln>
                <a:solidFill>
                  <a:srgbClr val="000000"/>
                </a:solidFill>
                <a:effectLst/>
                <a:uLnTx/>
                <a:uFillTx/>
                <a:latin typeface="Corbel"/>
              </a:rPr>
              <a:t>Groep INTRO: </a:t>
            </a:r>
          </a:p>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r>
              <a:rPr kumimoji="0" lang="nl-BE" sz="2700" b="0" i="0" u="none" strike="noStrike" kern="1200" cap="none" spc="0" normalizeH="0" baseline="0" noProof="0" dirty="0">
                <a:ln>
                  <a:noFill/>
                </a:ln>
                <a:solidFill>
                  <a:srgbClr val="000000"/>
                </a:solidFill>
                <a:effectLst/>
                <a:uLnTx/>
                <a:uFillTx/>
                <a:latin typeface="Corbel"/>
              </a:rPr>
              <a:t>Joeri Meskens (teamleider) 0478/94 44 30</a:t>
            </a:r>
          </a:p>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r>
              <a:rPr lang="nl-BE" sz="2700" dirty="0">
                <a:solidFill>
                  <a:srgbClr val="000000"/>
                </a:solidFill>
                <a:latin typeface="Corbel"/>
              </a:rPr>
              <a:t>Deborah De Leener</a:t>
            </a:r>
            <a:r>
              <a:rPr kumimoji="0" lang="nl-BE" sz="2700" b="0" i="0" u="none" strike="noStrike" kern="1200" cap="none" spc="0" normalizeH="0" baseline="0" noProof="0" dirty="0">
                <a:ln>
                  <a:noFill/>
                </a:ln>
                <a:solidFill>
                  <a:srgbClr val="000000"/>
                </a:solidFill>
                <a:effectLst/>
                <a:uLnTx/>
                <a:uFillTx/>
                <a:latin typeface="Corbel"/>
              </a:rPr>
              <a:t> (vormingswerker)</a:t>
            </a:r>
          </a:p>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r>
              <a:rPr lang="nl-BE" sz="2700" dirty="0">
                <a:solidFill>
                  <a:srgbClr val="000000"/>
                </a:solidFill>
                <a:latin typeface="Corbel"/>
              </a:rPr>
              <a:t>0493/ 50 60 11</a:t>
            </a:r>
            <a:endParaRPr kumimoji="0" lang="nl-BE" sz="1500" b="0" i="0" u="none" strike="noStrike" kern="1200" cap="none" spc="0" normalizeH="0" baseline="0" noProof="0" dirty="0">
              <a:ln>
                <a:noFill/>
              </a:ln>
              <a:solidFill>
                <a:srgbClr val="000000"/>
              </a:solidFill>
              <a:effectLst/>
              <a:uLnTx/>
              <a:uFillTx/>
              <a:latin typeface="Corbel"/>
            </a:endParaRPr>
          </a:p>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endParaRPr kumimoji="0" lang="nl-BE" sz="2700" b="0" i="0" u="none" strike="noStrike" kern="1200" cap="none" spc="0" normalizeH="0" baseline="0" noProof="0" dirty="0">
              <a:ln>
                <a:noFill/>
              </a:ln>
              <a:solidFill>
                <a:srgbClr val="000000"/>
              </a:solidFill>
              <a:effectLst/>
              <a:uLnTx/>
              <a:uFillTx/>
              <a:latin typeface="Corbel"/>
            </a:endParaRPr>
          </a:p>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r>
              <a:rPr kumimoji="0" lang="nl-BE" sz="2700" b="1" i="0" u="none" strike="noStrike" kern="1200" cap="none" spc="0" normalizeH="0" baseline="0" noProof="0" dirty="0">
                <a:ln>
                  <a:noFill/>
                </a:ln>
                <a:solidFill>
                  <a:srgbClr val="000000"/>
                </a:solidFill>
                <a:effectLst/>
                <a:uLnTx/>
                <a:uFillTx/>
                <a:latin typeface="Corbel"/>
              </a:rPr>
              <a:t>Arktos: </a:t>
            </a:r>
          </a:p>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r>
              <a:rPr kumimoji="0" lang="nl-BE" sz="2700" b="0" i="0" u="none" strike="noStrike" kern="1200" cap="none" spc="0" normalizeH="0" baseline="0" noProof="0" dirty="0">
                <a:ln>
                  <a:noFill/>
                </a:ln>
                <a:solidFill>
                  <a:srgbClr val="000000"/>
                </a:solidFill>
                <a:effectLst/>
                <a:uLnTx/>
                <a:uFillTx/>
                <a:latin typeface="Corbel"/>
              </a:rPr>
              <a:t>Natasja </a:t>
            </a:r>
            <a:r>
              <a:rPr kumimoji="0" lang="nl-BE" sz="2700" b="0" i="0" u="none" strike="noStrike" kern="1200" cap="none" spc="0" normalizeH="0" baseline="0" noProof="0" dirty="0" err="1">
                <a:ln>
                  <a:noFill/>
                </a:ln>
                <a:solidFill>
                  <a:srgbClr val="000000"/>
                </a:solidFill>
                <a:effectLst/>
                <a:uLnTx/>
                <a:uFillTx/>
                <a:latin typeface="Corbel"/>
              </a:rPr>
              <a:t>Jacops</a:t>
            </a:r>
            <a:r>
              <a:rPr kumimoji="0" lang="nl-BE" sz="2700" b="0" i="0" u="none" strike="noStrike" kern="1200" cap="none" spc="0" normalizeH="0" baseline="0" noProof="0" dirty="0">
                <a:ln>
                  <a:noFill/>
                </a:ln>
                <a:solidFill>
                  <a:srgbClr val="000000"/>
                </a:solidFill>
                <a:effectLst/>
                <a:uLnTx/>
                <a:uFillTx/>
                <a:latin typeface="Corbel"/>
              </a:rPr>
              <a:t> (vormingswerker)</a:t>
            </a:r>
          </a:p>
          <a:p>
            <a:pPr marL="0" marR="0" lvl="0" indent="0" algn="l" defTabSz="457200" rtl="0" eaLnBrk="1" fontAlgn="auto" latinLnBrk="0" hangingPunct="1">
              <a:lnSpc>
                <a:spcPct val="70000"/>
              </a:lnSpc>
              <a:spcBef>
                <a:spcPts val="900"/>
              </a:spcBef>
              <a:spcAft>
                <a:spcPts val="600"/>
              </a:spcAft>
              <a:buClr>
                <a:srgbClr val="1287C3"/>
              </a:buClr>
              <a:buSzPct val="145000"/>
              <a:buFont typeface="Arial"/>
              <a:buNone/>
              <a:tabLst/>
              <a:defRPr/>
            </a:pPr>
            <a:r>
              <a:rPr kumimoji="0" lang="nl-BE" sz="2700" b="0" i="0" u="none" strike="noStrike" kern="1200" cap="none" spc="0" normalizeH="0" baseline="0" noProof="0" dirty="0">
                <a:ln>
                  <a:noFill/>
                </a:ln>
                <a:solidFill>
                  <a:srgbClr val="000000"/>
                </a:solidFill>
                <a:effectLst/>
                <a:uLnTx/>
                <a:uFillTx/>
                <a:latin typeface="Corbel"/>
              </a:rPr>
              <a:t>0485/ 58 67 29</a:t>
            </a:r>
            <a:endParaRPr kumimoji="0" lang="nl-BE" sz="1500" b="0" i="0" u="none" strike="noStrike" kern="1200" cap="none" spc="0" normalizeH="0" baseline="0" noProof="0" dirty="0">
              <a:ln>
                <a:noFill/>
              </a:ln>
              <a:solidFill>
                <a:srgbClr val="000000"/>
              </a:solidFill>
              <a:effectLst/>
              <a:uLnTx/>
              <a:uFillTx/>
              <a:latin typeface="Corbel"/>
            </a:endParaRPr>
          </a:p>
          <a:p>
            <a:endParaRPr lang="nl-BE" dirty="0"/>
          </a:p>
        </p:txBody>
      </p:sp>
      <p:pic>
        <p:nvPicPr>
          <p:cNvPr id="7" name="Afbeelding 6">
            <a:extLst>
              <a:ext uri="{FF2B5EF4-FFF2-40B4-BE49-F238E27FC236}">
                <a16:creationId xmlns:a16="http://schemas.microsoft.com/office/drawing/2014/main" id="{642B606B-E22E-4F78-9C05-E062286A5D11}"/>
              </a:ext>
            </a:extLst>
          </p:cNvPr>
          <p:cNvPicPr>
            <a:picLocks noChangeAspect="1"/>
          </p:cNvPicPr>
          <p:nvPr/>
        </p:nvPicPr>
        <p:blipFill>
          <a:blip r:embed="rId3"/>
          <a:stretch>
            <a:fillRect/>
          </a:stretch>
        </p:blipFill>
        <p:spPr>
          <a:xfrm>
            <a:off x="762936" y="1788243"/>
            <a:ext cx="4779678" cy="1993565"/>
          </a:xfrm>
          <a:prstGeom prst="rect">
            <a:avLst/>
          </a:prstGeom>
        </p:spPr>
      </p:pic>
      <p:pic>
        <p:nvPicPr>
          <p:cNvPr id="8" name="Afbeelding 7">
            <a:extLst>
              <a:ext uri="{FF2B5EF4-FFF2-40B4-BE49-F238E27FC236}">
                <a16:creationId xmlns:a16="http://schemas.microsoft.com/office/drawing/2014/main" id="{3E768E30-D410-4BBB-A5E1-AC9A7791916A}"/>
              </a:ext>
            </a:extLst>
          </p:cNvPr>
          <p:cNvPicPr>
            <a:picLocks noChangeAspect="1"/>
          </p:cNvPicPr>
          <p:nvPr/>
        </p:nvPicPr>
        <p:blipFill>
          <a:blip r:embed="rId4"/>
          <a:stretch>
            <a:fillRect/>
          </a:stretch>
        </p:blipFill>
        <p:spPr>
          <a:xfrm>
            <a:off x="1122631" y="4395541"/>
            <a:ext cx="4060288" cy="1286367"/>
          </a:xfrm>
          <a:prstGeom prst="rect">
            <a:avLst/>
          </a:prstGeom>
        </p:spPr>
      </p:pic>
    </p:spTree>
    <p:extLst>
      <p:ext uri="{BB962C8B-B14F-4D97-AF65-F5344CB8AC3E}">
        <p14:creationId xmlns:p14="http://schemas.microsoft.com/office/powerpoint/2010/main" val="334254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73D3B-F687-44CC-A50D-E6E4284D7B69}"/>
              </a:ext>
            </a:extLst>
          </p:cNvPr>
          <p:cNvSpPr>
            <a:spLocks noGrp="1"/>
          </p:cNvSpPr>
          <p:nvPr>
            <p:ph type="title"/>
          </p:nvPr>
        </p:nvSpPr>
        <p:spPr/>
        <p:txBody>
          <a:bodyPr/>
          <a:lstStyle/>
          <a:p>
            <a:r>
              <a:rPr lang="nl-BE" dirty="0">
                <a:latin typeface="Century Gothic" panose="020B0502020202020204" pitchFamily="34" charset="0"/>
              </a:rPr>
              <a:t>NAFT? </a:t>
            </a:r>
            <a:r>
              <a:rPr lang="nl-BE" dirty="0" err="1">
                <a:latin typeface="Century Gothic" panose="020B0502020202020204" pitchFamily="34" charset="0"/>
              </a:rPr>
              <a:t>Watisda</a:t>
            </a:r>
            <a:r>
              <a:rPr lang="nl-BE" dirty="0">
                <a:latin typeface="Century Gothic" panose="020B0502020202020204" pitchFamily="34" charset="0"/>
              </a:rPr>
              <a:t>?</a:t>
            </a:r>
          </a:p>
        </p:txBody>
      </p:sp>
      <p:sp>
        <p:nvSpPr>
          <p:cNvPr id="3" name="Tijdelijke aanduiding voor inhoud 2">
            <a:extLst>
              <a:ext uri="{FF2B5EF4-FFF2-40B4-BE49-F238E27FC236}">
                <a16:creationId xmlns:a16="http://schemas.microsoft.com/office/drawing/2014/main" id="{82EED6E2-2BC8-471A-BBDA-5EA489B5C58C}"/>
              </a:ext>
            </a:extLst>
          </p:cNvPr>
          <p:cNvSpPr>
            <a:spLocks noGrp="1"/>
          </p:cNvSpPr>
          <p:nvPr>
            <p:ph idx="1"/>
          </p:nvPr>
        </p:nvSpPr>
        <p:spPr/>
        <p:txBody>
          <a:bodyPr/>
          <a:lstStyle/>
          <a:p>
            <a:r>
              <a:rPr lang="nl-BE" sz="2400" u="sng" dirty="0">
                <a:latin typeface="Century Gothic" panose="020B0502020202020204" pitchFamily="34" charset="0"/>
              </a:rPr>
              <a:t>Doel?</a:t>
            </a:r>
            <a:r>
              <a:rPr lang="nl-BE" sz="2400" dirty="0">
                <a:latin typeface="Century Gothic" panose="020B0502020202020204" pitchFamily="34" charset="0"/>
              </a:rPr>
              <a:t> schooluitval tegengaan en gekwalificeerde uitstroom van leerlingen vergroten</a:t>
            </a:r>
          </a:p>
          <a:p>
            <a:r>
              <a:rPr lang="nl-BE" sz="2400" u="sng" dirty="0">
                <a:latin typeface="Century Gothic" panose="020B0502020202020204" pitchFamily="34" charset="0"/>
              </a:rPr>
              <a:t>Hoe?</a:t>
            </a:r>
            <a:r>
              <a:rPr lang="nl-BE" sz="2400" dirty="0">
                <a:latin typeface="Century Gothic" panose="020B0502020202020204" pitchFamily="34" charset="0"/>
              </a:rPr>
              <a:t> Door het positief begeleiden van jongeren en het ondersteunen van het personeel in onderwijsinstellingen</a:t>
            </a:r>
          </a:p>
          <a:p>
            <a:r>
              <a:rPr lang="nl-BE" sz="2400" u="sng" dirty="0">
                <a:latin typeface="Century Gothic" panose="020B0502020202020204" pitchFamily="34" charset="0"/>
              </a:rPr>
              <a:t>Voor wie?</a:t>
            </a:r>
            <a:r>
              <a:rPr lang="nl-BE" sz="2400" dirty="0">
                <a:latin typeface="Century Gothic" panose="020B0502020202020204" pitchFamily="34" charset="0"/>
              </a:rPr>
              <a:t> Jongeren, klas(groepen) en onderwijspersoneel </a:t>
            </a:r>
          </a:p>
          <a:p>
            <a:endParaRPr lang="nl-BE" dirty="0"/>
          </a:p>
        </p:txBody>
      </p:sp>
    </p:spTree>
    <p:extLst>
      <p:ext uri="{BB962C8B-B14F-4D97-AF65-F5344CB8AC3E}">
        <p14:creationId xmlns:p14="http://schemas.microsoft.com/office/powerpoint/2010/main" val="24208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64EC1-1C84-42D9-9FFB-87B62DE08182}"/>
              </a:ext>
            </a:extLst>
          </p:cNvPr>
          <p:cNvSpPr>
            <a:spLocks noGrp="1"/>
          </p:cNvSpPr>
          <p:nvPr>
            <p:ph type="title"/>
          </p:nvPr>
        </p:nvSpPr>
        <p:spPr/>
        <p:txBody>
          <a:bodyPr/>
          <a:lstStyle/>
          <a:p>
            <a:r>
              <a:rPr lang="nl-BE" dirty="0">
                <a:latin typeface="Century Gothic" panose="020B0502020202020204" pitchFamily="34" charset="0"/>
              </a:rPr>
              <a:t>Voorwaarden</a:t>
            </a:r>
          </a:p>
        </p:txBody>
      </p:sp>
      <p:sp>
        <p:nvSpPr>
          <p:cNvPr id="3" name="Tijdelijke aanduiding voor inhoud 2">
            <a:extLst>
              <a:ext uri="{FF2B5EF4-FFF2-40B4-BE49-F238E27FC236}">
                <a16:creationId xmlns:a16="http://schemas.microsoft.com/office/drawing/2014/main" id="{EAB65070-9DC0-4A7D-B95B-F69BB61B401A}"/>
              </a:ext>
            </a:extLst>
          </p:cNvPr>
          <p:cNvSpPr>
            <a:spLocks noGrp="1"/>
          </p:cNvSpPr>
          <p:nvPr>
            <p:ph idx="1"/>
          </p:nvPr>
        </p:nvSpPr>
        <p:spPr>
          <a:xfrm>
            <a:off x="677334" y="1672317"/>
            <a:ext cx="8596668" cy="4755116"/>
          </a:xfrm>
        </p:spPr>
        <p:txBody>
          <a:bodyPr>
            <a:normAutofit/>
          </a:bodyPr>
          <a:lstStyle/>
          <a:p>
            <a:r>
              <a:rPr lang="nl-BE" sz="2400" u="sng" dirty="0">
                <a:latin typeface="Century Gothic" panose="020B0502020202020204" pitchFamily="34" charset="0"/>
              </a:rPr>
              <a:t>Vrijwilligheid:</a:t>
            </a:r>
            <a:r>
              <a:rPr lang="nl-BE" sz="2400" dirty="0">
                <a:latin typeface="Century Gothic" panose="020B0502020202020204" pitchFamily="34" charset="0"/>
              </a:rPr>
              <a:t> niet als sanctie of als alternatief voor een sanctie</a:t>
            </a:r>
          </a:p>
          <a:p>
            <a:r>
              <a:rPr lang="nl-BE" sz="2400" u="sng" dirty="0">
                <a:latin typeface="Century Gothic" panose="020B0502020202020204" pitchFamily="34" charset="0"/>
              </a:rPr>
              <a:t>Schools perspectief:</a:t>
            </a:r>
            <a:r>
              <a:rPr lang="nl-BE" sz="2400" dirty="0">
                <a:latin typeface="Century Gothic" panose="020B0502020202020204" pitchFamily="34" charset="0"/>
              </a:rPr>
              <a:t> niet reeds in tuchtprocedure of definitief uitgesloten (jongere kan niet definitief uitgesloten worden tijdens NAFT-traject, indien schorsing tijdens NAFT-traject moet begeleider op de hoogte worden gebracht)</a:t>
            </a:r>
          </a:p>
          <a:p>
            <a:r>
              <a:rPr lang="nl-BE" sz="2400" u="sng" dirty="0">
                <a:latin typeface="Century Gothic" panose="020B0502020202020204" pitchFamily="34" charset="0"/>
              </a:rPr>
              <a:t>Bereidwilligheid van alle betrokkenen: </a:t>
            </a:r>
            <a:r>
              <a:rPr lang="nl-BE" sz="2400" dirty="0">
                <a:latin typeface="Century Gothic" panose="020B0502020202020204" pitchFamily="34" charset="0"/>
              </a:rPr>
              <a:t>zo veel mogelijk inspanningen van iedereen die betrokken is (gedeelde verantwoordelijkheid, bv. bij her-instap school)</a:t>
            </a:r>
          </a:p>
          <a:p>
            <a:endParaRPr lang="nl-BE" dirty="0"/>
          </a:p>
        </p:txBody>
      </p:sp>
    </p:spTree>
    <p:extLst>
      <p:ext uri="{BB962C8B-B14F-4D97-AF65-F5344CB8AC3E}">
        <p14:creationId xmlns:p14="http://schemas.microsoft.com/office/powerpoint/2010/main" val="330938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95E17A5-2A91-4FAE-B9E6-6B43D245DFDD}"/>
              </a:ext>
            </a:extLst>
          </p:cNvPr>
          <p:cNvPicPr>
            <a:picLocks noChangeAspect="1"/>
          </p:cNvPicPr>
          <p:nvPr/>
        </p:nvPicPr>
        <p:blipFill>
          <a:blip r:embed="rId2"/>
          <a:stretch>
            <a:fillRect/>
          </a:stretch>
        </p:blipFill>
        <p:spPr>
          <a:xfrm>
            <a:off x="3086115" y="5814000"/>
            <a:ext cx="1790364" cy="1044000"/>
          </a:xfrm>
          <a:prstGeom prst="rect">
            <a:avLst/>
          </a:prstGeom>
        </p:spPr>
      </p:pic>
      <p:sp>
        <p:nvSpPr>
          <p:cNvPr id="2" name="Titel 1">
            <a:extLst>
              <a:ext uri="{FF2B5EF4-FFF2-40B4-BE49-F238E27FC236}">
                <a16:creationId xmlns:a16="http://schemas.microsoft.com/office/drawing/2014/main" id="{15EC0464-90B6-4678-97C1-58396862EB77}"/>
              </a:ext>
            </a:extLst>
          </p:cNvPr>
          <p:cNvSpPr>
            <a:spLocks noGrp="1"/>
          </p:cNvSpPr>
          <p:nvPr>
            <p:ph type="title"/>
          </p:nvPr>
        </p:nvSpPr>
        <p:spPr>
          <a:xfrm>
            <a:off x="677334" y="609600"/>
            <a:ext cx="8596668" cy="1320800"/>
          </a:xfrm>
        </p:spPr>
        <p:txBody>
          <a:bodyPr anchor="t">
            <a:normAutofit/>
          </a:bodyPr>
          <a:lstStyle/>
          <a:p>
            <a:r>
              <a:rPr lang="nl-BE" b="1" dirty="0">
                <a:latin typeface="Century Gothic" panose="020B0502020202020204" pitchFamily="34" charset="0"/>
              </a:rPr>
              <a:t>Arktos Vlaams-Brabant &amp; Brussel</a:t>
            </a:r>
            <a:br>
              <a:rPr lang="nl-BE" dirty="0">
                <a:latin typeface="Century Gothic" panose="020B0502020202020204" pitchFamily="34" charset="0"/>
              </a:rPr>
            </a:br>
            <a:r>
              <a:rPr lang="nl-BE" dirty="0">
                <a:latin typeface="Century Gothic" panose="020B0502020202020204" pitchFamily="34" charset="0"/>
              </a:rPr>
              <a:t>Aanbod</a:t>
            </a:r>
          </a:p>
        </p:txBody>
      </p:sp>
      <p:sp>
        <p:nvSpPr>
          <p:cNvPr id="3" name="Tijdelijke aanduiding voor inhoud 2">
            <a:extLst>
              <a:ext uri="{FF2B5EF4-FFF2-40B4-BE49-F238E27FC236}">
                <a16:creationId xmlns:a16="http://schemas.microsoft.com/office/drawing/2014/main" id="{9753DFE2-CC73-4DF8-A3B9-AB2F77BDF601}"/>
              </a:ext>
            </a:extLst>
          </p:cNvPr>
          <p:cNvSpPr>
            <a:spLocks noGrp="1"/>
          </p:cNvSpPr>
          <p:nvPr>
            <p:ph idx="1"/>
          </p:nvPr>
        </p:nvSpPr>
        <p:spPr>
          <a:xfrm>
            <a:off x="677333" y="2160589"/>
            <a:ext cx="7618941" cy="3749323"/>
          </a:xfrm>
        </p:spPr>
        <p:txBody>
          <a:bodyPr>
            <a:normAutofit/>
          </a:bodyPr>
          <a:lstStyle/>
          <a:p>
            <a:pPr marL="0" indent="0">
              <a:buNone/>
            </a:pPr>
            <a:r>
              <a:rPr lang="nl-BE" sz="2400" b="1" dirty="0">
                <a:latin typeface="Century Gothic" panose="020B0502020202020204" pitchFamily="34" charset="0"/>
              </a:rPr>
              <a:t>Mogelijke invullingen van NAFT trajecten:</a:t>
            </a:r>
          </a:p>
          <a:p>
            <a:r>
              <a:rPr lang="nl-BE" sz="2400" dirty="0">
                <a:latin typeface="Century Gothic" panose="020B0502020202020204" pitchFamily="34" charset="0"/>
              </a:rPr>
              <a:t>Schoolinterne initiatieven</a:t>
            </a:r>
          </a:p>
          <a:p>
            <a:pPr lvl="1"/>
            <a:r>
              <a:rPr lang="nl-BE" sz="2400" dirty="0">
                <a:latin typeface="Century Gothic" panose="020B0502020202020204" pitchFamily="34" charset="0"/>
              </a:rPr>
              <a:t>Voor jongeren</a:t>
            </a:r>
          </a:p>
          <a:p>
            <a:pPr lvl="1"/>
            <a:r>
              <a:rPr lang="nl-BE" sz="2400" dirty="0">
                <a:latin typeface="Century Gothic" panose="020B0502020202020204" pitchFamily="34" charset="0"/>
              </a:rPr>
              <a:t>Voor volwassenen</a:t>
            </a:r>
          </a:p>
          <a:p>
            <a:r>
              <a:rPr lang="nl-BE" sz="2400" dirty="0">
                <a:latin typeface="Century Gothic" panose="020B0502020202020204" pitchFamily="34" charset="0"/>
              </a:rPr>
              <a:t>Schoolexterne initiatieven</a:t>
            </a:r>
          </a:p>
          <a:p>
            <a:pPr lvl="1"/>
            <a:r>
              <a:rPr lang="nl-BE" sz="2400" dirty="0">
                <a:latin typeface="Century Gothic" panose="020B0502020202020204" pitchFamily="34" charset="0"/>
              </a:rPr>
              <a:t>Voor jongeren</a:t>
            </a:r>
          </a:p>
          <a:p>
            <a:pPr lvl="1"/>
            <a:endParaRPr lang="nl-BE" dirty="0">
              <a:latin typeface="Century Gothic" panose="020B0502020202020204" pitchFamily="34" charset="0"/>
            </a:endParaRPr>
          </a:p>
          <a:p>
            <a:endParaRPr lang="nl-BE" dirty="0"/>
          </a:p>
        </p:txBody>
      </p:sp>
      <p:pic>
        <p:nvPicPr>
          <p:cNvPr id="4" name="Afbeelding 3">
            <a:extLst>
              <a:ext uri="{FF2B5EF4-FFF2-40B4-BE49-F238E27FC236}">
                <a16:creationId xmlns:a16="http://schemas.microsoft.com/office/drawing/2014/main" id="{FAA71037-661B-48CB-BDEF-33917EAE440D}"/>
              </a:ext>
            </a:extLst>
          </p:cNvPr>
          <p:cNvPicPr>
            <a:picLocks noChangeAspect="1"/>
          </p:cNvPicPr>
          <p:nvPr/>
        </p:nvPicPr>
        <p:blipFill>
          <a:blip r:embed="rId3"/>
          <a:stretch>
            <a:fillRect/>
          </a:stretch>
        </p:blipFill>
        <p:spPr>
          <a:xfrm>
            <a:off x="677333" y="5654101"/>
            <a:ext cx="2330087" cy="972000"/>
          </a:xfrm>
          <a:prstGeom prst="rect">
            <a:avLst/>
          </a:prstGeom>
        </p:spPr>
      </p:pic>
    </p:spTree>
    <p:extLst>
      <p:ext uri="{BB962C8B-B14F-4D97-AF65-F5344CB8AC3E}">
        <p14:creationId xmlns:p14="http://schemas.microsoft.com/office/powerpoint/2010/main" val="18926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E297B397-70B0-4975-BA96-71235591A6ED}"/>
              </a:ext>
            </a:extLst>
          </p:cNvPr>
          <p:cNvSpPr/>
          <p:nvPr/>
        </p:nvSpPr>
        <p:spPr>
          <a:xfrm>
            <a:off x="1617785" y="657606"/>
            <a:ext cx="8707901" cy="49236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Rechthoek 27">
            <a:extLst>
              <a:ext uri="{FF2B5EF4-FFF2-40B4-BE49-F238E27FC236}">
                <a16:creationId xmlns:a16="http://schemas.microsoft.com/office/drawing/2014/main" id="{916F690B-CAD3-4778-BF61-38C9653EEF5A}"/>
              </a:ext>
            </a:extLst>
          </p:cNvPr>
          <p:cNvSpPr/>
          <p:nvPr/>
        </p:nvSpPr>
        <p:spPr>
          <a:xfrm>
            <a:off x="745588" y="1655240"/>
            <a:ext cx="1744394"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i="1" dirty="0">
                <a:solidFill>
                  <a:srgbClr val="4495B0"/>
                </a:solidFill>
              </a:rPr>
              <a:t>Curatief</a:t>
            </a:r>
            <a:endParaRPr lang="nl-BE" b="1" i="1" dirty="0">
              <a:solidFill>
                <a:srgbClr val="4495B0"/>
              </a:solidFill>
            </a:endParaRPr>
          </a:p>
        </p:txBody>
      </p:sp>
      <p:sp>
        <p:nvSpPr>
          <p:cNvPr id="30" name="Rechthoek 29">
            <a:extLst>
              <a:ext uri="{FF2B5EF4-FFF2-40B4-BE49-F238E27FC236}">
                <a16:creationId xmlns:a16="http://schemas.microsoft.com/office/drawing/2014/main" id="{24986CB7-9289-4058-9AA8-8EE70537C2D5}"/>
              </a:ext>
            </a:extLst>
          </p:cNvPr>
          <p:cNvSpPr/>
          <p:nvPr/>
        </p:nvSpPr>
        <p:spPr>
          <a:xfrm>
            <a:off x="745588" y="3697401"/>
            <a:ext cx="1744394"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i="1" dirty="0">
                <a:solidFill>
                  <a:srgbClr val="4495B0"/>
                </a:solidFill>
              </a:rPr>
              <a:t>Preventief</a:t>
            </a:r>
            <a:endParaRPr lang="nl-BE" b="1" i="1" dirty="0">
              <a:solidFill>
                <a:srgbClr val="4495B0"/>
              </a:solidFill>
            </a:endParaRPr>
          </a:p>
        </p:txBody>
      </p:sp>
      <p:sp>
        <p:nvSpPr>
          <p:cNvPr id="29" name="Rechthoek 28">
            <a:extLst>
              <a:ext uri="{FF2B5EF4-FFF2-40B4-BE49-F238E27FC236}">
                <a16:creationId xmlns:a16="http://schemas.microsoft.com/office/drawing/2014/main" id="{D14E14E1-DA25-492E-8B3D-3BFDEB1AA7EF}"/>
              </a:ext>
            </a:extLst>
          </p:cNvPr>
          <p:cNvSpPr/>
          <p:nvPr/>
        </p:nvSpPr>
        <p:spPr>
          <a:xfrm>
            <a:off x="4182211" y="5011800"/>
            <a:ext cx="644182" cy="7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Rechthoek 31">
            <a:extLst>
              <a:ext uri="{FF2B5EF4-FFF2-40B4-BE49-F238E27FC236}">
                <a16:creationId xmlns:a16="http://schemas.microsoft.com/office/drawing/2014/main" id="{12B4C82B-F348-4AEE-B7E7-923A992452F7}"/>
              </a:ext>
            </a:extLst>
          </p:cNvPr>
          <p:cNvSpPr/>
          <p:nvPr/>
        </p:nvSpPr>
        <p:spPr>
          <a:xfrm>
            <a:off x="7365609" y="5011801"/>
            <a:ext cx="1137139" cy="7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6" name="Graphic 25" descr="Gebruikers met effen opvulling">
            <a:extLst>
              <a:ext uri="{FF2B5EF4-FFF2-40B4-BE49-F238E27FC236}">
                <a16:creationId xmlns:a16="http://schemas.microsoft.com/office/drawing/2014/main" id="{346BDC70-4685-4257-825F-43D104D2C0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5609" y="4973610"/>
            <a:ext cx="1137139" cy="1137139"/>
          </a:xfrm>
          <a:prstGeom prst="rect">
            <a:avLst/>
          </a:prstGeom>
        </p:spPr>
      </p:pic>
      <p:pic>
        <p:nvPicPr>
          <p:cNvPr id="24" name="Graphic 23" descr="Gebruiker met effen opvulling">
            <a:extLst>
              <a:ext uri="{FF2B5EF4-FFF2-40B4-BE49-F238E27FC236}">
                <a16:creationId xmlns:a16="http://schemas.microsoft.com/office/drawing/2014/main" id="{50794D48-26D0-4DF7-A21A-B338FD5FC2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8318" y="5023770"/>
            <a:ext cx="787791" cy="787791"/>
          </a:xfrm>
          <a:prstGeom prst="rect">
            <a:avLst/>
          </a:prstGeom>
        </p:spPr>
      </p:pic>
      <p:grpSp>
        <p:nvGrpSpPr>
          <p:cNvPr id="35" name="Groep 34">
            <a:extLst>
              <a:ext uri="{FF2B5EF4-FFF2-40B4-BE49-F238E27FC236}">
                <a16:creationId xmlns:a16="http://schemas.microsoft.com/office/drawing/2014/main" id="{BD88AAA8-02B5-4A15-A462-6FD21319FEA5}"/>
              </a:ext>
            </a:extLst>
          </p:cNvPr>
          <p:cNvGrpSpPr/>
          <p:nvPr/>
        </p:nvGrpSpPr>
        <p:grpSpPr>
          <a:xfrm>
            <a:off x="2489982" y="1985077"/>
            <a:ext cx="2173032" cy="436231"/>
            <a:chOff x="6526161" y="2327031"/>
            <a:chExt cx="2173032" cy="436231"/>
          </a:xfrm>
        </p:grpSpPr>
        <p:sp>
          <p:nvSpPr>
            <p:cNvPr id="33" name="Rechthoek 32">
              <a:extLst>
                <a:ext uri="{FF2B5EF4-FFF2-40B4-BE49-F238E27FC236}">
                  <a16:creationId xmlns:a16="http://schemas.microsoft.com/office/drawing/2014/main" id="{EA6AACFB-97A4-4FC4-A600-10B415F8AC35}"/>
                </a:ext>
              </a:extLst>
            </p:cNvPr>
            <p:cNvSpPr/>
            <p:nvPr/>
          </p:nvSpPr>
          <p:spPr>
            <a:xfrm>
              <a:off x="6758354" y="2327031"/>
              <a:ext cx="1744394" cy="436098"/>
            </a:xfrm>
            <a:prstGeom prst="rect">
              <a:avLst/>
            </a:prstGeom>
            <a:solidFill>
              <a:srgbClr val="88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Leerrecht</a:t>
              </a:r>
              <a:endParaRPr lang="nl-BE" dirty="0"/>
            </a:p>
          </p:txBody>
        </p:sp>
        <p:sp>
          <p:nvSpPr>
            <p:cNvPr id="34" name="Ovaal 33">
              <a:extLst>
                <a:ext uri="{FF2B5EF4-FFF2-40B4-BE49-F238E27FC236}">
                  <a16:creationId xmlns:a16="http://schemas.microsoft.com/office/drawing/2014/main" id="{E43D9721-3F06-469B-9709-D84F7FDD4A48}"/>
                </a:ext>
              </a:extLst>
            </p:cNvPr>
            <p:cNvSpPr/>
            <p:nvPr/>
          </p:nvSpPr>
          <p:spPr>
            <a:xfrm>
              <a:off x="6526161" y="2327031"/>
              <a:ext cx="427703" cy="436098"/>
            </a:xfrm>
            <a:prstGeom prst="ellipse">
              <a:avLst/>
            </a:prstGeom>
            <a:solidFill>
              <a:srgbClr val="88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Ovaal 35">
              <a:extLst>
                <a:ext uri="{FF2B5EF4-FFF2-40B4-BE49-F238E27FC236}">
                  <a16:creationId xmlns:a16="http://schemas.microsoft.com/office/drawing/2014/main" id="{109D0149-01CA-47E5-B53F-0A7B259AE21F}"/>
                </a:ext>
              </a:extLst>
            </p:cNvPr>
            <p:cNvSpPr/>
            <p:nvPr/>
          </p:nvSpPr>
          <p:spPr>
            <a:xfrm>
              <a:off x="8271490" y="2327164"/>
              <a:ext cx="427703" cy="436098"/>
            </a:xfrm>
            <a:prstGeom prst="ellipse">
              <a:avLst/>
            </a:prstGeom>
            <a:solidFill>
              <a:srgbClr val="88BA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8" name="Groep 37">
            <a:extLst>
              <a:ext uri="{FF2B5EF4-FFF2-40B4-BE49-F238E27FC236}">
                <a16:creationId xmlns:a16="http://schemas.microsoft.com/office/drawing/2014/main" id="{3004CB5D-D958-4D57-A670-1D459C9DFECF}"/>
              </a:ext>
            </a:extLst>
          </p:cNvPr>
          <p:cNvGrpSpPr/>
          <p:nvPr/>
        </p:nvGrpSpPr>
        <p:grpSpPr>
          <a:xfrm>
            <a:off x="7580153" y="1984944"/>
            <a:ext cx="2277410" cy="436231"/>
            <a:chOff x="6526161" y="2327031"/>
            <a:chExt cx="2173032" cy="436231"/>
          </a:xfrm>
          <a:solidFill>
            <a:srgbClr val="006198"/>
          </a:solidFill>
        </p:grpSpPr>
        <p:sp>
          <p:nvSpPr>
            <p:cNvPr id="40" name="Ovaal 39">
              <a:extLst>
                <a:ext uri="{FF2B5EF4-FFF2-40B4-BE49-F238E27FC236}">
                  <a16:creationId xmlns:a16="http://schemas.microsoft.com/office/drawing/2014/main" id="{D3B5F12D-DBAE-4C70-818B-F65FF1A11D7A}"/>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a:extLst>
                <a:ext uri="{FF2B5EF4-FFF2-40B4-BE49-F238E27FC236}">
                  <a16:creationId xmlns:a16="http://schemas.microsoft.com/office/drawing/2014/main" id="{302AE669-3D66-4D31-AA87-197A89668E1B}"/>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Rechthoek 38">
              <a:extLst>
                <a:ext uri="{FF2B5EF4-FFF2-40B4-BE49-F238E27FC236}">
                  <a16:creationId xmlns:a16="http://schemas.microsoft.com/office/drawing/2014/main" id="{E6BAB309-09A3-4DEC-8230-B5E8B7C37C6B}"/>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Klasbegeleiding</a:t>
              </a:r>
              <a:endParaRPr lang="nl-BE" dirty="0"/>
            </a:p>
          </p:txBody>
        </p:sp>
      </p:grpSp>
      <p:grpSp>
        <p:nvGrpSpPr>
          <p:cNvPr id="42" name="Groep 41">
            <a:extLst>
              <a:ext uri="{FF2B5EF4-FFF2-40B4-BE49-F238E27FC236}">
                <a16:creationId xmlns:a16="http://schemas.microsoft.com/office/drawing/2014/main" id="{B70BFDD0-1615-4D16-97EE-0AF690251416}"/>
              </a:ext>
            </a:extLst>
          </p:cNvPr>
          <p:cNvGrpSpPr/>
          <p:nvPr/>
        </p:nvGrpSpPr>
        <p:grpSpPr>
          <a:xfrm>
            <a:off x="5125904" y="1995156"/>
            <a:ext cx="2403084" cy="436231"/>
            <a:chOff x="6526161" y="2327031"/>
            <a:chExt cx="2173032" cy="436231"/>
          </a:xfrm>
          <a:solidFill>
            <a:srgbClr val="DBAB00"/>
          </a:solidFill>
        </p:grpSpPr>
        <p:sp>
          <p:nvSpPr>
            <p:cNvPr id="43" name="Rechthoek 42">
              <a:extLst>
                <a:ext uri="{FF2B5EF4-FFF2-40B4-BE49-F238E27FC236}">
                  <a16:creationId xmlns:a16="http://schemas.microsoft.com/office/drawing/2014/main" id="{5B1FB98D-BF13-45AA-B5BA-C3A0622B9A53}"/>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Forward</a:t>
              </a:r>
              <a:endParaRPr lang="nl-BE" dirty="0"/>
            </a:p>
          </p:txBody>
        </p:sp>
        <p:sp>
          <p:nvSpPr>
            <p:cNvPr id="44" name="Ovaal 43">
              <a:extLst>
                <a:ext uri="{FF2B5EF4-FFF2-40B4-BE49-F238E27FC236}">
                  <a16:creationId xmlns:a16="http://schemas.microsoft.com/office/drawing/2014/main" id="{9B7F1473-2A55-4DC7-BD9F-82C4DF081544}"/>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Ovaal 44">
              <a:extLst>
                <a:ext uri="{FF2B5EF4-FFF2-40B4-BE49-F238E27FC236}">
                  <a16:creationId xmlns:a16="http://schemas.microsoft.com/office/drawing/2014/main" id="{5B06B2BD-C571-4068-B634-39AE6F979481}"/>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46" name="Groep 45">
            <a:extLst>
              <a:ext uri="{FF2B5EF4-FFF2-40B4-BE49-F238E27FC236}">
                <a16:creationId xmlns:a16="http://schemas.microsoft.com/office/drawing/2014/main" id="{69FB5357-D685-4E07-97CF-A7283EEB8A60}"/>
              </a:ext>
            </a:extLst>
          </p:cNvPr>
          <p:cNvGrpSpPr/>
          <p:nvPr/>
        </p:nvGrpSpPr>
        <p:grpSpPr>
          <a:xfrm>
            <a:off x="5886164" y="1049520"/>
            <a:ext cx="2443849" cy="436231"/>
            <a:chOff x="6526161" y="2327031"/>
            <a:chExt cx="2173032" cy="436231"/>
          </a:xfrm>
          <a:solidFill>
            <a:srgbClr val="CC66FF"/>
          </a:solidFill>
        </p:grpSpPr>
        <p:sp>
          <p:nvSpPr>
            <p:cNvPr id="47" name="Rechthoek 46">
              <a:extLst>
                <a:ext uri="{FF2B5EF4-FFF2-40B4-BE49-F238E27FC236}">
                  <a16:creationId xmlns:a16="http://schemas.microsoft.com/office/drawing/2014/main" id="{39FAF945-8BB1-4284-9056-E9CB0D4B2FC9}"/>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Fix</a:t>
              </a:r>
              <a:endParaRPr lang="nl-BE" dirty="0"/>
            </a:p>
          </p:txBody>
        </p:sp>
        <p:sp>
          <p:nvSpPr>
            <p:cNvPr id="48" name="Ovaal 47">
              <a:extLst>
                <a:ext uri="{FF2B5EF4-FFF2-40B4-BE49-F238E27FC236}">
                  <a16:creationId xmlns:a16="http://schemas.microsoft.com/office/drawing/2014/main" id="{471927FA-23F0-48DD-9B92-0B9D8189880A}"/>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9" name="Ovaal 48">
              <a:extLst>
                <a:ext uri="{FF2B5EF4-FFF2-40B4-BE49-F238E27FC236}">
                  <a16:creationId xmlns:a16="http://schemas.microsoft.com/office/drawing/2014/main" id="{C483777D-4C10-496A-837C-A64A13771221}"/>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50" name="Groep 49">
            <a:extLst>
              <a:ext uri="{FF2B5EF4-FFF2-40B4-BE49-F238E27FC236}">
                <a16:creationId xmlns:a16="http://schemas.microsoft.com/office/drawing/2014/main" id="{6F5286D2-FCB1-4BAA-A8FE-58B5778F8342}"/>
              </a:ext>
            </a:extLst>
          </p:cNvPr>
          <p:cNvGrpSpPr/>
          <p:nvPr/>
        </p:nvGrpSpPr>
        <p:grpSpPr>
          <a:xfrm>
            <a:off x="3332371" y="1063462"/>
            <a:ext cx="2317255" cy="436231"/>
            <a:chOff x="6526161" y="2327031"/>
            <a:chExt cx="2173032" cy="436231"/>
          </a:xfrm>
          <a:solidFill>
            <a:srgbClr val="3D8F85"/>
          </a:solidFill>
        </p:grpSpPr>
        <p:sp>
          <p:nvSpPr>
            <p:cNvPr id="52" name="Ovaal 51">
              <a:extLst>
                <a:ext uri="{FF2B5EF4-FFF2-40B4-BE49-F238E27FC236}">
                  <a16:creationId xmlns:a16="http://schemas.microsoft.com/office/drawing/2014/main" id="{96076BF3-EFD4-4381-B978-C101D3925958}"/>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3" name="Ovaal 52">
              <a:extLst>
                <a:ext uri="{FF2B5EF4-FFF2-40B4-BE49-F238E27FC236}">
                  <a16:creationId xmlns:a16="http://schemas.microsoft.com/office/drawing/2014/main" id="{3E2A9731-B458-4366-9F67-4B5A477D0919}"/>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Rechthoek 50">
              <a:extLst>
                <a:ext uri="{FF2B5EF4-FFF2-40B4-BE49-F238E27FC236}">
                  <a16:creationId xmlns:a16="http://schemas.microsoft.com/office/drawing/2014/main" id="{83621DCD-12F4-40F7-86FD-1E28D4B9BA8B}"/>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Herstelgesprek</a:t>
              </a:r>
              <a:endParaRPr lang="nl-BE" dirty="0"/>
            </a:p>
          </p:txBody>
        </p:sp>
      </p:grpSp>
      <p:grpSp>
        <p:nvGrpSpPr>
          <p:cNvPr id="54" name="Groep 53">
            <a:extLst>
              <a:ext uri="{FF2B5EF4-FFF2-40B4-BE49-F238E27FC236}">
                <a16:creationId xmlns:a16="http://schemas.microsoft.com/office/drawing/2014/main" id="{2E4807F1-3CD0-47E4-9C7F-0F6963591DF8}"/>
              </a:ext>
            </a:extLst>
          </p:cNvPr>
          <p:cNvGrpSpPr/>
          <p:nvPr/>
        </p:nvGrpSpPr>
        <p:grpSpPr>
          <a:xfrm>
            <a:off x="3081449" y="3142703"/>
            <a:ext cx="2173032" cy="436231"/>
            <a:chOff x="6526161" y="2327031"/>
            <a:chExt cx="2173032" cy="436231"/>
          </a:xfrm>
          <a:solidFill>
            <a:srgbClr val="E3DE00"/>
          </a:solidFill>
        </p:grpSpPr>
        <p:sp>
          <p:nvSpPr>
            <p:cNvPr id="55" name="Rechthoek 54">
              <a:extLst>
                <a:ext uri="{FF2B5EF4-FFF2-40B4-BE49-F238E27FC236}">
                  <a16:creationId xmlns:a16="http://schemas.microsoft.com/office/drawing/2014/main" id="{EFDF07CD-5140-42B0-A870-4D9875581858}"/>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Individueel</a:t>
              </a:r>
              <a:endParaRPr lang="nl-BE" dirty="0"/>
            </a:p>
          </p:txBody>
        </p:sp>
        <p:sp>
          <p:nvSpPr>
            <p:cNvPr id="56" name="Ovaal 55">
              <a:extLst>
                <a:ext uri="{FF2B5EF4-FFF2-40B4-BE49-F238E27FC236}">
                  <a16:creationId xmlns:a16="http://schemas.microsoft.com/office/drawing/2014/main" id="{4A440B20-9C7D-4179-A69E-C90C3B9C5057}"/>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7" name="Ovaal 56">
              <a:extLst>
                <a:ext uri="{FF2B5EF4-FFF2-40B4-BE49-F238E27FC236}">
                  <a16:creationId xmlns:a16="http://schemas.microsoft.com/office/drawing/2014/main" id="{599EC47A-28FA-4FB9-B17A-E5F54BDFAB64}"/>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58" name="Groep 57">
            <a:extLst>
              <a:ext uri="{FF2B5EF4-FFF2-40B4-BE49-F238E27FC236}">
                <a16:creationId xmlns:a16="http://schemas.microsoft.com/office/drawing/2014/main" id="{3D5C9B28-561A-4772-B898-C6A5D7CFD2A2}"/>
              </a:ext>
            </a:extLst>
          </p:cNvPr>
          <p:cNvGrpSpPr/>
          <p:nvPr/>
        </p:nvGrpSpPr>
        <p:grpSpPr>
          <a:xfrm>
            <a:off x="6921578" y="3457773"/>
            <a:ext cx="2173032" cy="436231"/>
            <a:chOff x="6526161" y="2327031"/>
            <a:chExt cx="2173032" cy="436231"/>
          </a:xfrm>
          <a:solidFill>
            <a:srgbClr val="339933"/>
          </a:solidFill>
        </p:grpSpPr>
        <p:sp>
          <p:nvSpPr>
            <p:cNvPr id="59" name="Rechthoek 58">
              <a:extLst>
                <a:ext uri="{FF2B5EF4-FFF2-40B4-BE49-F238E27FC236}">
                  <a16:creationId xmlns:a16="http://schemas.microsoft.com/office/drawing/2014/main" id="{D7DF4D81-8542-45F9-9D78-536F607C8B4A}"/>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What’s</a:t>
              </a:r>
              <a:r>
                <a:rPr lang="nl-NL" dirty="0"/>
                <a:t> Next</a:t>
              </a:r>
              <a:endParaRPr lang="nl-BE" dirty="0"/>
            </a:p>
          </p:txBody>
        </p:sp>
        <p:sp>
          <p:nvSpPr>
            <p:cNvPr id="60" name="Ovaal 59">
              <a:extLst>
                <a:ext uri="{FF2B5EF4-FFF2-40B4-BE49-F238E27FC236}">
                  <a16:creationId xmlns:a16="http://schemas.microsoft.com/office/drawing/2014/main" id="{A4F549BA-65DB-46F2-927B-DC127FA7E6CB}"/>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1" name="Ovaal 60">
              <a:extLst>
                <a:ext uri="{FF2B5EF4-FFF2-40B4-BE49-F238E27FC236}">
                  <a16:creationId xmlns:a16="http://schemas.microsoft.com/office/drawing/2014/main" id="{8CD65F8A-25AB-4854-9C7D-5D1407DCF25A}"/>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62" name="Groep 61">
            <a:extLst>
              <a:ext uri="{FF2B5EF4-FFF2-40B4-BE49-F238E27FC236}">
                <a16:creationId xmlns:a16="http://schemas.microsoft.com/office/drawing/2014/main" id="{BC07FA66-F7FB-482E-BD0B-572492610F1D}"/>
              </a:ext>
            </a:extLst>
          </p:cNvPr>
          <p:cNvGrpSpPr/>
          <p:nvPr/>
        </p:nvGrpSpPr>
        <p:grpSpPr>
          <a:xfrm>
            <a:off x="6903704" y="2938818"/>
            <a:ext cx="2173032" cy="436231"/>
            <a:chOff x="6526161" y="2327031"/>
            <a:chExt cx="2173032" cy="436231"/>
          </a:xfrm>
          <a:solidFill>
            <a:srgbClr val="E46C0A"/>
          </a:solidFill>
        </p:grpSpPr>
        <p:sp>
          <p:nvSpPr>
            <p:cNvPr id="63" name="Rechthoek 62">
              <a:extLst>
                <a:ext uri="{FF2B5EF4-FFF2-40B4-BE49-F238E27FC236}">
                  <a16:creationId xmlns:a16="http://schemas.microsoft.com/office/drawing/2014/main" id="{9E178A5D-E439-4516-AE68-97AB2B1B955E}"/>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Wolf</a:t>
              </a:r>
              <a:endParaRPr lang="nl-BE" dirty="0"/>
            </a:p>
          </p:txBody>
        </p:sp>
        <p:sp>
          <p:nvSpPr>
            <p:cNvPr id="64" name="Ovaal 63">
              <a:extLst>
                <a:ext uri="{FF2B5EF4-FFF2-40B4-BE49-F238E27FC236}">
                  <a16:creationId xmlns:a16="http://schemas.microsoft.com/office/drawing/2014/main" id="{A1D66DBD-106D-49C1-B778-308E1AF21110}"/>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5" name="Ovaal 64">
              <a:extLst>
                <a:ext uri="{FF2B5EF4-FFF2-40B4-BE49-F238E27FC236}">
                  <a16:creationId xmlns:a16="http://schemas.microsoft.com/office/drawing/2014/main" id="{5DB88555-3FD5-42CD-8655-09559E3C70AB}"/>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66" name="Groep 65">
            <a:extLst>
              <a:ext uri="{FF2B5EF4-FFF2-40B4-BE49-F238E27FC236}">
                <a16:creationId xmlns:a16="http://schemas.microsoft.com/office/drawing/2014/main" id="{06E7A96B-6178-4E53-BF55-0C118490896E}"/>
              </a:ext>
            </a:extLst>
          </p:cNvPr>
          <p:cNvGrpSpPr/>
          <p:nvPr/>
        </p:nvGrpSpPr>
        <p:grpSpPr>
          <a:xfrm>
            <a:off x="6931860" y="3960983"/>
            <a:ext cx="2135840" cy="436231"/>
            <a:chOff x="6526161" y="2327031"/>
            <a:chExt cx="2173032" cy="436231"/>
          </a:xfrm>
          <a:solidFill>
            <a:srgbClr val="AD3864"/>
          </a:solidFill>
        </p:grpSpPr>
        <p:sp>
          <p:nvSpPr>
            <p:cNvPr id="67" name="Rechthoek 66">
              <a:extLst>
                <a:ext uri="{FF2B5EF4-FFF2-40B4-BE49-F238E27FC236}">
                  <a16:creationId xmlns:a16="http://schemas.microsoft.com/office/drawing/2014/main" id="{B5A1BEB4-FD84-48E0-BAC7-018ABC9A1F2F}"/>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Bounce</a:t>
              </a:r>
              <a:r>
                <a:rPr lang="nl-NL" sz="1600" dirty="0"/>
                <a:t> </a:t>
              </a:r>
              <a:r>
                <a:rPr lang="nl-NL" sz="1600" dirty="0" err="1"/>
                <a:t>young</a:t>
              </a:r>
              <a:endParaRPr lang="nl-BE" sz="1600" dirty="0"/>
            </a:p>
          </p:txBody>
        </p:sp>
        <p:sp>
          <p:nvSpPr>
            <p:cNvPr id="68" name="Ovaal 67">
              <a:extLst>
                <a:ext uri="{FF2B5EF4-FFF2-40B4-BE49-F238E27FC236}">
                  <a16:creationId xmlns:a16="http://schemas.microsoft.com/office/drawing/2014/main" id="{6445DE39-CEB3-499D-BA32-56E446FC59F7}"/>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9" name="Ovaal 68">
              <a:extLst>
                <a:ext uri="{FF2B5EF4-FFF2-40B4-BE49-F238E27FC236}">
                  <a16:creationId xmlns:a16="http://schemas.microsoft.com/office/drawing/2014/main" id="{F81CE374-EAD4-47CA-874A-6D39BB5B5700}"/>
                </a:ext>
              </a:extLst>
            </p:cNvPr>
            <p:cNvSpPr/>
            <p:nvPr/>
          </p:nvSpPr>
          <p:spPr>
            <a:xfrm>
              <a:off x="8271490" y="2327164"/>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70" name="Groep 69">
            <a:extLst>
              <a:ext uri="{FF2B5EF4-FFF2-40B4-BE49-F238E27FC236}">
                <a16:creationId xmlns:a16="http://schemas.microsoft.com/office/drawing/2014/main" id="{3FCF7F00-6478-465F-A140-1C9923725338}"/>
              </a:ext>
            </a:extLst>
          </p:cNvPr>
          <p:cNvGrpSpPr/>
          <p:nvPr/>
        </p:nvGrpSpPr>
        <p:grpSpPr>
          <a:xfrm>
            <a:off x="4963345" y="5090846"/>
            <a:ext cx="2385936" cy="436231"/>
            <a:chOff x="6526161" y="2327031"/>
            <a:chExt cx="2173032" cy="436231"/>
          </a:xfrm>
        </p:grpSpPr>
        <p:sp>
          <p:nvSpPr>
            <p:cNvPr id="72" name="Ovaal 71">
              <a:extLst>
                <a:ext uri="{FF2B5EF4-FFF2-40B4-BE49-F238E27FC236}">
                  <a16:creationId xmlns:a16="http://schemas.microsoft.com/office/drawing/2014/main" id="{C705957E-A6B4-446B-B341-EEB5BDBB9B58}"/>
                </a:ext>
              </a:extLst>
            </p:cNvPr>
            <p:cNvSpPr/>
            <p:nvPr/>
          </p:nvSpPr>
          <p:spPr>
            <a:xfrm>
              <a:off x="6526161" y="2327031"/>
              <a:ext cx="427703" cy="4360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 name="Ovaal 72">
              <a:extLst>
                <a:ext uri="{FF2B5EF4-FFF2-40B4-BE49-F238E27FC236}">
                  <a16:creationId xmlns:a16="http://schemas.microsoft.com/office/drawing/2014/main" id="{4087DBB2-7554-4BB0-86BB-58DCCB16221D}"/>
                </a:ext>
              </a:extLst>
            </p:cNvPr>
            <p:cNvSpPr/>
            <p:nvPr/>
          </p:nvSpPr>
          <p:spPr>
            <a:xfrm>
              <a:off x="8271490" y="2327164"/>
              <a:ext cx="427703" cy="4360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1" name="Rechthoek 70">
              <a:extLst>
                <a:ext uri="{FF2B5EF4-FFF2-40B4-BE49-F238E27FC236}">
                  <a16:creationId xmlns:a16="http://schemas.microsoft.com/office/drawing/2014/main" id="{EDA47965-4373-4677-BF36-1F56233E83AC}"/>
                </a:ext>
              </a:extLst>
            </p:cNvPr>
            <p:cNvSpPr/>
            <p:nvPr/>
          </p:nvSpPr>
          <p:spPr>
            <a:xfrm>
              <a:off x="6758354" y="2327031"/>
              <a:ext cx="1744394" cy="4360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Schoolondersteuning</a:t>
              </a:r>
              <a:endParaRPr lang="nl-BE" sz="1400" dirty="0"/>
            </a:p>
          </p:txBody>
        </p:sp>
      </p:grpSp>
      <p:pic>
        <p:nvPicPr>
          <p:cNvPr id="80" name="Afbeelding 79">
            <a:extLst>
              <a:ext uri="{FF2B5EF4-FFF2-40B4-BE49-F238E27FC236}">
                <a16:creationId xmlns:a16="http://schemas.microsoft.com/office/drawing/2014/main" id="{EBB518E2-093C-4AF1-B4A7-E52175A744E6}"/>
              </a:ext>
            </a:extLst>
          </p:cNvPr>
          <p:cNvPicPr>
            <a:picLocks noChangeAspect="1"/>
          </p:cNvPicPr>
          <p:nvPr/>
        </p:nvPicPr>
        <p:blipFill>
          <a:blip r:embed="rId6"/>
          <a:stretch>
            <a:fillRect/>
          </a:stretch>
        </p:blipFill>
        <p:spPr>
          <a:xfrm>
            <a:off x="677334" y="5660978"/>
            <a:ext cx="2328874" cy="969348"/>
          </a:xfrm>
          <a:prstGeom prst="rect">
            <a:avLst/>
          </a:prstGeom>
        </p:spPr>
      </p:pic>
      <p:pic>
        <p:nvPicPr>
          <p:cNvPr id="81" name="Afbeelding 80">
            <a:extLst>
              <a:ext uri="{FF2B5EF4-FFF2-40B4-BE49-F238E27FC236}">
                <a16:creationId xmlns:a16="http://schemas.microsoft.com/office/drawing/2014/main" id="{75A798D2-54E4-4097-8692-3A189F69A5BF}"/>
              </a:ext>
            </a:extLst>
          </p:cNvPr>
          <p:cNvPicPr>
            <a:picLocks noChangeAspect="1"/>
          </p:cNvPicPr>
          <p:nvPr/>
        </p:nvPicPr>
        <p:blipFill>
          <a:blip r:embed="rId7"/>
          <a:stretch>
            <a:fillRect/>
          </a:stretch>
        </p:blipFill>
        <p:spPr>
          <a:xfrm>
            <a:off x="3077229" y="5815494"/>
            <a:ext cx="1792379" cy="1042506"/>
          </a:xfrm>
          <a:prstGeom prst="rect">
            <a:avLst/>
          </a:prstGeom>
        </p:spPr>
      </p:pic>
      <p:grpSp>
        <p:nvGrpSpPr>
          <p:cNvPr id="75" name="Groep 74">
            <a:extLst>
              <a:ext uri="{FF2B5EF4-FFF2-40B4-BE49-F238E27FC236}">
                <a16:creationId xmlns:a16="http://schemas.microsoft.com/office/drawing/2014/main" id="{05C464F4-72B1-464E-A71A-DC9A7955B574}"/>
              </a:ext>
            </a:extLst>
          </p:cNvPr>
          <p:cNvGrpSpPr/>
          <p:nvPr/>
        </p:nvGrpSpPr>
        <p:grpSpPr>
          <a:xfrm>
            <a:off x="6939452" y="4464460"/>
            <a:ext cx="2173032" cy="436231"/>
            <a:chOff x="6526161" y="2327031"/>
            <a:chExt cx="2173032" cy="436231"/>
          </a:xfrm>
          <a:solidFill>
            <a:srgbClr val="3696B8"/>
          </a:solidFill>
        </p:grpSpPr>
        <p:sp>
          <p:nvSpPr>
            <p:cNvPr id="76" name="Rechthoek 75">
              <a:extLst>
                <a:ext uri="{FF2B5EF4-FFF2-40B4-BE49-F238E27FC236}">
                  <a16:creationId xmlns:a16="http://schemas.microsoft.com/office/drawing/2014/main" id="{841EA389-014B-4675-BD8B-2CBF9725EBA1}"/>
                </a:ext>
              </a:extLst>
            </p:cNvPr>
            <p:cNvSpPr/>
            <p:nvPr/>
          </p:nvSpPr>
          <p:spPr>
            <a:xfrm>
              <a:off x="6758354" y="2327031"/>
              <a:ext cx="1744394" cy="4360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Aandacht in actie</a:t>
              </a:r>
              <a:endParaRPr lang="nl-BE" sz="1400" dirty="0"/>
            </a:p>
          </p:txBody>
        </p:sp>
        <p:sp>
          <p:nvSpPr>
            <p:cNvPr id="77" name="Ovaal 76">
              <a:extLst>
                <a:ext uri="{FF2B5EF4-FFF2-40B4-BE49-F238E27FC236}">
                  <a16:creationId xmlns:a16="http://schemas.microsoft.com/office/drawing/2014/main" id="{9141D131-4115-495B-A6AF-2E85AA569B92}"/>
                </a:ext>
              </a:extLst>
            </p:cNvPr>
            <p:cNvSpPr/>
            <p:nvPr/>
          </p:nvSpPr>
          <p:spPr>
            <a:xfrm>
              <a:off x="6526161" y="2327031"/>
              <a:ext cx="427703"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8" name="Ovaal 77">
              <a:extLst>
                <a:ext uri="{FF2B5EF4-FFF2-40B4-BE49-F238E27FC236}">
                  <a16:creationId xmlns:a16="http://schemas.microsoft.com/office/drawing/2014/main" id="{A706C224-895E-452C-82F3-808557DD6D63}"/>
                </a:ext>
              </a:extLst>
            </p:cNvPr>
            <p:cNvSpPr/>
            <p:nvPr/>
          </p:nvSpPr>
          <p:spPr>
            <a:xfrm>
              <a:off x="8393358" y="2327164"/>
              <a:ext cx="305835" cy="436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131806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35805-9248-4BF3-B522-CCA826507282}"/>
              </a:ext>
            </a:extLst>
          </p:cNvPr>
          <p:cNvSpPr>
            <a:spLocks noGrp="1"/>
          </p:cNvSpPr>
          <p:nvPr>
            <p:ph type="title"/>
          </p:nvPr>
        </p:nvSpPr>
        <p:spPr/>
        <p:txBody>
          <a:bodyPr>
            <a:normAutofit/>
          </a:bodyPr>
          <a:lstStyle/>
          <a:p>
            <a:r>
              <a:rPr lang="nl-BE" sz="3200" dirty="0">
                <a:latin typeface="Century Gothic" panose="020B0502020202020204" pitchFamily="34" charset="0"/>
              </a:rPr>
              <a:t>Aanbod - Schoolintern jongeren</a:t>
            </a:r>
          </a:p>
        </p:txBody>
      </p:sp>
      <p:sp>
        <p:nvSpPr>
          <p:cNvPr id="3" name="Tijdelijke aanduiding voor inhoud 2">
            <a:extLst>
              <a:ext uri="{FF2B5EF4-FFF2-40B4-BE49-F238E27FC236}">
                <a16:creationId xmlns:a16="http://schemas.microsoft.com/office/drawing/2014/main" id="{0BD0E43C-7D9A-4773-BE89-0C730EEC9D19}"/>
              </a:ext>
            </a:extLst>
          </p:cNvPr>
          <p:cNvSpPr>
            <a:spLocks noGrp="1"/>
          </p:cNvSpPr>
          <p:nvPr>
            <p:ph idx="1"/>
          </p:nvPr>
        </p:nvSpPr>
        <p:spPr>
          <a:xfrm>
            <a:off x="677334" y="1712914"/>
            <a:ext cx="8759629" cy="3880773"/>
          </a:xfrm>
        </p:spPr>
        <p:txBody>
          <a:bodyPr/>
          <a:lstStyle/>
          <a:p>
            <a:pPr marL="0" indent="0">
              <a:buNone/>
            </a:pPr>
            <a:r>
              <a:rPr lang="nl-BE" u="sng" dirty="0">
                <a:latin typeface="Century Gothic" panose="020B0502020202020204" pitchFamily="34" charset="0"/>
              </a:rPr>
              <a:t>1. Klasbegeleiding</a:t>
            </a:r>
          </a:p>
          <a:p>
            <a:pPr marL="0" indent="0">
              <a:buNone/>
            </a:pPr>
            <a:r>
              <a:rPr lang="nl-BE" dirty="0">
                <a:latin typeface="Century Gothic" panose="020B0502020202020204" pitchFamily="34" charset="0"/>
              </a:rPr>
              <a:t>= het opstarten, onderhouden en herstellen van relaties om een optimale leer-, leef- en werkomgeving te faciliteren</a:t>
            </a:r>
          </a:p>
          <a:p>
            <a:pPr marL="0" indent="0">
              <a:buNone/>
            </a:pPr>
            <a:endParaRPr lang="nl-BE" dirty="0">
              <a:latin typeface="Century Gothic" panose="020B0502020202020204" pitchFamily="34" charset="0"/>
            </a:endParaRPr>
          </a:p>
          <a:p>
            <a:pPr marL="0" indent="0">
              <a:buNone/>
            </a:pPr>
            <a:r>
              <a:rPr lang="nl-BE" dirty="0">
                <a:latin typeface="Century Gothic" panose="020B0502020202020204" pitchFamily="34" charset="0"/>
              </a:rPr>
              <a:t>! Vooral effectief wanneer er tijdig wordt aangemeld !</a:t>
            </a:r>
          </a:p>
          <a:p>
            <a:pPr marL="0" indent="0">
              <a:buNone/>
            </a:pPr>
            <a:r>
              <a:rPr lang="nl-BE" dirty="0">
                <a:latin typeface="Century Gothic" panose="020B0502020202020204" pitchFamily="34" charset="0"/>
              </a:rPr>
              <a:t>! Betrokkenheid/medewerking van leerkrachten/leerlingenbegeleiders/directie/etc. is een must wanneer we werken met klasgroepen !</a:t>
            </a:r>
          </a:p>
          <a:p>
            <a:endParaRPr lang="nl-BE" dirty="0"/>
          </a:p>
        </p:txBody>
      </p:sp>
      <p:pic>
        <p:nvPicPr>
          <p:cNvPr id="4" name="Afbeelding 3">
            <a:extLst>
              <a:ext uri="{FF2B5EF4-FFF2-40B4-BE49-F238E27FC236}">
                <a16:creationId xmlns:a16="http://schemas.microsoft.com/office/drawing/2014/main" id="{9FCCFBCD-1C90-48BD-98F3-E5BBF50670EC}"/>
              </a:ext>
            </a:extLst>
          </p:cNvPr>
          <p:cNvPicPr>
            <a:picLocks noChangeAspect="1"/>
          </p:cNvPicPr>
          <p:nvPr/>
        </p:nvPicPr>
        <p:blipFill>
          <a:blip r:embed="rId2"/>
          <a:stretch>
            <a:fillRect/>
          </a:stretch>
        </p:blipFill>
        <p:spPr>
          <a:xfrm>
            <a:off x="677334" y="5660978"/>
            <a:ext cx="2328874" cy="969348"/>
          </a:xfrm>
          <a:prstGeom prst="rect">
            <a:avLst/>
          </a:prstGeom>
        </p:spPr>
      </p:pic>
      <p:pic>
        <p:nvPicPr>
          <p:cNvPr id="5" name="Afbeelding 4">
            <a:extLst>
              <a:ext uri="{FF2B5EF4-FFF2-40B4-BE49-F238E27FC236}">
                <a16:creationId xmlns:a16="http://schemas.microsoft.com/office/drawing/2014/main" id="{704D3F5D-A803-44FC-AD1B-C04CD1E9DED6}"/>
              </a:ext>
            </a:extLst>
          </p:cNvPr>
          <p:cNvPicPr>
            <a:picLocks noChangeAspect="1"/>
          </p:cNvPicPr>
          <p:nvPr/>
        </p:nvPicPr>
        <p:blipFill>
          <a:blip r:embed="rId3"/>
          <a:stretch>
            <a:fillRect/>
          </a:stretch>
        </p:blipFill>
        <p:spPr>
          <a:xfrm>
            <a:off x="3077229" y="5815494"/>
            <a:ext cx="1792379" cy="1042506"/>
          </a:xfrm>
          <a:prstGeom prst="rect">
            <a:avLst/>
          </a:prstGeom>
        </p:spPr>
      </p:pic>
    </p:spTree>
    <p:extLst>
      <p:ext uri="{BB962C8B-B14F-4D97-AF65-F5344CB8AC3E}">
        <p14:creationId xmlns:p14="http://schemas.microsoft.com/office/powerpoint/2010/main" val="102394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35805-9248-4BF3-B522-CCA826507282}"/>
              </a:ext>
            </a:extLst>
          </p:cNvPr>
          <p:cNvSpPr>
            <a:spLocks noGrp="1"/>
          </p:cNvSpPr>
          <p:nvPr>
            <p:ph type="title"/>
          </p:nvPr>
        </p:nvSpPr>
        <p:spPr/>
        <p:txBody>
          <a:bodyPr>
            <a:normAutofit/>
          </a:bodyPr>
          <a:lstStyle/>
          <a:p>
            <a:r>
              <a:rPr lang="nl-BE" sz="3200" dirty="0">
                <a:latin typeface="Century Gothic" panose="020B0502020202020204" pitchFamily="34" charset="0"/>
              </a:rPr>
              <a:t>Aanbod - Schoolintern jongeren</a:t>
            </a:r>
          </a:p>
        </p:txBody>
      </p:sp>
      <p:sp>
        <p:nvSpPr>
          <p:cNvPr id="3" name="Tijdelijke aanduiding voor inhoud 2">
            <a:extLst>
              <a:ext uri="{FF2B5EF4-FFF2-40B4-BE49-F238E27FC236}">
                <a16:creationId xmlns:a16="http://schemas.microsoft.com/office/drawing/2014/main" id="{0BD0E43C-7D9A-4773-BE89-0C730EEC9D19}"/>
              </a:ext>
            </a:extLst>
          </p:cNvPr>
          <p:cNvSpPr>
            <a:spLocks noGrp="1"/>
          </p:cNvSpPr>
          <p:nvPr>
            <p:ph idx="1"/>
          </p:nvPr>
        </p:nvSpPr>
        <p:spPr>
          <a:xfrm>
            <a:off x="677334" y="1712914"/>
            <a:ext cx="8759629" cy="3880773"/>
          </a:xfrm>
        </p:spPr>
        <p:txBody>
          <a:bodyPr/>
          <a:lstStyle/>
          <a:p>
            <a:pPr marL="0" indent="0">
              <a:buNone/>
            </a:pPr>
            <a:r>
              <a:rPr lang="nl-BE" u="sng" dirty="0">
                <a:latin typeface="Century Gothic" panose="020B0502020202020204" pitchFamily="34" charset="0"/>
              </a:rPr>
              <a:t>2. Herstelgesprekken</a:t>
            </a:r>
          </a:p>
          <a:p>
            <a:pPr marL="0" indent="0">
              <a:buNone/>
            </a:pPr>
            <a:r>
              <a:rPr lang="nl-BE" dirty="0">
                <a:latin typeface="Century Gothic" panose="020B0502020202020204" pitchFamily="34" charset="0"/>
              </a:rPr>
              <a:t>= een gesprek tussen twee of meerdere partijen nadat er zich een incident heeft voorgedaan, waarbij één of meerdere partijen schade heeft opgelopen, hetzij emotioneel of materieel</a:t>
            </a:r>
          </a:p>
          <a:p>
            <a:pPr marL="0" indent="0">
              <a:buNone/>
            </a:pPr>
            <a:r>
              <a:rPr lang="nl-BE" dirty="0">
                <a:latin typeface="Century Gothic" panose="020B0502020202020204" pitchFamily="34" charset="0"/>
              </a:rPr>
              <a:t>= opnemen van verantwoordelijkheid en het zoeken naar oplossingen, om de schade, en zo de relatie, zo veel mogelijk te herstellen</a:t>
            </a:r>
          </a:p>
          <a:p>
            <a:pPr marL="0" indent="0">
              <a:buNone/>
            </a:pPr>
            <a:endParaRPr lang="nl-BE" dirty="0">
              <a:latin typeface="Century Gothic" panose="020B0502020202020204" pitchFamily="34" charset="0"/>
            </a:endParaRPr>
          </a:p>
          <a:p>
            <a:pPr marL="0" indent="0">
              <a:buNone/>
            </a:pPr>
            <a:r>
              <a:rPr lang="nl-BE" dirty="0">
                <a:latin typeface="Century Gothic" panose="020B0502020202020204" pitchFamily="34" charset="0"/>
              </a:rPr>
              <a:t>! Om een herstelgesprek te kunnen doen, moeten alle partijen openstaan voor herstel </a:t>
            </a:r>
          </a:p>
          <a:p>
            <a:pPr marL="0" indent="0">
              <a:buNone/>
            </a:pPr>
            <a:r>
              <a:rPr lang="nl-BE" dirty="0">
                <a:latin typeface="Century Gothic" panose="020B0502020202020204" pitchFamily="34" charset="0"/>
              </a:rPr>
              <a:t>! Indien er een klacht werd ingediend bij de politie, overleggen we met Alba vzw </a:t>
            </a:r>
          </a:p>
          <a:p>
            <a:endParaRPr lang="nl-BE" dirty="0"/>
          </a:p>
        </p:txBody>
      </p:sp>
      <p:pic>
        <p:nvPicPr>
          <p:cNvPr id="4" name="Afbeelding 3">
            <a:extLst>
              <a:ext uri="{FF2B5EF4-FFF2-40B4-BE49-F238E27FC236}">
                <a16:creationId xmlns:a16="http://schemas.microsoft.com/office/drawing/2014/main" id="{9FCCFBCD-1C90-48BD-98F3-E5BBF50670EC}"/>
              </a:ext>
            </a:extLst>
          </p:cNvPr>
          <p:cNvPicPr>
            <a:picLocks noChangeAspect="1"/>
          </p:cNvPicPr>
          <p:nvPr/>
        </p:nvPicPr>
        <p:blipFill>
          <a:blip r:embed="rId2"/>
          <a:stretch>
            <a:fillRect/>
          </a:stretch>
        </p:blipFill>
        <p:spPr>
          <a:xfrm>
            <a:off x="677334" y="5660978"/>
            <a:ext cx="2328874" cy="969348"/>
          </a:xfrm>
          <a:prstGeom prst="rect">
            <a:avLst/>
          </a:prstGeom>
        </p:spPr>
      </p:pic>
      <p:pic>
        <p:nvPicPr>
          <p:cNvPr id="5" name="Afbeelding 4">
            <a:extLst>
              <a:ext uri="{FF2B5EF4-FFF2-40B4-BE49-F238E27FC236}">
                <a16:creationId xmlns:a16="http://schemas.microsoft.com/office/drawing/2014/main" id="{704D3F5D-A803-44FC-AD1B-C04CD1E9DED6}"/>
              </a:ext>
            </a:extLst>
          </p:cNvPr>
          <p:cNvPicPr>
            <a:picLocks noChangeAspect="1"/>
          </p:cNvPicPr>
          <p:nvPr/>
        </p:nvPicPr>
        <p:blipFill>
          <a:blip r:embed="rId3"/>
          <a:stretch>
            <a:fillRect/>
          </a:stretch>
        </p:blipFill>
        <p:spPr>
          <a:xfrm>
            <a:off x="3085907" y="5815494"/>
            <a:ext cx="1792379" cy="1042506"/>
          </a:xfrm>
          <a:prstGeom prst="rect">
            <a:avLst/>
          </a:prstGeom>
        </p:spPr>
      </p:pic>
    </p:spTree>
    <p:extLst>
      <p:ext uri="{BB962C8B-B14F-4D97-AF65-F5344CB8AC3E}">
        <p14:creationId xmlns:p14="http://schemas.microsoft.com/office/powerpoint/2010/main" val="189093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35805-9248-4BF3-B522-CCA826507282}"/>
              </a:ext>
            </a:extLst>
          </p:cNvPr>
          <p:cNvSpPr>
            <a:spLocks noGrp="1"/>
          </p:cNvSpPr>
          <p:nvPr>
            <p:ph type="title"/>
          </p:nvPr>
        </p:nvSpPr>
        <p:spPr/>
        <p:txBody>
          <a:bodyPr>
            <a:normAutofit/>
          </a:bodyPr>
          <a:lstStyle/>
          <a:p>
            <a:r>
              <a:rPr lang="nl-BE" sz="3200" dirty="0">
                <a:latin typeface="Century Gothic" panose="020B0502020202020204" pitchFamily="34" charset="0"/>
              </a:rPr>
              <a:t>Aanbod - Schoolintern jongeren</a:t>
            </a:r>
          </a:p>
        </p:txBody>
      </p:sp>
      <p:sp>
        <p:nvSpPr>
          <p:cNvPr id="3" name="Tijdelijke aanduiding voor inhoud 2">
            <a:extLst>
              <a:ext uri="{FF2B5EF4-FFF2-40B4-BE49-F238E27FC236}">
                <a16:creationId xmlns:a16="http://schemas.microsoft.com/office/drawing/2014/main" id="{0BD0E43C-7D9A-4773-BE89-0C730EEC9D19}"/>
              </a:ext>
            </a:extLst>
          </p:cNvPr>
          <p:cNvSpPr>
            <a:spLocks noGrp="1"/>
          </p:cNvSpPr>
          <p:nvPr>
            <p:ph idx="1"/>
          </p:nvPr>
        </p:nvSpPr>
        <p:spPr>
          <a:xfrm>
            <a:off x="677334" y="1712914"/>
            <a:ext cx="8759629" cy="3880773"/>
          </a:xfrm>
        </p:spPr>
        <p:txBody>
          <a:bodyPr/>
          <a:lstStyle/>
          <a:p>
            <a:pPr marL="0" indent="0">
              <a:buNone/>
            </a:pPr>
            <a:r>
              <a:rPr lang="nl-BE" u="sng" dirty="0">
                <a:latin typeface="Century Gothic" panose="020B0502020202020204" pitchFamily="34" charset="0"/>
              </a:rPr>
              <a:t>3. Individuele begeleiding</a:t>
            </a:r>
          </a:p>
          <a:p>
            <a:pPr marL="0" indent="0">
              <a:buNone/>
            </a:pPr>
            <a:r>
              <a:rPr lang="nl-BE" dirty="0">
                <a:latin typeface="Century Gothic" panose="020B0502020202020204" pitchFamily="34" charset="0"/>
              </a:rPr>
              <a:t>= voor jongeren die extra ondersteuning nodig hebben en die willen werken aan specifieke doelstellingen </a:t>
            </a:r>
          </a:p>
          <a:p>
            <a:pPr marL="0" indent="0">
              <a:buNone/>
            </a:pPr>
            <a:r>
              <a:rPr lang="nl-BE" dirty="0">
                <a:latin typeface="Century Gothic" panose="020B0502020202020204" pitchFamily="34" charset="0"/>
                <a:sym typeface="Wingdings" panose="05000000000000000000" pitchFamily="2" charset="2"/>
              </a:rPr>
              <a:t> </a:t>
            </a:r>
            <a:r>
              <a:rPr lang="nl-BE" dirty="0">
                <a:latin typeface="Century Gothic" panose="020B0502020202020204" pitchFamily="34" charset="0"/>
              </a:rPr>
              <a:t>kan een opstap zijn naar een groepstraject</a:t>
            </a:r>
          </a:p>
          <a:p>
            <a:pPr marL="0" indent="0">
              <a:buNone/>
            </a:pPr>
            <a:r>
              <a:rPr lang="nl-BE" dirty="0">
                <a:latin typeface="Century Gothic" panose="020B0502020202020204" pitchFamily="34" charset="0"/>
                <a:sym typeface="Wingdings" panose="05000000000000000000" pitchFamily="2" charset="2"/>
              </a:rPr>
              <a:t> </a:t>
            </a:r>
            <a:r>
              <a:rPr lang="nl-BE" dirty="0">
                <a:latin typeface="Century Gothic" panose="020B0502020202020204" pitchFamily="34" charset="0"/>
              </a:rPr>
              <a:t>kan ook aansluitend op een klasbegeleiding, herstelgesprek of groepstraject</a:t>
            </a:r>
          </a:p>
          <a:p>
            <a:pPr marL="0" indent="0">
              <a:buNone/>
            </a:pPr>
            <a:r>
              <a:rPr lang="nl-BE" dirty="0">
                <a:latin typeface="Century Gothic" panose="020B0502020202020204" pitchFamily="34" charset="0"/>
                <a:sym typeface="Wingdings" panose="05000000000000000000" pitchFamily="2" charset="2"/>
              </a:rPr>
              <a:t> </a:t>
            </a:r>
            <a:r>
              <a:rPr lang="nl-BE" dirty="0">
                <a:latin typeface="Century Gothic" panose="020B0502020202020204" pitchFamily="34" charset="0"/>
              </a:rPr>
              <a:t>binnen of buiten de school/bij de jongere thuis</a:t>
            </a:r>
          </a:p>
          <a:p>
            <a:endParaRPr lang="nl-BE" dirty="0"/>
          </a:p>
        </p:txBody>
      </p:sp>
      <p:pic>
        <p:nvPicPr>
          <p:cNvPr id="4" name="Afbeelding 3">
            <a:extLst>
              <a:ext uri="{FF2B5EF4-FFF2-40B4-BE49-F238E27FC236}">
                <a16:creationId xmlns:a16="http://schemas.microsoft.com/office/drawing/2014/main" id="{9FCCFBCD-1C90-48BD-98F3-E5BBF50670EC}"/>
              </a:ext>
            </a:extLst>
          </p:cNvPr>
          <p:cNvPicPr>
            <a:picLocks noChangeAspect="1"/>
          </p:cNvPicPr>
          <p:nvPr/>
        </p:nvPicPr>
        <p:blipFill>
          <a:blip r:embed="rId2"/>
          <a:stretch>
            <a:fillRect/>
          </a:stretch>
        </p:blipFill>
        <p:spPr>
          <a:xfrm>
            <a:off x="677334" y="5660978"/>
            <a:ext cx="2328874" cy="969348"/>
          </a:xfrm>
          <a:prstGeom prst="rect">
            <a:avLst/>
          </a:prstGeom>
        </p:spPr>
      </p:pic>
      <p:pic>
        <p:nvPicPr>
          <p:cNvPr id="5" name="Afbeelding 4">
            <a:extLst>
              <a:ext uri="{FF2B5EF4-FFF2-40B4-BE49-F238E27FC236}">
                <a16:creationId xmlns:a16="http://schemas.microsoft.com/office/drawing/2014/main" id="{704D3F5D-A803-44FC-AD1B-C04CD1E9DED6}"/>
              </a:ext>
            </a:extLst>
          </p:cNvPr>
          <p:cNvPicPr>
            <a:picLocks noChangeAspect="1"/>
          </p:cNvPicPr>
          <p:nvPr/>
        </p:nvPicPr>
        <p:blipFill>
          <a:blip r:embed="rId3"/>
          <a:stretch>
            <a:fillRect/>
          </a:stretch>
        </p:blipFill>
        <p:spPr>
          <a:xfrm>
            <a:off x="3085907" y="5815494"/>
            <a:ext cx="1792379" cy="1042506"/>
          </a:xfrm>
          <a:prstGeom prst="rect">
            <a:avLst/>
          </a:prstGeom>
        </p:spPr>
      </p:pic>
    </p:spTree>
    <p:extLst>
      <p:ext uri="{BB962C8B-B14F-4D97-AF65-F5344CB8AC3E}">
        <p14:creationId xmlns:p14="http://schemas.microsoft.com/office/powerpoint/2010/main" val="253932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35805-9248-4BF3-B522-CCA826507282}"/>
              </a:ext>
            </a:extLst>
          </p:cNvPr>
          <p:cNvSpPr>
            <a:spLocks noGrp="1"/>
          </p:cNvSpPr>
          <p:nvPr>
            <p:ph type="title"/>
          </p:nvPr>
        </p:nvSpPr>
        <p:spPr/>
        <p:txBody>
          <a:bodyPr>
            <a:normAutofit/>
          </a:bodyPr>
          <a:lstStyle/>
          <a:p>
            <a:r>
              <a:rPr lang="nl-BE" sz="3200" dirty="0">
                <a:latin typeface="Century Gothic" panose="020B0502020202020204" pitchFamily="34" charset="0"/>
              </a:rPr>
              <a:t>Aanbod - Schoolintern jongeren</a:t>
            </a:r>
          </a:p>
        </p:txBody>
      </p:sp>
      <p:sp>
        <p:nvSpPr>
          <p:cNvPr id="3" name="Tijdelijke aanduiding voor inhoud 2">
            <a:extLst>
              <a:ext uri="{FF2B5EF4-FFF2-40B4-BE49-F238E27FC236}">
                <a16:creationId xmlns:a16="http://schemas.microsoft.com/office/drawing/2014/main" id="{0BD0E43C-7D9A-4773-BE89-0C730EEC9D19}"/>
              </a:ext>
            </a:extLst>
          </p:cNvPr>
          <p:cNvSpPr>
            <a:spLocks noGrp="1"/>
          </p:cNvSpPr>
          <p:nvPr>
            <p:ph idx="1"/>
          </p:nvPr>
        </p:nvSpPr>
        <p:spPr>
          <a:xfrm>
            <a:off x="677334" y="1712914"/>
            <a:ext cx="8759629" cy="3880773"/>
          </a:xfrm>
        </p:spPr>
        <p:txBody>
          <a:bodyPr/>
          <a:lstStyle/>
          <a:p>
            <a:pPr marL="0" indent="0">
              <a:buNone/>
            </a:pPr>
            <a:r>
              <a:rPr lang="nl-BE" u="sng" dirty="0">
                <a:latin typeface="Century Gothic" panose="020B0502020202020204" pitchFamily="34" charset="0"/>
              </a:rPr>
              <a:t>4. Leerkrachtenondersteuning</a:t>
            </a:r>
          </a:p>
          <a:p>
            <a:pPr marL="0" indent="0">
              <a:buNone/>
            </a:pPr>
            <a:r>
              <a:rPr lang="nl-BE" dirty="0">
                <a:latin typeface="Century Gothic" panose="020B0502020202020204" pitchFamily="34" charset="0"/>
              </a:rPr>
              <a:t>Ook voor volwassenen kan er binnen de schoolcontext een traject op maat gestart worden (enkel case-gebonden)</a:t>
            </a:r>
          </a:p>
          <a:p>
            <a:endParaRPr lang="nl-BE" dirty="0"/>
          </a:p>
        </p:txBody>
      </p:sp>
      <p:pic>
        <p:nvPicPr>
          <p:cNvPr id="4" name="Afbeelding 3">
            <a:extLst>
              <a:ext uri="{FF2B5EF4-FFF2-40B4-BE49-F238E27FC236}">
                <a16:creationId xmlns:a16="http://schemas.microsoft.com/office/drawing/2014/main" id="{9FCCFBCD-1C90-48BD-98F3-E5BBF50670EC}"/>
              </a:ext>
            </a:extLst>
          </p:cNvPr>
          <p:cNvPicPr>
            <a:picLocks noChangeAspect="1"/>
          </p:cNvPicPr>
          <p:nvPr/>
        </p:nvPicPr>
        <p:blipFill>
          <a:blip r:embed="rId2"/>
          <a:stretch>
            <a:fillRect/>
          </a:stretch>
        </p:blipFill>
        <p:spPr>
          <a:xfrm>
            <a:off x="677334" y="5660978"/>
            <a:ext cx="2328874" cy="969348"/>
          </a:xfrm>
          <a:prstGeom prst="rect">
            <a:avLst/>
          </a:prstGeom>
        </p:spPr>
      </p:pic>
      <p:pic>
        <p:nvPicPr>
          <p:cNvPr id="5" name="Afbeelding 4">
            <a:extLst>
              <a:ext uri="{FF2B5EF4-FFF2-40B4-BE49-F238E27FC236}">
                <a16:creationId xmlns:a16="http://schemas.microsoft.com/office/drawing/2014/main" id="{704D3F5D-A803-44FC-AD1B-C04CD1E9DED6}"/>
              </a:ext>
            </a:extLst>
          </p:cNvPr>
          <p:cNvPicPr>
            <a:picLocks noChangeAspect="1"/>
          </p:cNvPicPr>
          <p:nvPr/>
        </p:nvPicPr>
        <p:blipFill>
          <a:blip r:embed="rId3"/>
          <a:stretch>
            <a:fillRect/>
          </a:stretch>
        </p:blipFill>
        <p:spPr>
          <a:xfrm>
            <a:off x="3085907" y="5815494"/>
            <a:ext cx="1792379" cy="1042506"/>
          </a:xfrm>
          <a:prstGeom prst="rect">
            <a:avLst/>
          </a:prstGeom>
        </p:spPr>
      </p:pic>
    </p:spTree>
    <p:extLst>
      <p:ext uri="{BB962C8B-B14F-4D97-AF65-F5344CB8AC3E}">
        <p14:creationId xmlns:p14="http://schemas.microsoft.com/office/powerpoint/2010/main" val="41683952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1359</TotalTime>
  <Words>1127</Words>
  <Application>Microsoft Office PowerPoint</Application>
  <PresentationFormat>Breedbeeld</PresentationFormat>
  <Paragraphs>162</Paragraphs>
  <Slides>19</Slides>
  <Notes>0</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19</vt:i4>
      </vt:variant>
    </vt:vector>
  </HeadingPairs>
  <TitlesOfParts>
    <vt:vector size="27" baseType="lpstr">
      <vt:lpstr>Aharoni</vt:lpstr>
      <vt:lpstr>Arial</vt:lpstr>
      <vt:lpstr>Century Gothic</vt:lpstr>
      <vt:lpstr>Corbel</vt:lpstr>
      <vt:lpstr>Trebuchet MS</vt:lpstr>
      <vt:lpstr>Wingdings 3</vt:lpstr>
      <vt:lpstr>Facet</vt:lpstr>
      <vt:lpstr>Acrobat Document</vt:lpstr>
      <vt:lpstr>NAFT Asse-Halle-Vilvoorde</vt:lpstr>
      <vt:lpstr>NAFT? Watisda?</vt:lpstr>
      <vt:lpstr>Voorwaarden</vt:lpstr>
      <vt:lpstr>Arktos Vlaams-Brabant &amp; Brussel Aanbod</vt:lpstr>
      <vt:lpstr>PowerPoint-presentatie</vt:lpstr>
      <vt:lpstr>Aanbod - Schoolintern jongeren</vt:lpstr>
      <vt:lpstr>Aanbod - Schoolintern jongeren</vt:lpstr>
      <vt:lpstr>Aanbod - Schoolintern jongeren</vt:lpstr>
      <vt:lpstr>Aanbod - Schoolintern jongeren</vt:lpstr>
      <vt:lpstr>Aanbod - Schoolextern</vt:lpstr>
      <vt:lpstr>Aanbod - Schoolextern</vt:lpstr>
      <vt:lpstr>Aanbod - Schoolextern</vt:lpstr>
      <vt:lpstr>Aanbod - Schoolextern</vt:lpstr>
      <vt:lpstr>PowerPoint-presentatie</vt:lpstr>
      <vt:lpstr>PowerPoint-presentatie</vt:lpstr>
      <vt:lpstr>PowerPoint-presentatie</vt:lpstr>
      <vt:lpstr>Aanmeldingsprocedure</vt:lpstr>
      <vt:lpstr>TRANSITIEPROJECT</vt:lpstr>
      <vt:lpstr>Contactgegevens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NAFT Vlaams-Brabant-Oost</dc:title>
  <dc:creator>Bette Willems</dc:creator>
  <cp:lastModifiedBy>tom</cp:lastModifiedBy>
  <cp:revision>43</cp:revision>
  <dcterms:created xsi:type="dcterms:W3CDTF">2020-08-10T08:49:51Z</dcterms:created>
  <dcterms:modified xsi:type="dcterms:W3CDTF">2022-01-14T09:45:43Z</dcterms:modified>
</cp:coreProperties>
</file>