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sldIdLst>
    <p:sldId id="256" r:id="rId5"/>
    <p:sldId id="257" r:id="rId6"/>
    <p:sldId id="258" r:id="rId7"/>
    <p:sldId id="268" r:id="rId8"/>
    <p:sldId id="271" r:id="rId9"/>
    <p:sldId id="269" r:id="rId10"/>
    <p:sldId id="272" r:id="rId11"/>
    <p:sldId id="273" r:id="rId12"/>
    <p:sldId id="270" r:id="rId13"/>
    <p:sldId id="266" r:id="rId14"/>
    <p:sldId id="26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C271D7-F7EF-45A9-A84E-ABEEAE61124B}" v="73" dt="2022-01-14T07:52:59.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ca0034e392845ae1" providerId="LiveId" clId="{E0587BC6-77DB-4FF1-B5B2-463AE6A26BCF}"/>
    <pc:docChg chg="undo custSel modSld">
      <pc:chgData name="" userId="ca0034e392845ae1" providerId="LiveId" clId="{E0587BC6-77DB-4FF1-B5B2-463AE6A26BCF}" dt="2021-09-03T09:10:38.131" v="607" actId="5793"/>
      <pc:docMkLst>
        <pc:docMk/>
      </pc:docMkLst>
      <pc:sldChg chg="modSp">
        <pc:chgData name="" userId="ca0034e392845ae1" providerId="LiveId" clId="{E0587BC6-77DB-4FF1-B5B2-463AE6A26BCF}" dt="2021-09-02T18:04:06.130" v="73" actId="20577"/>
        <pc:sldMkLst>
          <pc:docMk/>
          <pc:sldMk cId="2404661302" sldId="258"/>
        </pc:sldMkLst>
        <pc:spChg chg="mod">
          <ac:chgData name="" userId="ca0034e392845ae1" providerId="LiveId" clId="{E0587BC6-77DB-4FF1-B5B2-463AE6A26BCF}" dt="2021-09-02T18:04:06.130" v="73" actId="20577"/>
          <ac:spMkLst>
            <pc:docMk/>
            <pc:sldMk cId="2404661302" sldId="258"/>
            <ac:spMk id="3" creationId="{41A67F28-CC6F-418A-8DB8-38D339E03919}"/>
          </ac:spMkLst>
        </pc:spChg>
      </pc:sldChg>
      <pc:sldChg chg="modSp">
        <pc:chgData name="" userId="ca0034e392845ae1" providerId="LiveId" clId="{E0587BC6-77DB-4FF1-B5B2-463AE6A26BCF}" dt="2021-09-03T09:10:38.131" v="607" actId="5793"/>
        <pc:sldMkLst>
          <pc:docMk/>
          <pc:sldMk cId="3209225849" sldId="266"/>
        </pc:sldMkLst>
        <pc:spChg chg="mod">
          <ac:chgData name="" userId="ca0034e392845ae1" providerId="LiveId" clId="{E0587BC6-77DB-4FF1-B5B2-463AE6A26BCF}" dt="2021-09-03T09:10:38.131" v="607" actId="5793"/>
          <ac:spMkLst>
            <pc:docMk/>
            <pc:sldMk cId="3209225849" sldId="266"/>
            <ac:spMk id="3" creationId="{98124AD6-FC37-49F2-9FBD-6DD0763A05BC}"/>
          </ac:spMkLst>
        </pc:spChg>
      </pc:sldChg>
      <pc:sldChg chg="modSp">
        <pc:chgData name="" userId="ca0034e392845ae1" providerId="LiveId" clId="{E0587BC6-77DB-4FF1-B5B2-463AE6A26BCF}" dt="2021-09-03T08:21:29.969" v="313" actId="20577"/>
        <pc:sldMkLst>
          <pc:docMk/>
          <pc:sldMk cId="3910432795" sldId="268"/>
        </pc:sldMkLst>
        <pc:spChg chg="mod">
          <ac:chgData name="" userId="ca0034e392845ae1" providerId="LiveId" clId="{E0587BC6-77DB-4FF1-B5B2-463AE6A26BCF}" dt="2021-09-03T08:21:29.969" v="313" actId="20577"/>
          <ac:spMkLst>
            <pc:docMk/>
            <pc:sldMk cId="3910432795" sldId="268"/>
            <ac:spMk id="3" creationId="{63D04EC5-C3A6-476A-9702-F1BB27364129}"/>
          </ac:spMkLst>
        </pc:spChg>
      </pc:sldChg>
      <pc:sldChg chg="modSp">
        <pc:chgData name="" userId="ca0034e392845ae1" providerId="LiveId" clId="{E0587BC6-77DB-4FF1-B5B2-463AE6A26BCF}" dt="2021-09-02T18:06:58.955" v="309" actId="20577"/>
        <pc:sldMkLst>
          <pc:docMk/>
          <pc:sldMk cId="2152031276" sldId="270"/>
        </pc:sldMkLst>
        <pc:graphicFrameChg chg="mod">
          <ac:chgData name="" userId="ca0034e392845ae1" providerId="LiveId" clId="{E0587BC6-77DB-4FF1-B5B2-463AE6A26BCF}" dt="2021-09-02T18:06:58.955" v="309" actId="20577"/>
          <ac:graphicFrameMkLst>
            <pc:docMk/>
            <pc:sldMk cId="2152031276" sldId="270"/>
            <ac:graphicFrameMk id="5" creationId="{7EAE9DF6-27FA-49C1-9711-0C1D862D75A9}"/>
          </ac:graphicFrameMkLst>
        </pc:graphicFrameChg>
      </pc:sldChg>
    </pc:docChg>
  </pc:docChgLst>
  <pc:docChgLst>
    <pc:chgData name="Jana Biesemans" userId="S::jana@wereldvanindra.be::20fae3b1-332f-49c7-81d4-2b1f966a1b39" providerId="AD" clId="Web-{5FC271D7-F7EF-45A9-A84E-ABEEAE61124B}"/>
    <pc:docChg chg="modSld">
      <pc:chgData name="Jana Biesemans" userId="S::jana@wereldvanindra.be::20fae3b1-332f-49c7-81d4-2b1f966a1b39" providerId="AD" clId="Web-{5FC271D7-F7EF-45A9-A84E-ABEEAE61124B}" dt="2022-01-14T07:52:57.183" v="73" actId="20577"/>
      <pc:docMkLst>
        <pc:docMk/>
      </pc:docMkLst>
      <pc:sldChg chg="modSp">
        <pc:chgData name="Jana Biesemans" userId="S::jana@wereldvanindra.be::20fae3b1-332f-49c7-81d4-2b1f966a1b39" providerId="AD" clId="Web-{5FC271D7-F7EF-45A9-A84E-ABEEAE61124B}" dt="2022-01-14T07:52:57.183" v="73" actId="20577"/>
        <pc:sldMkLst>
          <pc:docMk/>
          <pc:sldMk cId="2404661302" sldId="258"/>
        </pc:sldMkLst>
        <pc:spChg chg="mod">
          <ac:chgData name="Jana Biesemans" userId="S::jana@wereldvanindra.be::20fae3b1-332f-49c7-81d4-2b1f966a1b39" providerId="AD" clId="Web-{5FC271D7-F7EF-45A9-A84E-ABEEAE61124B}" dt="2022-01-14T07:52:57.183" v="73" actId="20577"/>
          <ac:spMkLst>
            <pc:docMk/>
            <pc:sldMk cId="2404661302" sldId="258"/>
            <ac:spMk id="3" creationId="{41A67F28-CC6F-418A-8DB8-38D339E03919}"/>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hyperlink" Target="https://www.wereldvanindra.be/" TargetMode="Externa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wereldvanindra.be/" TargetMode="External"/><Relationship Id="rId7" Type="http://schemas.openxmlformats.org/officeDocument/2006/relationships/image" Target="../media/image9.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2A1A4-656D-4306-B688-D3AB39C549DF}"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FD38B5D-577F-4E6F-BC24-8FA52D727F39}">
      <dgm:prSet/>
      <dgm:spPr/>
      <dgm:t>
        <a:bodyPr/>
        <a:lstStyle/>
        <a:p>
          <a:r>
            <a:rPr lang="nl-BE" b="1" dirty="0"/>
            <a:t>Aanmelding</a:t>
          </a:r>
          <a:r>
            <a:rPr lang="nl-BE" dirty="0"/>
            <a:t> door toegewezen </a:t>
          </a:r>
          <a:r>
            <a:rPr lang="nl-BE" b="1" dirty="0"/>
            <a:t>CLB</a:t>
          </a:r>
          <a:r>
            <a:rPr lang="nl-BE" dirty="0"/>
            <a:t>-medewerker. Dit kan via meldpunt MSI en KANS of via de site: </a:t>
          </a:r>
          <a:r>
            <a:rPr lang="nl-BE" i="1" dirty="0">
              <a:hlinkClick xmlns:r="http://schemas.openxmlformats.org/officeDocument/2006/relationships" r:id="rId1"/>
            </a:rPr>
            <a:t>https://www.wereldvanindra.be</a:t>
          </a:r>
          <a:r>
            <a:rPr lang="nl-BE" i="1" dirty="0"/>
            <a:t> </a:t>
          </a:r>
          <a:endParaRPr lang="en-US" i="1" dirty="0"/>
        </a:p>
      </dgm:t>
    </dgm:pt>
    <dgm:pt modelId="{C139E032-D2F3-454D-BDBC-E23565F1B8A4}" type="parTrans" cxnId="{DDB06420-6062-4641-AD26-E0AC78FE10D9}">
      <dgm:prSet/>
      <dgm:spPr/>
      <dgm:t>
        <a:bodyPr/>
        <a:lstStyle/>
        <a:p>
          <a:endParaRPr lang="en-US"/>
        </a:p>
      </dgm:t>
    </dgm:pt>
    <dgm:pt modelId="{CE26C7AF-1716-4351-B476-B29ECCEB0627}" type="sibTrans" cxnId="{DDB06420-6062-4641-AD26-E0AC78FE10D9}">
      <dgm:prSet/>
      <dgm:spPr/>
      <dgm:t>
        <a:bodyPr/>
        <a:lstStyle/>
        <a:p>
          <a:endParaRPr lang="en-US"/>
        </a:p>
      </dgm:t>
    </dgm:pt>
    <dgm:pt modelId="{8E0FA56A-C376-4FAE-BC6F-0EEDFC58423B}">
      <dgm:prSet/>
      <dgm:spPr/>
      <dgm:t>
        <a:bodyPr/>
        <a:lstStyle/>
        <a:p>
          <a:pPr rtl="0"/>
          <a:r>
            <a:rPr lang="nl-BE" b="1" dirty="0">
              <a:latin typeface="Century Gothic" panose="020B0502020202020204"/>
            </a:rPr>
            <a:t>De ONT-moeting</a:t>
          </a:r>
          <a:r>
            <a:rPr lang="nl-BE" b="0" dirty="0">
              <a:latin typeface="Century Gothic" panose="020B0502020202020204"/>
            </a:rPr>
            <a:t> met</a:t>
          </a:r>
          <a:r>
            <a:rPr lang="nl-BE" dirty="0">
              <a:latin typeface="Century Gothic" panose="020B0502020202020204"/>
            </a:rPr>
            <a:t> </a:t>
          </a:r>
          <a:r>
            <a:rPr lang="nl-BE" dirty="0"/>
            <a:t>jongere, ouders/opvoedingsverantwoordelijke, CLB, schoolse medewerker (indien mogelijk) en andere nodige partners of personen zoals bv psychologe, vertrouwensfiguur, …</a:t>
          </a:r>
          <a:r>
            <a:rPr lang="nl-BE" dirty="0">
              <a:latin typeface="Century Gothic" panose="020B0502020202020204"/>
            </a:rPr>
            <a:t> </a:t>
          </a:r>
          <a:endParaRPr lang="en-US" dirty="0"/>
        </a:p>
      </dgm:t>
    </dgm:pt>
    <dgm:pt modelId="{B5D4483C-8A73-47A2-8BFA-93148DCE415C}" type="parTrans" cxnId="{9ADDF99C-E18D-41E0-A127-A2B91F06F335}">
      <dgm:prSet/>
      <dgm:spPr/>
      <dgm:t>
        <a:bodyPr/>
        <a:lstStyle/>
        <a:p>
          <a:endParaRPr lang="en-US"/>
        </a:p>
      </dgm:t>
    </dgm:pt>
    <dgm:pt modelId="{8C66DFEC-5F32-4FEA-AB02-3D9A8685BDD9}" type="sibTrans" cxnId="{9ADDF99C-E18D-41E0-A127-A2B91F06F335}">
      <dgm:prSet/>
      <dgm:spPr/>
      <dgm:t>
        <a:bodyPr/>
        <a:lstStyle/>
        <a:p>
          <a:endParaRPr lang="en-US"/>
        </a:p>
      </dgm:t>
    </dgm:pt>
    <dgm:pt modelId="{AA5CC66F-08B4-462E-9F5A-F652F327B59E}">
      <dgm:prSet/>
      <dgm:spPr/>
      <dgm:t>
        <a:bodyPr/>
        <a:lstStyle/>
        <a:p>
          <a:pPr rtl="0"/>
          <a:r>
            <a:rPr lang="nl-BE" dirty="0"/>
            <a:t>Na </a:t>
          </a:r>
          <a:r>
            <a:rPr lang="nl-BE" dirty="0">
              <a:latin typeface="Century Gothic" panose="020B0502020202020204"/>
            </a:rPr>
            <a:t>6 à 8 </a:t>
          </a:r>
          <a:r>
            <a:rPr lang="nl-BE" dirty="0"/>
            <a:t>weken een</a:t>
          </a:r>
          <a:r>
            <a:rPr lang="nl-BE" b="1" u="none" dirty="0"/>
            <a:t> </a:t>
          </a:r>
          <a:r>
            <a:rPr lang="nl-BE" b="1" u="none" dirty="0">
              <a:latin typeface="Century Gothic" panose="020B0502020202020204"/>
            </a:rPr>
            <a:t>pitstop</a:t>
          </a:r>
          <a:r>
            <a:rPr lang="nl-BE" b="0" dirty="0">
              <a:latin typeface="Century Gothic" panose="020B0502020202020204"/>
            </a:rPr>
            <a:t> met</a:t>
          </a:r>
          <a:r>
            <a:rPr lang="nl-BE" dirty="0"/>
            <a:t> betrokkenen (aanwezigen intake), met eventuele </a:t>
          </a:r>
          <a:r>
            <a:rPr lang="nl-BE" b="1" dirty="0"/>
            <a:t>bijsturing</a:t>
          </a:r>
          <a:r>
            <a:rPr lang="nl-BE" dirty="0"/>
            <a:t> van hulpvragen of doelstellingen. </a:t>
          </a:r>
          <a:r>
            <a:rPr lang="nl-BE" b="0" dirty="0"/>
            <a:t>Na 12 weken bespreken we </a:t>
          </a:r>
          <a:r>
            <a:rPr lang="nl-BE" b="0" dirty="0">
              <a:latin typeface="Century Gothic" panose="020B0502020202020204"/>
            </a:rPr>
            <a:t>in de </a:t>
          </a:r>
          <a:r>
            <a:rPr lang="nl-BE" b="1" dirty="0">
              <a:latin typeface="Century Gothic" panose="020B0502020202020204"/>
            </a:rPr>
            <a:t>landing </a:t>
          </a:r>
          <a:r>
            <a:rPr lang="nl-BE" b="0" dirty="0">
              <a:latin typeface="Century Gothic" panose="020B0502020202020204"/>
            </a:rPr>
            <a:t>waar we ‘’beland’’ zijn aan het einde van het traject. Verlenging kan overwogen worden.</a:t>
          </a:r>
          <a:endParaRPr lang="en-US" b="0" dirty="0"/>
        </a:p>
      </dgm:t>
    </dgm:pt>
    <dgm:pt modelId="{FBFDEF05-FB1E-4CAC-9433-C92F98EAFB8F}" type="parTrans" cxnId="{08705EFD-0DCE-496C-A07D-8F18F7069C2E}">
      <dgm:prSet/>
      <dgm:spPr/>
      <dgm:t>
        <a:bodyPr/>
        <a:lstStyle/>
        <a:p>
          <a:endParaRPr lang="en-US"/>
        </a:p>
      </dgm:t>
    </dgm:pt>
    <dgm:pt modelId="{328AAF8C-C99E-4994-A88E-1E0CE16E42F9}" type="sibTrans" cxnId="{08705EFD-0DCE-496C-A07D-8F18F7069C2E}">
      <dgm:prSet/>
      <dgm:spPr/>
      <dgm:t>
        <a:bodyPr/>
        <a:lstStyle/>
        <a:p>
          <a:endParaRPr lang="en-US"/>
        </a:p>
      </dgm:t>
    </dgm:pt>
    <dgm:pt modelId="{9F31B6D2-24A8-4B0E-9DA1-6E88C5930B6A}">
      <dgm:prSet/>
      <dgm:spPr/>
      <dgm:t>
        <a:bodyPr/>
        <a:lstStyle/>
        <a:p>
          <a:r>
            <a:rPr lang="nl-BE" dirty="0"/>
            <a:t>Doorheen het traject van de jongere: regelmatige </a:t>
          </a:r>
          <a:r>
            <a:rPr lang="nl-BE" b="1" dirty="0"/>
            <a:t>contacten</a:t>
          </a:r>
          <a:r>
            <a:rPr lang="nl-BE" dirty="0"/>
            <a:t> met gezin en school, om een mogelijke terugkeer naar het schoolgaan te verwezenlijken, </a:t>
          </a:r>
          <a:endParaRPr lang="en-US" dirty="0"/>
        </a:p>
      </dgm:t>
    </dgm:pt>
    <dgm:pt modelId="{D110BEB7-5A11-4556-857A-0B2E28E03BFA}" type="parTrans" cxnId="{861ED3E1-BCD0-4FFA-8373-BA00F8B76302}">
      <dgm:prSet/>
      <dgm:spPr/>
      <dgm:t>
        <a:bodyPr/>
        <a:lstStyle/>
        <a:p>
          <a:endParaRPr lang="en-US"/>
        </a:p>
      </dgm:t>
    </dgm:pt>
    <dgm:pt modelId="{B8BA96CB-243F-4BF2-B6B9-C66457C107B3}" type="sibTrans" cxnId="{861ED3E1-BCD0-4FFA-8373-BA00F8B76302}">
      <dgm:prSet/>
      <dgm:spPr/>
      <dgm:t>
        <a:bodyPr/>
        <a:lstStyle/>
        <a:p>
          <a:endParaRPr lang="en-US"/>
        </a:p>
      </dgm:t>
    </dgm:pt>
    <dgm:pt modelId="{D0098887-2D8F-40DB-9260-37B8F77AA07B}" type="pres">
      <dgm:prSet presAssocID="{E6A2A1A4-656D-4306-B688-D3AB39C549DF}" presName="root" presStyleCnt="0">
        <dgm:presLayoutVars>
          <dgm:dir/>
          <dgm:resizeHandles val="exact"/>
        </dgm:presLayoutVars>
      </dgm:prSet>
      <dgm:spPr/>
    </dgm:pt>
    <dgm:pt modelId="{12564892-FD66-4A3D-9B05-07DDE2A05C80}" type="pres">
      <dgm:prSet presAssocID="{E6A2A1A4-656D-4306-B688-D3AB39C549DF}" presName="container" presStyleCnt="0">
        <dgm:presLayoutVars>
          <dgm:dir/>
          <dgm:resizeHandles val="exact"/>
        </dgm:presLayoutVars>
      </dgm:prSet>
      <dgm:spPr/>
    </dgm:pt>
    <dgm:pt modelId="{91D56D9C-136E-43ED-AD55-D75846C47090}" type="pres">
      <dgm:prSet presAssocID="{9FD38B5D-577F-4E6F-BC24-8FA52D727F39}" presName="compNode" presStyleCnt="0"/>
      <dgm:spPr/>
    </dgm:pt>
    <dgm:pt modelId="{898ED2AF-65C9-45FC-A64D-5FC792DFF03A}" type="pres">
      <dgm:prSet presAssocID="{9FD38B5D-577F-4E6F-BC24-8FA52D727F39}" presName="iconBgRect" presStyleLbl="bgShp" presStyleIdx="0" presStyleCnt="4"/>
      <dgm:spPr/>
    </dgm:pt>
    <dgm:pt modelId="{7831F28F-79AE-4DFC-BF38-4296B2C4B76A}" type="pres">
      <dgm:prSet presAssocID="{9FD38B5D-577F-4E6F-BC24-8FA52D727F39}"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Kind met ballon"/>
        </a:ext>
      </dgm:extLst>
    </dgm:pt>
    <dgm:pt modelId="{BFF7289B-9B50-4A9D-8C8A-4A760B97F8E1}" type="pres">
      <dgm:prSet presAssocID="{9FD38B5D-577F-4E6F-BC24-8FA52D727F39}" presName="spaceRect" presStyleCnt="0"/>
      <dgm:spPr/>
    </dgm:pt>
    <dgm:pt modelId="{BAE64826-CFEE-41A1-AC96-2F06547A3C78}" type="pres">
      <dgm:prSet presAssocID="{9FD38B5D-577F-4E6F-BC24-8FA52D727F39}" presName="textRect" presStyleLbl="revTx" presStyleIdx="0" presStyleCnt="4">
        <dgm:presLayoutVars>
          <dgm:chMax val="1"/>
          <dgm:chPref val="1"/>
        </dgm:presLayoutVars>
      </dgm:prSet>
      <dgm:spPr/>
    </dgm:pt>
    <dgm:pt modelId="{76E03ECF-5B1D-45F1-9073-D521952B8F06}" type="pres">
      <dgm:prSet presAssocID="{CE26C7AF-1716-4351-B476-B29ECCEB0627}" presName="sibTrans" presStyleLbl="sibTrans2D1" presStyleIdx="0" presStyleCnt="0"/>
      <dgm:spPr/>
    </dgm:pt>
    <dgm:pt modelId="{1041116C-B365-4B4D-9274-78277BFB81C6}" type="pres">
      <dgm:prSet presAssocID="{8E0FA56A-C376-4FAE-BC6F-0EEDFC58423B}" presName="compNode" presStyleCnt="0"/>
      <dgm:spPr/>
    </dgm:pt>
    <dgm:pt modelId="{F910AEF3-1206-4005-BB33-68CAB6797F3C}" type="pres">
      <dgm:prSet presAssocID="{8E0FA56A-C376-4FAE-BC6F-0EEDFC58423B}" presName="iconBgRect" presStyleLbl="bgShp" presStyleIdx="1" presStyleCnt="4"/>
      <dgm:spPr/>
    </dgm:pt>
    <dgm:pt modelId="{CF770533-3718-4952-A3F2-63E1979DEE7F}" type="pres">
      <dgm:prSet presAssocID="{8E0FA56A-C376-4FAE-BC6F-0EEDFC58423B}"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Chatten"/>
        </a:ext>
      </dgm:extLst>
    </dgm:pt>
    <dgm:pt modelId="{253B3955-4444-4DB9-B450-B23BDA6EECD4}" type="pres">
      <dgm:prSet presAssocID="{8E0FA56A-C376-4FAE-BC6F-0EEDFC58423B}" presName="spaceRect" presStyleCnt="0"/>
      <dgm:spPr/>
    </dgm:pt>
    <dgm:pt modelId="{9D849325-71C3-4EDA-BFD0-92B2C49CBE45}" type="pres">
      <dgm:prSet presAssocID="{8E0FA56A-C376-4FAE-BC6F-0EEDFC58423B}" presName="textRect" presStyleLbl="revTx" presStyleIdx="1" presStyleCnt="4">
        <dgm:presLayoutVars>
          <dgm:chMax val="1"/>
          <dgm:chPref val="1"/>
        </dgm:presLayoutVars>
      </dgm:prSet>
      <dgm:spPr/>
    </dgm:pt>
    <dgm:pt modelId="{B607B9FC-B773-40AF-9BEB-000895235A34}" type="pres">
      <dgm:prSet presAssocID="{8C66DFEC-5F32-4FEA-AB02-3D9A8685BDD9}" presName="sibTrans" presStyleLbl="sibTrans2D1" presStyleIdx="0" presStyleCnt="0"/>
      <dgm:spPr/>
    </dgm:pt>
    <dgm:pt modelId="{8806F59A-B6A9-496A-8A76-F87AED1BF653}" type="pres">
      <dgm:prSet presAssocID="{AA5CC66F-08B4-462E-9F5A-F652F327B59E}" presName="compNode" presStyleCnt="0"/>
      <dgm:spPr/>
    </dgm:pt>
    <dgm:pt modelId="{EE3F89B4-5166-43D4-BAC6-5A0F65146D8F}" type="pres">
      <dgm:prSet presAssocID="{AA5CC66F-08B4-462E-9F5A-F652F327B59E}" presName="iconBgRect" presStyleLbl="bgShp" presStyleIdx="2" presStyleCnt="4"/>
      <dgm:spPr/>
    </dgm:pt>
    <dgm:pt modelId="{3A7D3A71-53E9-48D6-ACA4-355624D85C18}" type="pres">
      <dgm:prSet presAssocID="{AA5CC66F-08B4-462E-9F5A-F652F327B59E}"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Vragen"/>
        </a:ext>
      </dgm:extLst>
    </dgm:pt>
    <dgm:pt modelId="{71F9A86D-0414-4370-931F-CA97F1B8925B}" type="pres">
      <dgm:prSet presAssocID="{AA5CC66F-08B4-462E-9F5A-F652F327B59E}" presName="spaceRect" presStyleCnt="0"/>
      <dgm:spPr/>
    </dgm:pt>
    <dgm:pt modelId="{7A02C588-D29E-483C-ACA7-43617EA9DE39}" type="pres">
      <dgm:prSet presAssocID="{AA5CC66F-08B4-462E-9F5A-F652F327B59E}" presName="textRect" presStyleLbl="revTx" presStyleIdx="2" presStyleCnt="4">
        <dgm:presLayoutVars>
          <dgm:chMax val="1"/>
          <dgm:chPref val="1"/>
        </dgm:presLayoutVars>
      </dgm:prSet>
      <dgm:spPr/>
    </dgm:pt>
    <dgm:pt modelId="{BD1529BE-489D-49E5-8D3C-27F3C40BC9C1}" type="pres">
      <dgm:prSet presAssocID="{328AAF8C-C99E-4994-A88E-1E0CE16E42F9}" presName="sibTrans" presStyleLbl="sibTrans2D1" presStyleIdx="0" presStyleCnt="0"/>
      <dgm:spPr/>
    </dgm:pt>
    <dgm:pt modelId="{8B4F65AF-0AAC-4EB9-B885-17B4DC73941A}" type="pres">
      <dgm:prSet presAssocID="{9F31B6D2-24A8-4B0E-9DA1-6E88C5930B6A}" presName="compNode" presStyleCnt="0"/>
      <dgm:spPr/>
    </dgm:pt>
    <dgm:pt modelId="{4D52DCAF-1DE8-4AD5-A360-2A78C40D3F06}" type="pres">
      <dgm:prSet presAssocID="{9F31B6D2-24A8-4B0E-9DA1-6E88C5930B6A}" presName="iconBgRect" presStyleLbl="bgShp" presStyleIdx="3" presStyleCnt="4"/>
      <dgm:spPr/>
    </dgm:pt>
    <dgm:pt modelId="{DD37C828-1309-437C-A85F-C3BFB688B489}" type="pres">
      <dgm:prSet presAssocID="{9F31B6D2-24A8-4B0E-9DA1-6E88C5930B6A}"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Influencer"/>
        </a:ext>
      </dgm:extLst>
    </dgm:pt>
    <dgm:pt modelId="{2B79D1E3-9D41-4003-9268-997142D00947}" type="pres">
      <dgm:prSet presAssocID="{9F31B6D2-24A8-4B0E-9DA1-6E88C5930B6A}" presName="spaceRect" presStyleCnt="0"/>
      <dgm:spPr/>
    </dgm:pt>
    <dgm:pt modelId="{B29BCDE6-D539-4009-8D38-3A06135E44C4}" type="pres">
      <dgm:prSet presAssocID="{9F31B6D2-24A8-4B0E-9DA1-6E88C5930B6A}" presName="textRect" presStyleLbl="revTx" presStyleIdx="3" presStyleCnt="4">
        <dgm:presLayoutVars>
          <dgm:chMax val="1"/>
          <dgm:chPref val="1"/>
        </dgm:presLayoutVars>
      </dgm:prSet>
      <dgm:spPr/>
    </dgm:pt>
  </dgm:ptLst>
  <dgm:cxnLst>
    <dgm:cxn modelId="{DDB06420-6062-4641-AD26-E0AC78FE10D9}" srcId="{E6A2A1A4-656D-4306-B688-D3AB39C549DF}" destId="{9FD38B5D-577F-4E6F-BC24-8FA52D727F39}" srcOrd="0" destOrd="0" parTransId="{C139E032-D2F3-454D-BDBC-E23565F1B8A4}" sibTransId="{CE26C7AF-1716-4351-B476-B29ECCEB0627}"/>
    <dgm:cxn modelId="{65DFE132-1FA8-4BBC-9E31-C5C20729828C}" type="presOf" srcId="{8E0FA56A-C376-4FAE-BC6F-0EEDFC58423B}" destId="{9D849325-71C3-4EDA-BFD0-92B2C49CBE45}" srcOrd="0" destOrd="0" presId="urn:microsoft.com/office/officeart/2018/2/layout/IconCircleList"/>
    <dgm:cxn modelId="{49212151-E767-4A84-847D-1517FF16A73C}" type="presOf" srcId="{328AAF8C-C99E-4994-A88E-1E0CE16E42F9}" destId="{BD1529BE-489D-49E5-8D3C-27F3C40BC9C1}" srcOrd="0" destOrd="0" presId="urn:microsoft.com/office/officeart/2018/2/layout/IconCircleList"/>
    <dgm:cxn modelId="{8CBE8B97-E880-4373-BFE6-8816E8DDAA18}" type="presOf" srcId="{E6A2A1A4-656D-4306-B688-D3AB39C549DF}" destId="{D0098887-2D8F-40DB-9260-37B8F77AA07B}" srcOrd="0" destOrd="0" presId="urn:microsoft.com/office/officeart/2018/2/layout/IconCircleList"/>
    <dgm:cxn modelId="{9ADDF99C-E18D-41E0-A127-A2B91F06F335}" srcId="{E6A2A1A4-656D-4306-B688-D3AB39C549DF}" destId="{8E0FA56A-C376-4FAE-BC6F-0EEDFC58423B}" srcOrd="1" destOrd="0" parTransId="{B5D4483C-8A73-47A2-8BFA-93148DCE415C}" sibTransId="{8C66DFEC-5F32-4FEA-AB02-3D9A8685BDD9}"/>
    <dgm:cxn modelId="{ED313DAC-B2A2-4980-A496-042CD1D7DC24}" type="presOf" srcId="{9F31B6D2-24A8-4B0E-9DA1-6E88C5930B6A}" destId="{B29BCDE6-D539-4009-8D38-3A06135E44C4}" srcOrd="0" destOrd="0" presId="urn:microsoft.com/office/officeart/2018/2/layout/IconCircleList"/>
    <dgm:cxn modelId="{2B6DDAB0-6E0B-4D88-A36A-5294836DA197}" type="presOf" srcId="{8C66DFEC-5F32-4FEA-AB02-3D9A8685BDD9}" destId="{B607B9FC-B773-40AF-9BEB-000895235A34}" srcOrd="0" destOrd="0" presId="urn:microsoft.com/office/officeart/2018/2/layout/IconCircleList"/>
    <dgm:cxn modelId="{861ED3E1-BCD0-4FFA-8373-BA00F8B76302}" srcId="{E6A2A1A4-656D-4306-B688-D3AB39C549DF}" destId="{9F31B6D2-24A8-4B0E-9DA1-6E88C5930B6A}" srcOrd="3" destOrd="0" parTransId="{D110BEB7-5A11-4556-857A-0B2E28E03BFA}" sibTransId="{B8BA96CB-243F-4BF2-B6B9-C66457C107B3}"/>
    <dgm:cxn modelId="{0D9318E3-FC37-4F9B-A902-20F9B1CBBC78}" type="presOf" srcId="{9FD38B5D-577F-4E6F-BC24-8FA52D727F39}" destId="{BAE64826-CFEE-41A1-AC96-2F06547A3C78}" srcOrd="0" destOrd="0" presId="urn:microsoft.com/office/officeart/2018/2/layout/IconCircleList"/>
    <dgm:cxn modelId="{CFCD21E6-8EA8-42BA-ACD8-5659B8168FB2}" type="presOf" srcId="{AA5CC66F-08B4-462E-9F5A-F652F327B59E}" destId="{7A02C588-D29E-483C-ACA7-43617EA9DE39}" srcOrd="0" destOrd="0" presId="urn:microsoft.com/office/officeart/2018/2/layout/IconCircleList"/>
    <dgm:cxn modelId="{7F1227F8-670E-4056-B9DE-D27B30C96D28}" type="presOf" srcId="{CE26C7AF-1716-4351-B476-B29ECCEB0627}" destId="{76E03ECF-5B1D-45F1-9073-D521952B8F06}" srcOrd="0" destOrd="0" presId="urn:microsoft.com/office/officeart/2018/2/layout/IconCircleList"/>
    <dgm:cxn modelId="{08705EFD-0DCE-496C-A07D-8F18F7069C2E}" srcId="{E6A2A1A4-656D-4306-B688-D3AB39C549DF}" destId="{AA5CC66F-08B4-462E-9F5A-F652F327B59E}" srcOrd="2" destOrd="0" parTransId="{FBFDEF05-FB1E-4CAC-9433-C92F98EAFB8F}" sibTransId="{328AAF8C-C99E-4994-A88E-1E0CE16E42F9}"/>
    <dgm:cxn modelId="{4CD70C19-D1B3-40C9-AC3E-393ACC30CFCB}" type="presParOf" srcId="{D0098887-2D8F-40DB-9260-37B8F77AA07B}" destId="{12564892-FD66-4A3D-9B05-07DDE2A05C80}" srcOrd="0" destOrd="0" presId="urn:microsoft.com/office/officeart/2018/2/layout/IconCircleList"/>
    <dgm:cxn modelId="{0ACAC93F-1C4F-45AF-9F51-986693FE26C2}" type="presParOf" srcId="{12564892-FD66-4A3D-9B05-07DDE2A05C80}" destId="{91D56D9C-136E-43ED-AD55-D75846C47090}" srcOrd="0" destOrd="0" presId="urn:microsoft.com/office/officeart/2018/2/layout/IconCircleList"/>
    <dgm:cxn modelId="{396AA5BA-D09D-47A5-A639-476BAA11C32A}" type="presParOf" srcId="{91D56D9C-136E-43ED-AD55-D75846C47090}" destId="{898ED2AF-65C9-45FC-A64D-5FC792DFF03A}" srcOrd="0" destOrd="0" presId="urn:microsoft.com/office/officeart/2018/2/layout/IconCircleList"/>
    <dgm:cxn modelId="{4055CD1C-F9F0-47DC-B5EC-AD0FCAEB73BB}" type="presParOf" srcId="{91D56D9C-136E-43ED-AD55-D75846C47090}" destId="{7831F28F-79AE-4DFC-BF38-4296B2C4B76A}" srcOrd="1" destOrd="0" presId="urn:microsoft.com/office/officeart/2018/2/layout/IconCircleList"/>
    <dgm:cxn modelId="{747C9C8D-A809-4F03-8B48-2C6DAFD5A7CA}" type="presParOf" srcId="{91D56D9C-136E-43ED-AD55-D75846C47090}" destId="{BFF7289B-9B50-4A9D-8C8A-4A760B97F8E1}" srcOrd="2" destOrd="0" presId="urn:microsoft.com/office/officeart/2018/2/layout/IconCircleList"/>
    <dgm:cxn modelId="{4F7B4146-4156-4E78-B8D6-AE6CC67B7012}" type="presParOf" srcId="{91D56D9C-136E-43ED-AD55-D75846C47090}" destId="{BAE64826-CFEE-41A1-AC96-2F06547A3C78}" srcOrd="3" destOrd="0" presId="urn:microsoft.com/office/officeart/2018/2/layout/IconCircleList"/>
    <dgm:cxn modelId="{A5FFE309-8025-44F3-A58C-A1F31B6F1930}" type="presParOf" srcId="{12564892-FD66-4A3D-9B05-07DDE2A05C80}" destId="{76E03ECF-5B1D-45F1-9073-D521952B8F06}" srcOrd="1" destOrd="0" presId="urn:microsoft.com/office/officeart/2018/2/layout/IconCircleList"/>
    <dgm:cxn modelId="{31EC8552-57A2-4FF2-962A-C39C233A926A}" type="presParOf" srcId="{12564892-FD66-4A3D-9B05-07DDE2A05C80}" destId="{1041116C-B365-4B4D-9274-78277BFB81C6}" srcOrd="2" destOrd="0" presId="urn:microsoft.com/office/officeart/2018/2/layout/IconCircleList"/>
    <dgm:cxn modelId="{A05DBB48-90CA-49C0-8B79-56F96BC14BF9}" type="presParOf" srcId="{1041116C-B365-4B4D-9274-78277BFB81C6}" destId="{F910AEF3-1206-4005-BB33-68CAB6797F3C}" srcOrd="0" destOrd="0" presId="urn:microsoft.com/office/officeart/2018/2/layout/IconCircleList"/>
    <dgm:cxn modelId="{064A37F0-50A3-4AE7-BD1E-8269BD26E63A}" type="presParOf" srcId="{1041116C-B365-4B4D-9274-78277BFB81C6}" destId="{CF770533-3718-4952-A3F2-63E1979DEE7F}" srcOrd="1" destOrd="0" presId="urn:microsoft.com/office/officeart/2018/2/layout/IconCircleList"/>
    <dgm:cxn modelId="{99E9BCEB-25B8-449A-9C31-B70E42EC1E88}" type="presParOf" srcId="{1041116C-B365-4B4D-9274-78277BFB81C6}" destId="{253B3955-4444-4DB9-B450-B23BDA6EECD4}" srcOrd="2" destOrd="0" presId="urn:microsoft.com/office/officeart/2018/2/layout/IconCircleList"/>
    <dgm:cxn modelId="{991DE24A-C706-495C-85F0-560AE16E0F78}" type="presParOf" srcId="{1041116C-B365-4B4D-9274-78277BFB81C6}" destId="{9D849325-71C3-4EDA-BFD0-92B2C49CBE45}" srcOrd="3" destOrd="0" presId="urn:microsoft.com/office/officeart/2018/2/layout/IconCircleList"/>
    <dgm:cxn modelId="{91B0A518-ABA9-4B60-8073-D613F17EDBF2}" type="presParOf" srcId="{12564892-FD66-4A3D-9B05-07DDE2A05C80}" destId="{B607B9FC-B773-40AF-9BEB-000895235A34}" srcOrd="3" destOrd="0" presId="urn:microsoft.com/office/officeart/2018/2/layout/IconCircleList"/>
    <dgm:cxn modelId="{D14010CB-2172-4D17-995D-9B85ABD68709}" type="presParOf" srcId="{12564892-FD66-4A3D-9B05-07DDE2A05C80}" destId="{8806F59A-B6A9-496A-8A76-F87AED1BF653}" srcOrd="4" destOrd="0" presId="urn:microsoft.com/office/officeart/2018/2/layout/IconCircleList"/>
    <dgm:cxn modelId="{709C1304-AA75-415E-BA9A-DB16BCBC4AA6}" type="presParOf" srcId="{8806F59A-B6A9-496A-8A76-F87AED1BF653}" destId="{EE3F89B4-5166-43D4-BAC6-5A0F65146D8F}" srcOrd="0" destOrd="0" presId="urn:microsoft.com/office/officeart/2018/2/layout/IconCircleList"/>
    <dgm:cxn modelId="{F9692C7B-2F6B-4782-940E-D891032206FD}" type="presParOf" srcId="{8806F59A-B6A9-496A-8A76-F87AED1BF653}" destId="{3A7D3A71-53E9-48D6-ACA4-355624D85C18}" srcOrd="1" destOrd="0" presId="urn:microsoft.com/office/officeart/2018/2/layout/IconCircleList"/>
    <dgm:cxn modelId="{1F909B19-7C9E-425C-84E6-AC0DC9D95A7B}" type="presParOf" srcId="{8806F59A-B6A9-496A-8A76-F87AED1BF653}" destId="{71F9A86D-0414-4370-931F-CA97F1B8925B}" srcOrd="2" destOrd="0" presId="urn:microsoft.com/office/officeart/2018/2/layout/IconCircleList"/>
    <dgm:cxn modelId="{F97F35D4-E431-41B7-96F9-2B89A74DD3FE}" type="presParOf" srcId="{8806F59A-B6A9-496A-8A76-F87AED1BF653}" destId="{7A02C588-D29E-483C-ACA7-43617EA9DE39}" srcOrd="3" destOrd="0" presId="urn:microsoft.com/office/officeart/2018/2/layout/IconCircleList"/>
    <dgm:cxn modelId="{03817C01-07C4-4297-9789-69E7B3C8C648}" type="presParOf" srcId="{12564892-FD66-4A3D-9B05-07DDE2A05C80}" destId="{BD1529BE-489D-49E5-8D3C-27F3C40BC9C1}" srcOrd="5" destOrd="0" presId="urn:microsoft.com/office/officeart/2018/2/layout/IconCircleList"/>
    <dgm:cxn modelId="{E8E22FEF-26DD-4261-AC1C-53CC55F096F1}" type="presParOf" srcId="{12564892-FD66-4A3D-9B05-07DDE2A05C80}" destId="{8B4F65AF-0AAC-4EB9-B885-17B4DC73941A}" srcOrd="6" destOrd="0" presId="urn:microsoft.com/office/officeart/2018/2/layout/IconCircleList"/>
    <dgm:cxn modelId="{010DA5BF-EA5F-49D8-BC07-8E8B15F3F132}" type="presParOf" srcId="{8B4F65AF-0AAC-4EB9-B885-17B4DC73941A}" destId="{4D52DCAF-1DE8-4AD5-A360-2A78C40D3F06}" srcOrd="0" destOrd="0" presId="urn:microsoft.com/office/officeart/2018/2/layout/IconCircleList"/>
    <dgm:cxn modelId="{88A32669-AF46-46CC-9449-9FA3156C7D32}" type="presParOf" srcId="{8B4F65AF-0AAC-4EB9-B885-17B4DC73941A}" destId="{DD37C828-1309-437C-A85F-C3BFB688B489}" srcOrd="1" destOrd="0" presId="urn:microsoft.com/office/officeart/2018/2/layout/IconCircleList"/>
    <dgm:cxn modelId="{8D4811AC-6E85-4707-B0E5-980567727338}" type="presParOf" srcId="{8B4F65AF-0AAC-4EB9-B885-17B4DC73941A}" destId="{2B79D1E3-9D41-4003-9268-997142D00947}" srcOrd="2" destOrd="0" presId="urn:microsoft.com/office/officeart/2018/2/layout/IconCircleList"/>
    <dgm:cxn modelId="{3F7C0B34-AED9-4360-906F-AB5F44CB25C7}" type="presParOf" srcId="{8B4F65AF-0AAC-4EB9-B885-17B4DC73941A}" destId="{B29BCDE6-D539-4009-8D38-3A06135E44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ED2AF-65C9-45FC-A64D-5FC792DFF03A}">
      <dsp:nvSpPr>
        <dsp:cNvPr id="0" name=""/>
        <dsp:cNvSpPr/>
      </dsp:nvSpPr>
      <dsp:spPr>
        <a:xfrm>
          <a:off x="268511" y="346284"/>
          <a:ext cx="1364909" cy="13649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1F28F-79AE-4DFC-BF38-4296B2C4B76A}">
      <dsp:nvSpPr>
        <dsp:cNvPr id="0" name=""/>
        <dsp:cNvSpPr/>
      </dsp:nvSpPr>
      <dsp:spPr>
        <a:xfrm>
          <a:off x="555142" y="632915"/>
          <a:ext cx="791647" cy="791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E64826-CFEE-41A1-AC96-2F06547A3C78}">
      <dsp:nvSpPr>
        <dsp:cNvPr id="0" name=""/>
        <dsp:cNvSpPr/>
      </dsp:nvSpPr>
      <dsp:spPr>
        <a:xfrm>
          <a:off x="1925901" y="346284"/>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BE" sz="1300" b="1" kern="1200" dirty="0"/>
            <a:t>Aanmelding</a:t>
          </a:r>
          <a:r>
            <a:rPr lang="nl-BE" sz="1300" kern="1200" dirty="0"/>
            <a:t> door toegewezen </a:t>
          </a:r>
          <a:r>
            <a:rPr lang="nl-BE" sz="1300" b="1" kern="1200" dirty="0"/>
            <a:t>CLB</a:t>
          </a:r>
          <a:r>
            <a:rPr lang="nl-BE" sz="1300" kern="1200" dirty="0"/>
            <a:t>-medewerker. Dit kan via meldpunt MSI en KANS of via de site: </a:t>
          </a:r>
          <a:r>
            <a:rPr lang="nl-BE" sz="1300" i="1" kern="1200" dirty="0">
              <a:hlinkClick xmlns:r="http://schemas.openxmlformats.org/officeDocument/2006/relationships" r:id="rId3"/>
            </a:rPr>
            <a:t>https://www.wereldvanindra.be</a:t>
          </a:r>
          <a:r>
            <a:rPr lang="nl-BE" sz="1300" i="1" kern="1200" dirty="0"/>
            <a:t> </a:t>
          </a:r>
          <a:endParaRPr lang="en-US" sz="1300" i="1" kern="1200" dirty="0"/>
        </a:p>
      </dsp:txBody>
      <dsp:txXfrm>
        <a:off x="1925901" y="346284"/>
        <a:ext cx="3217286" cy="1364909"/>
      </dsp:txXfrm>
    </dsp:sp>
    <dsp:sp modelId="{F910AEF3-1206-4005-BB33-68CAB6797F3C}">
      <dsp:nvSpPr>
        <dsp:cNvPr id="0" name=""/>
        <dsp:cNvSpPr/>
      </dsp:nvSpPr>
      <dsp:spPr>
        <a:xfrm>
          <a:off x="5703775" y="346284"/>
          <a:ext cx="1364909" cy="13649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70533-3718-4952-A3F2-63E1979DEE7F}">
      <dsp:nvSpPr>
        <dsp:cNvPr id="0" name=""/>
        <dsp:cNvSpPr/>
      </dsp:nvSpPr>
      <dsp:spPr>
        <a:xfrm>
          <a:off x="5990406" y="632915"/>
          <a:ext cx="791647" cy="79164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849325-71C3-4EDA-BFD0-92B2C49CBE45}">
      <dsp:nvSpPr>
        <dsp:cNvPr id="0" name=""/>
        <dsp:cNvSpPr/>
      </dsp:nvSpPr>
      <dsp:spPr>
        <a:xfrm>
          <a:off x="7361165" y="346284"/>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rtl="0">
            <a:lnSpc>
              <a:spcPct val="90000"/>
            </a:lnSpc>
            <a:spcBef>
              <a:spcPct val="0"/>
            </a:spcBef>
            <a:spcAft>
              <a:spcPct val="35000"/>
            </a:spcAft>
            <a:buNone/>
          </a:pPr>
          <a:r>
            <a:rPr lang="nl-BE" sz="1300" b="1" kern="1200" dirty="0">
              <a:latin typeface="Century Gothic" panose="020B0502020202020204"/>
            </a:rPr>
            <a:t>De ONT-moeting</a:t>
          </a:r>
          <a:r>
            <a:rPr lang="nl-BE" sz="1300" b="0" kern="1200" dirty="0">
              <a:latin typeface="Century Gothic" panose="020B0502020202020204"/>
            </a:rPr>
            <a:t> met</a:t>
          </a:r>
          <a:r>
            <a:rPr lang="nl-BE" sz="1300" kern="1200" dirty="0">
              <a:latin typeface="Century Gothic" panose="020B0502020202020204"/>
            </a:rPr>
            <a:t> </a:t>
          </a:r>
          <a:r>
            <a:rPr lang="nl-BE" sz="1300" kern="1200" dirty="0"/>
            <a:t>jongere, ouders/opvoedingsverantwoordelijke, CLB, schoolse medewerker (indien mogelijk) en andere nodige partners of personen zoals bv psychologe, vertrouwensfiguur, …</a:t>
          </a:r>
          <a:r>
            <a:rPr lang="nl-BE" sz="1300" kern="1200" dirty="0">
              <a:latin typeface="Century Gothic" panose="020B0502020202020204"/>
            </a:rPr>
            <a:t> </a:t>
          </a:r>
          <a:endParaRPr lang="en-US" sz="1300" kern="1200" dirty="0"/>
        </a:p>
      </dsp:txBody>
      <dsp:txXfrm>
        <a:off x="7361165" y="346284"/>
        <a:ext cx="3217286" cy="1364909"/>
      </dsp:txXfrm>
    </dsp:sp>
    <dsp:sp modelId="{EE3F89B4-5166-43D4-BAC6-5A0F65146D8F}">
      <dsp:nvSpPr>
        <dsp:cNvPr id="0" name=""/>
        <dsp:cNvSpPr/>
      </dsp:nvSpPr>
      <dsp:spPr>
        <a:xfrm>
          <a:off x="268511" y="2412165"/>
          <a:ext cx="1364909" cy="13649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7D3A71-53E9-48D6-ACA4-355624D85C18}">
      <dsp:nvSpPr>
        <dsp:cNvPr id="0" name=""/>
        <dsp:cNvSpPr/>
      </dsp:nvSpPr>
      <dsp:spPr>
        <a:xfrm>
          <a:off x="555142" y="2698795"/>
          <a:ext cx="791647" cy="791647"/>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02C588-D29E-483C-ACA7-43617EA9DE39}">
      <dsp:nvSpPr>
        <dsp:cNvPr id="0" name=""/>
        <dsp:cNvSpPr/>
      </dsp:nvSpPr>
      <dsp:spPr>
        <a:xfrm>
          <a:off x="1925901" y="2412165"/>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rtl="0">
            <a:lnSpc>
              <a:spcPct val="90000"/>
            </a:lnSpc>
            <a:spcBef>
              <a:spcPct val="0"/>
            </a:spcBef>
            <a:spcAft>
              <a:spcPct val="35000"/>
            </a:spcAft>
            <a:buNone/>
          </a:pPr>
          <a:r>
            <a:rPr lang="nl-BE" sz="1300" kern="1200" dirty="0"/>
            <a:t>Na </a:t>
          </a:r>
          <a:r>
            <a:rPr lang="nl-BE" sz="1300" kern="1200" dirty="0">
              <a:latin typeface="Century Gothic" panose="020B0502020202020204"/>
            </a:rPr>
            <a:t>6 à 8 </a:t>
          </a:r>
          <a:r>
            <a:rPr lang="nl-BE" sz="1300" kern="1200" dirty="0"/>
            <a:t>weken een</a:t>
          </a:r>
          <a:r>
            <a:rPr lang="nl-BE" sz="1300" b="1" u="none" kern="1200" dirty="0"/>
            <a:t> </a:t>
          </a:r>
          <a:r>
            <a:rPr lang="nl-BE" sz="1300" b="1" u="none" kern="1200" dirty="0">
              <a:latin typeface="Century Gothic" panose="020B0502020202020204"/>
            </a:rPr>
            <a:t>pitstop</a:t>
          </a:r>
          <a:r>
            <a:rPr lang="nl-BE" sz="1300" b="0" kern="1200" dirty="0">
              <a:latin typeface="Century Gothic" panose="020B0502020202020204"/>
            </a:rPr>
            <a:t> met</a:t>
          </a:r>
          <a:r>
            <a:rPr lang="nl-BE" sz="1300" kern="1200" dirty="0"/>
            <a:t> betrokkenen (aanwezigen intake), met eventuele </a:t>
          </a:r>
          <a:r>
            <a:rPr lang="nl-BE" sz="1300" b="1" kern="1200" dirty="0"/>
            <a:t>bijsturing</a:t>
          </a:r>
          <a:r>
            <a:rPr lang="nl-BE" sz="1300" kern="1200" dirty="0"/>
            <a:t> van hulpvragen of doelstellingen. </a:t>
          </a:r>
          <a:r>
            <a:rPr lang="nl-BE" sz="1300" b="0" kern="1200" dirty="0"/>
            <a:t>Na 12 weken bespreken we </a:t>
          </a:r>
          <a:r>
            <a:rPr lang="nl-BE" sz="1300" b="0" kern="1200" dirty="0">
              <a:latin typeface="Century Gothic" panose="020B0502020202020204"/>
            </a:rPr>
            <a:t>in de </a:t>
          </a:r>
          <a:r>
            <a:rPr lang="nl-BE" sz="1300" b="1" kern="1200" dirty="0">
              <a:latin typeface="Century Gothic" panose="020B0502020202020204"/>
            </a:rPr>
            <a:t>landing </a:t>
          </a:r>
          <a:r>
            <a:rPr lang="nl-BE" sz="1300" b="0" kern="1200" dirty="0">
              <a:latin typeface="Century Gothic" panose="020B0502020202020204"/>
            </a:rPr>
            <a:t>waar we ‘’beland’’ zijn aan het einde van het traject. Verlenging kan overwogen worden.</a:t>
          </a:r>
          <a:endParaRPr lang="en-US" sz="1300" b="0" kern="1200" dirty="0"/>
        </a:p>
      </dsp:txBody>
      <dsp:txXfrm>
        <a:off x="1925901" y="2412165"/>
        <a:ext cx="3217286" cy="1364909"/>
      </dsp:txXfrm>
    </dsp:sp>
    <dsp:sp modelId="{4D52DCAF-1DE8-4AD5-A360-2A78C40D3F06}">
      <dsp:nvSpPr>
        <dsp:cNvPr id="0" name=""/>
        <dsp:cNvSpPr/>
      </dsp:nvSpPr>
      <dsp:spPr>
        <a:xfrm>
          <a:off x="5703775" y="2412165"/>
          <a:ext cx="1364909" cy="13649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7C828-1309-437C-A85F-C3BFB688B489}">
      <dsp:nvSpPr>
        <dsp:cNvPr id="0" name=""/>
        <dsp:cNvSpPr/>
      </dsp:nvSpPr>
      <dsp:spPr>
        <a:xfrm>
          <a:off x="5990406" y="2698795"/>
          <a:ext cx="791647" cy="791647"/>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29BCDE6-D539-4009-8D38-3A06135E44C4}">
      <dsp:nvSpPr>
        <dsp:cNvPr id="0" name=""/>
        <dsp:cNvSpPr/>
      </dsp:nvSpPr>
      <dsp:spPr>
        <a:xfrm>
          <a:off x="7361165" y="2412165"/>
          <a:ext cx="3217286" cy="136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nl-BE" sz="1300" kern="1200" dirty="0"/>
            <a:t>Doorheen het traject van de jongere: regelmatige </a:t>
          </a:r>
          <a:r>
            <a:rPr lang="nl-BE" sz="1300" b="1" kern="1200" dirty="0"/>
            <a:t>contacten</a:t>
          </a:r>
          <a:r>
            <a:rPr lang="nl-BE" sz="1300" kern="1200" dirty="0"/>
            <a:t> met gezin en school, om een mogelijke terugkeer naar het schoolgaan te verwezenlijken, </a:t>
          </a:r>
          <a:endParaRPr lang="en-US" sz="1300" kern="1200" dirty="0"/>
        </a:p>
      </dsp:txBody>
      <dsp:txXfrm>
        <a:off x="7361165" y="2412165"/>
        <a:ext cx="3217286" cy="136490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60" r:id="rId10"/>
    <p:sldLayoutId id="2147483661" r:id="rId11"/>
    <p:sldLayoutId id="2147483662" r:id="rId12"/>
    <p:sldLayoutId id="2147483663" r:id="rId13"/>
    <p:sldLayoutId id="214748366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F84177-D544-484B-840F-230FCEB94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C9B9BC-356F-4894-B473-21807684E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90983347-192F-4F77-BE50-66C28E267B6F}"/>
              </a:ext>
            </a:extLst>
          </p:cNvPr>
          <p:cNvSpPr>
            <a:spLocks noGrp="1"/>
          </p:cNvSpPr>
          <p:nvPr>
            <p:ph type="ctrTitle"/>
          </p:nvPr>
        </p:nvSpPr>
        <p:spPr>
          <a:xfrm>
            <a:off x="540279" y="967417"/>
            <a:ext cx="5280460" cy="3943250"/>
          </a:xfrm>
        </p:spPr>
        <p:txBody>
          <a:bodyPr>
            <a:normAutofit/>
          </a:bodyPr>
          <a:lstStyle/>
          <a:p>
            <a:r>
              <a:rPr lang="nl-BE" sz="4000">
                <a:solidFill>
                  <a:srgbClr val="FEFFFF"/>
                </a:solidFill>
              </a:rPr>
              <a:t>DE WERELD VAN INDRA</a:t>
            </a:r>
          </a:p>
        </p:txBody>
      </p:sp>
      <p:pic>
        <p:nvPicPr>
          <p:cNvPr id="4" name="Afbeelding 3">
            <a:extLst>
              <a:ext uri="{FF2B5EF4-FFF2-40B4-BE49-F238E27FC236}">
                <a16:creationId xmlns:a16="http://schemas.microsoft.com/office/drawing/2014/main" id="{9BB911DF-5A6D-42A4-9CA6-EC6FE6E0EB5D}"/>
              </a:ext>
            </a:extLst>
          </p:cNvPr>
          <p:cNvPicPr/>
          <p:nvPr/>
        </p:nvPicPr>
        <p:blipFill rotWithShape="1">
          <a:blip r:embed="rId2" cstate="print">
            <a:extLst>
              <a:ext uri="{28A0092B-C50C-407E-A947-70E740481C1C}">
                <a14:useLocalDpi xmlns:a14="http://schemas.microsoft.com/office/drawing/2010/main" val="0"/>
              </a:ext>
            </a:extLst>
          </a:blip>
          <a:srcRect l="5053" r="6280"/>
          <a:stretch/>
        </p:blipFill>
        <p:spPr>
          <a:xfrm>
            <a:off x="6111242" y="10"/>
            <a:ext cx="6080758" cy="6857990"/>
          </a:xfrm>
          <a:prstGeom prst="rect">
            <a:avLst/>
          </a:prstGeom>
        </p:spPr>
      </p:pic>
      <p:sp>
        <p:nvSpPr>
          <p:cNvPr id="13" name="Freeform 27">
            <a:extLst>
              <a:ext uri="{FF2B5EF4-FFF2-40B4-BE49-F238E27FC236}">
                <a16:creationId xmlns:a16="http://schemas.microsoft.com/office/drawing/2014/main" id="{CFD42E53-DE7E-4891-9F3A-A1E195E8E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Ondertitel 2">
            <a:extLst>
              <a:ext uri="{FF2B5EF4-FFF2-40B4-BE49-F238E27FC236}">
                <a16:creationId xmlns:a16="http://schemas.microsoft.com/office/drawing/2014/main" id="{53C02EE7-2998-473C-87A0-DF8FE0B70119}"/>
              </a:ext>
            </a:extLst>
          </p:cNvPr>
          <p:cNvSpPr>
            <a:spLocks noGrp="1"/>
          </p:cNvSpPr>
          <p:nvPr>
            <p:ph type="subTitle" idx="1"/>
          </p:nvPr>
        </p:nvSpPr>
        <p:spPr>
          <a:xfrm>
            <a:off x="540279" y="5189400"/>
            <a:ext cx="5280460" cy="544260"/>
          </a:xfrm>
        </p:spPr>
        <p:txBody>
          <a:bodyPr anchor="ctr">
            <a:normAutofit/>
          </a:bodyPr>
          <a:lstStyle/>
          <a:p>
            <a:r>
              <a:rPr lang="nl-BE" sz="1600" dirty="0">
                <a:solidFill>
                  <a:srgbClr val="FEFFFF"/>
                </a:solidFill>
              </a:rPr>
              <a:t>“Wat je aandacht geeft….GROEIT!”</a:t>
            </a:r>
          </a:p>
        </p:txBody>
      </p:sp>
    </p:spTree>
    <p:extLst>
      <p:ext uri="{BB962C8B-B14F-4D97-AF65-F5344CB8AC3E}">
        <p14:creationId xmlns:p14="http://schemas.microsoft.com/office/powerpoint/2010/main" val="233268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el 1">
            <a:extLst>
              <a:ext uri="{FF2B5EF4-FFF2-40B4-BE49-F238E27FC236}">
                <a16:creationId xmlns:a16="http://schemas.microsoft.com/office/drawing/2014/main" id="{A49F7B17-5FF6-4123-9073-56083E2AFE85}"/>
              </a:ext>
            </a:extLst>
          </p:cNvPr>
          <p:cNvSpPr>
            <a:spLocks noGrp="1"/>
          </p:cNvSpPr>
          <p:nvPr>
            <p:ph type="title"/>
          </p:nvPr>
        </p:nvSpPr>
        <p:spPr>
          <a:xfrm>
            <a:off x="4659520" y="624110"/>
            <a:ext cx="6845092" cy="1280890"/>
          </a:xfrm>
        </p:spPr>
        <p:txBody>
          <a:bodyPr>
            <a:normAutofit/>
          </a:bodyPr>
          <a:lstStyle/>
          <a:p>
            <a:r>
              <a:rPr lang="nl-BE"/>
              <a:t>Tendensen en uitdagingen</a:t>
            </a:r>
            <a:endParaRPr lang="nl-BE" dirty="0"/>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Tijdelijke aanduiding voor inhoud 2">
            <a:extLst>
              <a:ext uri="{FF2B5EF4-FFF2-40B4-BE49-F238E27FC236}">
                <a16:creationId xmlns:a16="http://schemas.microsoft.com/office/drawing/2014/main" id="{98124AD6-FC37-49F2-9FBD-6DD0763A05BC}"/>
              </a:ext>
            </a:extLst>
          </p:cNvPr>
          <p:cNvSpPr>
            <a:spLocks noGrp="1"/>
          </p:cNvSpPr>
          <p:nvPr>
            <p:ph idx="1"/>
          </p:nvPr>
        </p:nvSpPr>
        <p:spPr>
          <a:xfrm>
            <a:off x="4656667" y="2133600"/>
            <a:ext cx="6847944" cy="3777622"/>
          </a:xfrm>
        </p:spPr>
        <p:txBody>
          <a:bodyPr vert="horz" lIns="91440" tIns="45720" rIns="91440" bIns="45720" rtlCol="0" anchor="t">
            <a:normAutofit fontScale="92500"/>
          </a:bodyPr>
          <a:lstStyle/>
          <a:p>
            <a:r>
              <a:rPr lang="nl-NL" dirty="0"/>
              <a:t>Wij </a:t>
            </a:r>
            <a:r>
              <a:rPr lang="nl-NL" b="1" dirty="0"/>
              <a:t>denken mee</a:t>
            </a:r>
            <a:r>
              <a:rPr lang="nl-NL" dirty="0"/>
              <a:t> in overleg met alle partners </a:t>
            </a:r>
            <a:r>
              <a:rPr lang="nl-NL" b="1" dirty="0"/>
              <a:t>over </a:t>
            </a:r>
            <a:r>
              <a:rPr lang="nl-NL" dirty="0"/>
              <a:t>de </a:t>
            </a:r>
            <a:r>
              <a:rPr lang="nl-NL" b="1" dirty="0"/>
              <a:t>ruimere context</a:t>
            </a:r>
            <a:r>
              <a:rPr lang="nl-NL" dirty="0"/>
              <a:t> en willen graag het </a:t>
            </a:r>
            <a:r>
              <a:rPr lang="nl-NL" b="1" dirty="0"/>
              <a:t>positief opvoedingsklimaat</a:t>
            </a:r>
            <a:r>
              <a:rPr lang="nl-NL" dirty="0"/>
              <a:t> waar we in de werking aan bouwen </a:t>
            </a:r>
            <a:r>
              <a:rPr lang="nl-NL" b="1" dirty="0"/>
              <a:t>uitdragen </a:t>
            </a:r>
            <a:r>
              <a:rPr lang="nl-NL" dirty="0"/>
              <a:t>naar de </a:t>
            </a:r>
            <a:r>
              <a:rPr lang="nl-NL" b="1" dirty="0"/>
              <a:t>ruimere omgeving</a:t>
            </a:r>
            <a:r>
              <a:rPr lang="nl-NL" dirty="0"/>
              <a:t>: gezin, school, verblijf.</a:t>
            </a:r>
          </a:p>
          <a:p>
            <a:r>
              <a:rPr lang="nl-NL" dirty="0"/>
              <a:t>Wij kunnen </a:t>
            </a:r>
            <a:r>
              <a:rPr lang="nl-NL" b="1" dirty="0"/>
              <a:t>aanzetten </a:t>
            </a:r>
            <a:r>
              <a:rPr lang="nl-NL" dirty="0"/>
              <a:t>geven om ook in de </a:t>
            </a:r>
            <a:r>
              <a:rPr lang="nl-NL" b="1" dirty="0"/>
              <a:t>context </a:t>
            </a:r>
            <a:r>
              <a:rPr lang="nl-NL" dirty="0"/>
              <a:t>te </a:t>
            </a:r>
            <a:r>
              <a:rPr lang="nl-NL" b="1" dirty="0"/>
              <a:t>werken vanuit deugden</a:t>
            </a:r>
            <a:r>
              <a:rPr lang="nl-NL" dirty="0"/>
              <a:t>, krachten en kwaliteiten voor het bouwen aan een positief zelfbeeld.</a:t>
            </a:r>
          </a:p>
          <a:p>
            <a:r>
              <a:rPr lang="nl-NL" dirty="0"/>
              <a:t>Voor </a:t>
            </a:r>
            <a:r>
              <a:rPr lang="nl-NL" b="1" dirty="0"/>
              <a:t>zwakkere ouders</a:t>
            </a:r>
            <a:r>
              <a:rPr lang="nl-NL" dirty="0"/>
              <a:t> is een </a:t>
            </a:r>
            <a:r>
              <a:rPr lang="nl-NL" b="1" dirty="0"/>
              <a:t>positief opvoedingsklimaat </a:t>
            </a:r>
            <a:r>
              <a:rPr lang="nl-NL" dirty="0"/>
              <a:t>iets dat ze kunnen leren kennen en begrijpen. Niet door een abstracte uitleg maar door concrete </a:t>
            </a:r>
            <a:r>
              <a:rPr lang="nl-NL" b="1" dirty="0"/>
              <a:t>oefen- en leerkansen</a:t>
            </a:r>
            <a:r>
              <a:rPr lang="nl-NL" dirty="0"/>
              <a:t>. We kunnen </a:t>
            </a:r>
            <a:r>
              <a:rPr lang="nl-NL" b="1" dirty="0"/>
              <a:t>inzetten </a:t>
            </a:r>
            <a:r>
              <a:rPr lang="nl-NL" dirty="0"/>
              <a:t>om de </a:t>
            </a:r>
            <a:r>
              <a:rPr lang="nl-NL" b="1" dirty="0"/>
              <a:t>jongere mét zijn gezin</a:t>
            </a:r>
            <a:r>
              <a:rPr lang="nl-NL" dirty="0"/>
              <a:t> iets </a:t>
            </a:r>
            <a:r>
              <a:rPr lang="nl-NL" b="1" dirty="0"/>
              <a:t>positief </a:t>
            </a:r>
            <a:r>
              <a:rPr lang="nl-NL" dirty="0"/>
              <a:t>te laten </a:t>
            </a:r>
            <a:r>
              <a:rPr lang="nl-NL" b="1" dirty="0"/>
              <a:t>beleven</a:t>
            </a:r>
            <a:r>
              <a:rPr lang="nl-NL" dirty="0"/>
              <a:t>. </a:t>
            </a:r>
            <a:r>
              <a:rPr lang="nl-NL" dirty="0" err="1"/>
              <a:t>Vb</a:t>
            </a:r>
            <a:r>
              <a:rPr lang="nl-NL" dirty="0"/>
              <a:t> een gemeenschappelijke dag met jongere-ouder(s).</a:t>
            </a:r>
          </a:p>
          <a:p>
            <a:pPr marL="0" indent="0">
              <a:buNone/>
            </a:pPr>
            <a:endParaRPr lang="nl-NL" dirty="0"/>
          </a:p>
          <a:p>
            <a:pPr marL="0" indent="0">
              <a:buNone/>
            </a:pPr>
            <a:endParaRPr lang="nl-NL" dirty="0"/>
          </a:p>
          <a:p>
            <a:endParaRPr lang="nl-BE" dirty="0"/>
          </a:p>
        </p:txBody>
      </p:sp>
      <p:pic>
        <p:nvPicPr>
          <p:cNvPr id="38" name="Tijdelijke aanduiding voor inhoud 7" descr="IMG_20170915_105022.jpg">
            <a:extLst>
              <a:ext uri="{FF2B5EF4-FFF2-40B4-BE49-F238E27FC236}">
                <a16:creationId xmlns:a16="http://schemas.microsoft.com/office/drawing/2014/main" id="{AFC2AF1B-5E61-484D-A68A-3DA239F794D4}"/>
              </a:ext>
            </a:extLst>
          </p:cNvPr>
          <p:cNvPicPr>
            <a:picLocks noChangeAspect="1"/>
          </p:cNvPicPr>
          <p:nvPr/>
        </p:nvPicPr>
        <p:blipFill>
          <a:blip r:embed="rId2"/>
          <a:stretch>
            <a:fillRect/>
          </a:stretch>
        </p:blipFill>
        <p:spPr>
          <a:xfrm>
            <a:off x="0" y="1471781"/>
            <a:ext cx="4512694" cy="3384521"/>
          </a:xfrm>
          <a:prstGeom prst="rect">
            <a:avLst/>
          </a:prstGeom>
        </p:spPr>
      </p:pic>
    </p:spTree>
    <p:extLst>
      <p:ext uri="{BB962C8B-B14F-4D97-AF65-F5344CB8AC3E}">
        <p14:creationId xmlns:p14="http://schemas.microsoft.com/office/powerpoint/2010/main" val="3209225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7F771-A9CB-44B2-BCCA-59DE74206ACD}"/>
              </a:ext>
            </a:extLst>
          </p:cNvPr>
          <p:cNvSpPr>
            <a:spLocks noGrp="1"/>
          </p:cNvSpPr>
          <p:nvPr>
            <p:ph type="ctrTitle"/>
          </p:nvPr>
        </p:nvSpPr>
        <p:spPr/>
        <p:txBody>
          <a:bodyPr/>
          <a:lstStyle/>
          <a:p>
            <a:endParaRPr lang="nl-BE" dirty="0"/>
          </a:p>
        </p:txBody>
      </p:sp>
      <p:sp>
        <p:nvSpPr>
          <p:cNvPr id="3" name="Ondertitel 2">
            <a:extLst>
              <a:ext uri="{FF2B5EF4-FFF2-40B4-BE49-F238E27FC236}">
                <a16:creationId xmlns:a16="http://schemas.microsoft.com/office/drawing/2014/main" id="{BF61CF7B-025D-460D-8EE3-8CFAC3A23CD2}"/>
              </a:ext>
            </a:extLst>
          </p:cNvPr>
          <p:cNvSpPr>
            <a:spLocks noGrp="1"/>
          </p:cNvSpPr>
          <p:nvPr>
            <p:ph type="subTitle" idx="1"/>
          </p:nvPr>
        </p:nvSpPr>
        <p:spPr/>
        <p:txBody>
          <a:bodyPr/>
          <a:lstStyle/>
          <a:p>
            <a:endParaRPr lang="nl-BE" dirty="0"/>
          </a:p>
        </p:txBody>
      </p:sp>
      <p:pic>
        <p:nvPicPr>
          <p:cNvPr id="4" name="Tijdelijke aanduiding voor inhoud 3">
            <a:extLst>
              <a:ext uri="{FF2B5EF4-FFF2-40B4-BE49-F238E27FC236}">
                <a16:creationId xmlns:a16="http://schemas.microsoft.com/office/drawing/2014/main" id="{CD7E60B5-2913-4ED9-9D8A-D30765A40003}"/>
              </a:ext>
            </a:extLst>
          </p:cNvPr>
          <p:cNvPicPr>
            <a:picLocks noChangeAspect="1"/>
          </p:cNvPicPr>
          <p:nvPr/>
        </p:nvPicPr>
        <p:blipFill>
          <a:blip r:embed="rId2"/>
          <a:stretch>
            <a:fillRect/>
          </a:stretch>
        </p:blipFill>
        <p:spPr>
          <a:xfrm>
            <a:off x="916265" y="435129"/>
            <a:ext cx="2783318" cy="3711092"/>
          </a:xfrm>
          <a:prstGeom prst="rect">
            <a:avLst/>
          </a:prstGeom>
          <a:ln>
            <a:noFill/>
          </a:ln>
          <a:effectLst>
            <a:softEdge rad="112500"/>
          </a:effectLst>
        </p:spPr>
      </p:pic>
      <p:pic>
        <p:nvPicPr>
          <p:cNvPr id="5" name="Afbeelding 4">
            <a:extLst>
              <a:ext uri="{FF2B5EF4-FFF2-40B4-BE49-F238E27FC236}">
                <a16:creationId xmlns:a16="http://schemas.microsoft.com/office/drawing/2014/main" id="{371AF233-5755-4AAC-B03B-68DCA4D07825}"/>
              </a:ext>
            </a:extLst>
          </p:cNvPr>
          <p:cNvPicPr>
            <a:picLocks noChangeAspect="1"/>
          </p:cNvPicPr>
          <p:nvPr/>
        </p:nvPicPr>
        <p:blipFill>
          <a:blip r:embed="rId3"/>
          <a:stretch>
            <a:fillRect/>
          </a:stretch>
        </p:blipFill>
        <p:spPr>
          <a:xfrm>
            <a:off x="8662690" y="232706"/>
            <a:ext cx="3046071" cy="4061428"/>
          </a:xfrm>
          <a:prstGeom prst="rect">
            <a:avLst/>
          </a:prstGeom>
          <a:ln>
            <a:noFill/>
          </a:ln>
          <a:effectLst>
            <a:softEdge rad="112500"/>
          </a:effectLst>
        </p:spPr>
      </p:pic>
      <p:pic>
        <p:nvPicPr>
          <p:cNvPr id="7" name="Picture 2" descr="L’image contient peut-être : oiseau, plein air et nature">
            <a:extLst>
              <a:ext uri="{FF2B5EF4-FFF2-40B4-BE49-F238E27FC236}">
                <a16:creationId xmlns:a16="http://schemas.microsoft.com/office/drawing/2014/main" id="{EF860EA4-D4EA-4589-9710-FE78726CF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213" y="2678875"/>
            <a:ext cx="4939847" cy="3704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6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741D301-B409-4FB3-8717-F973C75816C5}"/>
              </a:ext>
            </a:extLst>
          </p:cNvPr>
          <p:cNvSpPr>
            <a:spLocks noGrp="1"/>
          </p:cNvSpPr>
          <p:nvPr>
            <p:ph type="title"/>
          </p:nvPr>
        </p:nvSpPr>
        <p:spPr>
          <a:xfrm>
            <a:off x="1259893" y="3101093"/>
            <a:ext cx="2454052" cy="3029344"/>
          </a:xfrm>
        </p:spPr>
        <p:txBody>
          <a:bodyPr>
            <a:normAutofit/>
          </a:bodyPr>
          <a:lstStyle/>
          <a:p>
            <a:r>
              <a:rPr lang="nl-BE" sz="3200">
                <a:solidFill>
                  <a:schemeClr val="bg1"/>
                </a:solidFill>
              </a:rPr>
              <a:t>Wat is de Wereld Van Indra</a:t>
            </a:r>
            <a:br>
              <a:rPr lang="nl-BE" sz="3200">
                <a:solidFill>
                  <a:schemeClr val="bg1"/>
                </a:solidFill>
              </a:rPr>
            </a:br>
            <a:endParaRPr lang="nl-BE" sz="320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ADC81528-62B6-4F9D-9E9C-98C7D4832106}"/>
              </a:ext>
            </a:extLst>
          </p:cNvPr>
          <p:cNvSpPr>
            <a:spLocks noGrp="1"/>
          </p:cNvSpPr>
          <p:nvPr>
            <p:ph idx="1"/>
          </p:nvPr>
        </p:nvSpPr>
        <p:spPr>
          <a:xfrm>
            <a:off x="4220938" y="589722"/>
            <a:ext cx="7825653" cy="6062748"/>
          </a:xfrm>
        </p:spPr>
        <p:txBody>
          <a:bodyPr anchor="ctr">
            <a:normAutofit/>
          </a:bodyPr>
          <a:lstStyle/>
          <a:p>
            <a:r>
              <a:rPr lang="nl-BE" sz="1700" dirty="0"/>
              <a:t>De WVI biedt </a:t>
            </a:r>
            <a:r>
              <a:rPr lang="nl-BE" sz="1700" b="1" dirty="0"/>
              <a:t>een krachtgericht ontwikkelingstraject </a:t>
            </a:r>
            <a:r>
              <a:rPr lang="nl-BE" sz="1700" dirty="0"/>
              <a:t>aan vanuit een </a:t>
            </a:r>
            <a:r>
              <a:rPr lang="nl-BE" sz="1700" b="1" dirty="0"/>
              <a:t>schools time-outproject, </a:t>
            </a:r>
            <a:r>
              <a:rPr lang="nl-BE" sz="1700" dirty="0"/>
              <a:t>waarbij jongeren, voornamelijk tussen </a:t>
            </a:r>
            <a:r>
              <a:rPr lang="nl-BE" sz="1700" b="1" i="1" dirty="0"/>
              <a:t>6-18 jaar</a:t>
            </a:r>
            <a:r>
              <a:rPr lang="nl-BE" sz="1700" dirty="0"/>
              <a:t>, de kans krijgen om nieuwe interesses en motivaties te vinden. Toch bekijken we iedere vraag afzonderlijk en sluiten we oudere jongeren niet uit.</a:t>
            </a:r>
            <a:endParaRPr lang="en-US"/>
          </a:p>
          <a:p>
            <a:endParaRPr lang="nl-BE" sz="1700" dirty="0"/>
          </a:p>
          <a:p>
            <a:r>
              <a:rPr lang="nl-BE" sz="1700" dirty="0"/>
              <a:t>We richten ons op jongeren met </a:t>
            </a:r>
            <a:r>
              <a:rPr lang="nl-BE" sz="1700" b="1" i="1" dirty="0"/>
              <a:t>sociaal/emotionele-</a:t>
            </a:r>
            <a:r>
              <a:rPr lang="nl-BE" sz="1700" dirty="0"/>
              <a:t> en/of </a:t>
            </a:r>
            <a:r>
              <a:rPr lang="nl-BE" sz="1700" b="1" i="1" dirty="0"/>
              <a:t>gedragsproblemen</a:t>
            </a:r>
            <a:r>
              <a:rPr lang="nl-BE" sz="1700" dirty="0"/>
              <a:t>, die tijdelijk niet of moeilijk voltijds op school terecht kunnen met als doel de jongeren opnieuw te integreren in het dagelijkse schoolleven.</a:t>
            </a:r>
          </a:p>
          <a:p>
            <a:endParaRPr lang="nl-BE" sz="1700" dirty="0"/>
          </a:p>
          <a:p>
            <a:r>
              <a:rPr lang="nl-BE" sz="1700" dirty="0"/>
              <a:t>Dankzij ons team van </a:t>
            </a:r>
            <a:r>
              <a:rPr lang="nl-BE" sz="1700" b="1" i="1" dirty="0"/>
              <a:t>vrijwilligers en stagiaires </a:t>
            </a:r>
            <a:r>
              <a:rPr lang="nl-BE" sz="1700" dirty="0"/>
              <a:t>garanderen we </a:t>
            </a:r>
            <a:r>
              <a:rPr lang="nl-BE" sz="1700" b="1" i="1" dirty="0"/>
              <a:t>één op één begeleiding </a:t>
            </a:r>
            <a:r>
              <a:rPr lang="nl-BE" sz="1700" dirty="0"/>
              <a:t>op maat van elke jongere.</a:t>
            </a:r>
          </a:p>
          <a:p>
            <a:endParaRPr lang="nl-BE" sz="1700" dirty="0"/>
          </a:p>
          <a:p>
            <a:r>
              <a:rPr lang="nl-BE" sz="1700" dirty="0"/>
              <a:t>We zetten doorheen de dag zoveel mogelijk in op </a:t>
            </a:r>
            <a:r>
              <a:rPr lang="nl-BE" sz="1700" b="1" i="1" dirty="0"/>
              <a:t>natuurbeleving, dieren, tuin en moestuin, verkenning, beweging en spel, creativiteit, ambachten en dit zoveel mogelijk buiten, in de natuur.</a:t>
            </a:r>
          </a:p>
          <a:p>
            <a:endParaRPr lang="nl-BE" b="1" i="1" dirty="0"/>
          </a:p>
          <a:p>
            <a:endParaRPr lang="nl-BE" dirty="0"/>
          </a:p>
        </p:txBody>
      </p:sp>
    </p:spTree>
    <p:extLst>
      <p:ext uri="{BB962C8B-B14F-4D97-AF65-F5344CB8AC3E}">
        <p14:creationId xmlns:p14="http://schemas.microsoft.com/office/powerpoint/2010/main" val="185226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B67D2132-90B3-413F-897F-473BEF0E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93" name="Group 192">
            <a:extLst>
              <a:ext uri="{FF2B5EF4-FFF2-40B4-BE49-F238E27FC236}">
                <a16:creationId xmlns:a16="http://schemas.microsoft.com/office/drawing/2014/main" id="{74460720-66DC-4234-912F-937B6FDB87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3450" y="228600"/>
            <a:ext cx="2851523" cy="6638625"/>
            <a:chOff x="2487613" y="285750"/>
            <a:chExt cx="2428875" cy="5654676"/>
          </a:xfrm>
        </p:grpSpPr>
        <p:sp>
          <p:nvSpPr>
            <p:cNvPr id="194" name="Freeform 11">
              <a:extLst>
                <a:ext uri="{FF2B5EF4-FFF2-40B4-BE49-F238E27FC236}">
                  <a16:creationId xmlns:a16="http://schemas.microsoft.com/office/drawing/2014/main" id="{C4A88BE6-B5A4-499E-98EB-107227BE6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95" name="Freeform 12">
              <a:extLst>
                <a:ext uri="{FF2B5EF4-FFF2-40B4-BE49-F238E27FC236}">
                  <a16:creationId xmlns:a16="http://schemas.microsoft.com/office/drawing/2014/main" id="{19B837A7-4D48-4393-8A43-A10CB8CCF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6" name="Freeform 13">
              <a:extLst>
                <a:ext uri="{FF2B5EF4-FFF2-40B4-BE49-F238E27FC236}">
                  <a16:creationId xmlns:a16="http://schemas.microsoft.com/office/drawing/2014/main" id="{6B6E76C6-E75F-496A-AFCF-915BD84C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7" name="Freeform 14">
              <a:extLst>
                <a:ext uri="{FF2B5EF4-FFF2-40B4-BE49-F238E27FC236}">
                  <a16:creationId xmlns:a16="http://schemas.microsoft.com/office/drawing/2014/main" id="{E0EE5DC6-334C-4AD9-8208-AF34D0BA5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8" name="Freeform 15">
              <a:extLst>
                <a:ext uri="{FF2B5EF4-FFF2-40B4-BE49-F238E27FC236}">
                  <a16:creationId xmlns:a16="http://schemas.microsoft.com/office/drawing/2014/main" id="{04DAFE7F-972B-4CD7-A330-F5C48C1BE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9" name="Freeform 16">
              <a:extLst>
                <a:ext uri="{FF2B5EF4-FFF2-40B4-BE49-F238E27FC236}">
                  <a16:creationId xmlns:a16="http://schemas.microsoft.com/office/drawing/2014/main" id="{B0B1B88F-EEB4-4B36-A880-8E99E4149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00" name="Freeform 17">
              <a:extLst>
                <a:ext uri="{FF2B5EF4-FFF2-40B4-BE49-F238E27FC236}">
                  <a16:creationId xmlns:a16="http://schemas.microsoft.com/office/drawing/2014/main" id="{7819C65F-DFE8-4983-AD05-4469DAD7D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1" name="Freeform 18">
              <a:extLst>
                <a:ext uri="{FF2B5EF4-FFF2-40B4-BE49-F238E27FC236}">
                  <a16:creationId xmlns:a16="http://schemas.microsoft.com/office/drawing/2014/main" id="{A5D8FC94-2A52-411C-A5A4-D49C6D68D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2" name="Freeform 19">
              <a:extLst>
                <a:ext uri="{FF2B5EF4-FFF2-40B4-BE49-F238E27FC236}">
                  <a16:creationId xmlns:a16="http://schemas.microsoft.com/office/drawing/2014/main" id="{89FFCABD-9508-45D5-B3BB-36762A9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3" name="Freeform 20">
              <a:extLst>
                <a:ext uri="{FF2B5EF4-FFF2-40B4-BE49-F238E27FC236}">
                  <a16:creationId xmlns:a16="http://schemas.microsoft.com/office/drawing/2014/main" id="{6105C770-5740-4BBE-B06B-85A2D57DA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4" name="Freeform 21">
              <a:extLst>
                <a:ext uri="{FF2B5EF4-FFF2-40B4-BE49-F238E27FC236}">
                  <a16:creationId xmlns:a16="http://schemas.microsoft.com/office/drawing/2014/main" id="{4B43C6F7-D9BA-4DC1-B8D8-5EAD633C91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5" name="Freeform 22">
              <a:extLst>
                <a:ext uri="{FF2B5EF4-FFF2-40B4-BE49-F238E27FC236}">
                  <a16:creationId xmlns:a16="http://schemas.microsoft.com/office/drawing/2014/main" id="{3876E60C-4CD7-481B-B5AA-AA4D49B3E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6" name="Group 205">
            <a:extLst>
              <a:ext uri="{FF2B5EF4-FFF2-40B4-BE49-F238E27FC236}">
                <a16:creationId xmlns:a16="http://schemas.microsoft.com/office/drawing/2014/main" id="{CA97D299-8731-402D-984F-517FCAC324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30665" y="-786"/>
            <a:ext cx="2356675" cy="6854040"/>
            <a:chOff x="6627813" y="194833"/>
            <a:chExt cx="1952625" cy="5678918"/>
          </a:xfrm>
        </p:grpSpPr>
        <p:sp>
          <p:nvSpPr>
            <p:cNvPr id="207" name="Freeform 27">
              <a:extLst>
                <a:ext uri="{FF2B5EF4-FFF2-40B4-BE49-F238E27FC236}">
                  <a16:creationId xmlns:a16="http://schemas.microsoft.com/office/drawing/2014/main" id="{D775DAB2-C7D4-471E-9FA3-9D4D2A818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8" name="Freeform 28">
              <a:extLst>
                <a:ext uri="{FF2B5EF4-FFF2-40B4-BE49-F238E27FC236}">
                  <a16:creationId xmlns:a16="http://schemas.microsoft.com/office/drawing/2014/main" id="{4A9E67DE-26CC-4E04-B898-CC2AF716F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9" name="Freeform 29">
              <a:extLst>
                <a:ext uri="{FF2B5EF4-FFF2-40B4-BE49-F238E27FC236}">
                  <a16:creationId xmlns:a16="http://schemas.microsoft.com/office/drawing/2014/main" id="{B6C5A859-3F59-4BE1-B8F9-9F17C4138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10" name="Freeform 30">
              <a:extLst>
                <a:ext uri="{FF2B5EF4-FFF2-40B4-BE49-F238E27FC236}">
                  <a16:creationId xmlns:a16="http://schemas.microsoft.com/office/drawing/2014/main" id="{70F23C6F-8DC0-4347-AE98-33C019D3AD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11" name="Freeform 31">
              <a:extLst>
                <a:ext uri="{FF2B5EF4-FFF2-40B4-BE49-F238E27FC236}">
                  <a16:creationId xmlns:a16="http://schemas.microsoft.com/office/drawing/2014/main" id="{56B3A07F-E0ED-4BF9-B848-9E0D9A6EA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12" name="Freeform 32">
              <a:extLst>
                <a:ext uri="{FF2B5EF4-FFF2-40B4-BE49-F238E27FC236}">
                  <a16:creationId xmlns:a16="http://schemas.microsoft.com/office/drawing/2014/main" id="{D5FB69DA-15EA-4B7A-A8C1-0CC17E719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13" name="Freeform 33">
              <a:extLst>
                <a:ext uri="{FF2B5EF4-FFF2-40B4-BE49-F238E27FC236}">
                  <a16:creationId xmlns:a16="http://schemas.microsoft.com/office/drawing/2014/main" id="{35D11589-6D08-40A9-BD45-7570C3061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14" name="Freeform 34">
              <a:extLst>
                <a:ext uri="{FF2B5EF4-FFF2-40B4-BE49-F238E27FC236}">
                  <a16:creationId xmlns:a16="http://schemas.microsoft.com/office/drawing/2014/main" id="{9BD41F1A-2593-4ECF-A8D1-EEEF2A51F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15" name="Freeform 35">
              <a:extLst>
                <a:ext uri="{FF2B5EF4-FFF2-40B4-BE49-F238E27FC236}">
                  <a16:creationId xmlns:a16="http://schemas.microsoft.com/office/drawing/2014/main" id="{127D0C29-A6BA-4571-A4B9-8E3B063BB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6" name="Freeform 36">
              <a:extLst>
                <a:ext uri="{FF2B5EF4-FFF2-40B4-BE49-F238E27FC236}">
                  <a16:creationId xmlns:a16="http://schemas.microsoft.com/office/drawing/2014/main" id="{FE263E04-8CE6-492B-8054-750BE660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7" name="Freeform 37">
              <a:extLst>
                <a:ext uri="{FF2B5EF4-FFF2-40B4-BE49-F238E27FC236}">
                  <a16:creationId xmlns:a16="http://schemas.microsoft.com/office/drawing/2014/main" id="{B8A8736B-9FE1-44BA-93AE-DFDCDBA1A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8" name="Freeform 38">
              <a:extLst>
                <a:ext uri="{FF2B5EF4-FFF2-40B4-BE49-F238E27FC236}">
                  <a16:creationId xmlns:a16="http://schemas.microsoft.com/office/drawing/2014/main" id="{CCAF27F2-5CE1-4905-AA97-37DA7A2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el 1">
            <a:extLst>
              <a:ext uri="{FF2B5EF4-FFF2-40B4-BE49-F238E27FC236}">
                <a16:creationId xmlns:a16="http://schemas.microsoft.com/office/drawing/2014/main" id="{719E11A8-60F8-4723-9F92-1EDDAFB97A50}"/>
              </a:ext>
            </a:extLst>
          </p:cNvPr>
          <p:cNvSpPr>
            <a:spLocks noGrp="1"/>
          </p:cNvSpPr>
          <p:nvPr>
            <p:ph type="title"/>
          </p:nvPr>
        </p:nvSpPr>
        <p:spPr>
          <a:xfrm>
            <a:off x="4659520" y="624110"/>
            <a:ext cx="6845092" cy="1280890"/>
          </a:xfrm>
        </p:spPr>
        <p:txBody>
          <a:bodyPr>
            <a:normAutofit/>
          </a:bodyPr>
          <a:lstStyle/>
          <a:p>
            <a:r>
              <a:rPr lang="nl-BE" dirty="0"/>
              <a:t>Ons Team</a:t>
            </a:r>
          </a:p>
        </p:txBody>
      </p:sp>
      <p:sp>
        <p:nvSpPr>
          <p:cNvPr id="219" name="Rectangle 218">
            <a:extLst>
              <a:ext uri="{FF2B5EF4-FFF2-40B4-BE49-F238E27FC236}">
                <a16:creationId xmlns:a16="http://schemas.microsoft.com/office/drawing/2014/main" id="{F89BEA79-46CC-43BB-AE5B-360A20526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20" name="Freeform 11">
            <a:extLst>
              <a:ext uri="{FF2B5EF4-FFF2-40B4-BE49-F238E27FC236}">
                <a16:creationId xmlns:a16="http://schemas.microsoft.com/office/drawing/2014/main" id="{175A2659-4144-4C1E-8878-27313728F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cxnSp>
        <p:nvCxnSpPr>
          <p:cNvPr id="221" name="Straight Connector 220">
            <a:extLst>
              <a:ext uri="{FF2B5EF4-FFF2-40B4-BE49-F238E27FC236}">
                <a16:creationId xmlns:a16="http://schemas.microsoft.com/office/drawing/2014/main" id="{136B8927-2B3F-45D4-9D6E-09821808A4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68027"/>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C2259EEE-A6C4-4945-8348-AE072983BB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51114"/>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41A67F28-CC6F-418A-8DB8-38D339E03919}"/>
              </a:ext>
            </a:extLst>
          </p:cNvPr>
          <p:cNvSpPr>
            <a:spLocks noGrp="1"/>
          </p:cNvSpPr>
          <p:nvPr>
            <p:ph idx="1"/>
          </p:nvPr>
        </p:nvSpPr>
        <p:spPr>
          <a:xfrm>
            <a:off x="4659520" y="1552806"/>
            <a:ext cx="7180898" cy="4783573"/>
          </a:xfrm>
        </p:spPr>
        <p:txBody>
          <a:bodyPr vert="horz" lIns="91440" tIns="45720" rIns="91440" bIns="45720" rtlCol="0" anchor="t">
            <a:normAutofit fontScale="77500" lnSpcReduction="20000"/>
          </a:bodyPr>
          <a:lstStyle/>
          <a:p>
            <a:pPr>
              <a:buFontTx/>
              <a:buChar char="-"/>
            </a:pPr>
            <a:r>
              <a:rPr lang="nl-BE" dirty="0"/>
              <a:t>De Wereld Van Indra heeft </a:t>
            </a:r>
            <a:r>
              <a:rPr lang="nl-BE" b="1" i="1" dirty="0"/>
              <a:t>3 coördinatoren (1 stagecoördinator)</a:t>
            </a:r>
            <a:r>
              <a:rPr lang="nl-BE" dirty="0"/>
              <a:t>:</a:t>
            </a:r>
          </a:p>
          <a:p>
            <a:pPr marL="0" indent="0">
              <a:buNone/>
            </a:pPr>
            <a:r>
              <a:rPr lang="nl-BE" b="1" dirty="0">
                <a:solidFill>
                  <a:srgbClr val="FFC000"/>
                </a:solidFill>
              </a:rPr>
              <a:t>TINY</a:t>
            </a:r>
            <a:r>
              <a:rPr lang="nl-BE" dirty="0"/>
              <a:t>(28): </a:t>
            </a:r>
            <a:r>
              <a:rPr lang="nl-BE" dirty="0">
                <a:ea typeface="+mn-lt"/>
                <a:cs typeface="+mn-lt"/>
              </a:rPr>
              <a:t>Wonende te Lebbeke.</a:t>
            </a:r>
            <a:br>
              <a:rPr lang="nl-BE" dirty="0">
                <a:ea typeface="+mn-lt"/>
                <a:cs typeface="+mn-lt"/>
              </a:rPr>
            </a:br>
            <a:r>
              <a:rPr lang="nl-BE" dirty="0">
                <a:ea typeface="+mn-lt"/>
                <a:cs typeface="+mn-lt"/>
              </a:rPr>
              <a:t>Oprechtheid, creativiteit en doorzettingsvermogen zijn deugden die mij typeren. Dieren zijn mijn passie, mijn 2 paarden staan centraal in mijn leven. Na mijn opleiding Orthopedagogie, rondde ik ook de postgraduaat Hippotherapie af. Mijn droom is om zowel mijn passie voor dieren als voor jongeren te combineren. Ik geloof in de kracht van de dieren om de jongeren te helpen dagdagelijkse vaardigheden aan te leren. De jongeren weerbaarder te maken, een eigen stem te creëren, zelfvertrouwen te vergroten... Dat is wat ik wil bereiken binnen de Wereld van Indra.</a:t>
            </a:r>
            <a:endParaRPr lang="nl-NL" dirty="0"/>
          </a:p>
          <a:p>
            <a:pPr marL="0" indent="0">
              <a:buNone/>
            </a:pPr>
            <a:r>
              <a:rPr lang="nl-BE" b="1" dirty="0">
                <a:solidFill>
                  <a:srgbClr val="FF0000"/>
                </a:solidFill>
              </a:rPr>
              <a:t>CATHERINE </a:t>
            </a:r>
            <a:r>
              <a:rPr lang="nl-NL" dirty="0"/>
              <a:t>(36): wonende te Lebbeke. Mama van 2 prachtige kinderen. Mensen omschrijven me als sociaal, sportief en creatief. ‘’In mijn opleiding tot gezinswetenschapper werd het me snel duidelijk dat kinderen me nauw aan het hart liggen. Binnen de Wereld van Indra wil ik bijdragen aan het bieden van maximale ontwikkelingskansen voor IEDER kind.’’</a:t>
            </a:r>
            <a:endParaRPr lang="nl-BE" dirty="0"/>
          </a:p>
          <a:p>
            <a:pPr marL="0" indent="0">
              <a:buNone/>
            </a:pPr>
            <a:r>
              <a:rPr lang="nl-BE" b="1" dirty="0">
                <a:solidFill>
                  <a:srgbClr val="7030A0"/>
                </a:solidFill>
              </a:rPr>
              <a:t>JANA </a:t>
            </a:r>
            <a:r>
              <a:rPr lang="nl-NL" dirty="0"/>
              <a:t>(26) </a:t>
            </a:r>
            <a:r>
              <a:rPr lang="nl-BE" dirty="0"/>
              <a:t>:</a:t>
            </a:r>
            <a:r>
              <a:rPr lang="nl-NL" dirty="0"/>
              <a:t>afkomstig uit Merchtem/Buggenhout. Woorden die haar beschrijven zijn spontaan, geduldig en leergierig. ‘’Ik was al 2 jaar vrijwilliger bij De Wereld van Indra als ondersteuner van lopende stages. Na het behalen van mijn diploma orthopedagogie en sociaal maatschappelijk werk, kijk ik ernaar uit om de krachten van iedere betrokkene verder te ontdekken!”</a:t>
            </a:r>
          </a:p>
          <a:p>
            <a:pPr>
              <a:buFont typeface="Wingdings" panose="05000000000000000000" pitchFamily="2" charset="2"/>
              <a:buChar char="Ø"/>
            </a:pPr>
            <a:r>
              <a:rPr lang="nl-NL" dirty="0"/>
              <a:t>Ons team wordt dagelijks </a:t>
            </a:r>
            <a:r>
              <a:rPr lang="nl-NL" b="1" i="1" dirty="0"/>
              <a:t>versterkt</a:t>
            </a:r>
            <a:r>
              <a:rPr lang="nl-NL" dirty="0"/>
              <a:t> door onze </a:t>
            </a:r>
            <a:r>
              <a:rPr lang="nl-NL" b="1" i="1" dirty="0"/>
              <a:t>vrijwilligers, stagiairs </a:t>
            </a:r>
            <a:r>
              <a:rPr lang="nl-NL" i="1" dirty="0"/>
              <a:t>en 2 vaste jongerenbegeleiders:</a:t>
            </a:r>
            <a:r>
              <a:rPr lang="nl-NL" b="1" i="1" dirty="0"/>
              <a:t> Laure en Arno</a:t>
            </a:r>
            <a:endParaRPr lang="nl-NL" b="1" dirty="0"/>
          </a:p>
          <a:p>
            <a:pPr>
              <a:buFontTx/>
              <a:buChar char="-"/>
            </a:pPr>
            <a:endParaRPr lang="nl-BE" dirty="0"/>
          </a:p>
        </p:txBody>
      </p:sp>
      <p:pic>
        <p:nvPicPr>
          <p:cNvPr id="4" name="Picture 4">
            <a:extLst>
              <a:ext uri="{FF2B5EF4-FFF2-40B4-BE49-F238E27FC236}">
                <a16:creationId xmlns:a16="http://schemas.microsoft.com/office/drawing/2014/main" id="{33D1D127-774B-4D5D-B351-C9AA6DE9E09C}"/>
              </a:ext>
            </a:extLst>
          </p:cNvPr>
          <p:cNvPicPr>
            <a:picLocks noChangeAspect="1"/>
          </p:cNvPicPr>
          <p:nvPr/>
        </p:nvPicPr>
        <p:blipFill>
          <a:blip r:embed="rId2"/>
          <a:stretch>
            <a:fillRect/>
          </a:stretch>
        </p:blipFill>
        <p:spPr>
          <a:xfrm>
            <a:off x="-7698" y="2389863"/>
            <a:ext cx="2743200" cy="2067838"/>
          </a:xfrm>
          <a:prstGeom prst="rect">
            <a:avLst/>
          </a:prstGeom>
        </p:spPr>
      </p:pic>
    </p:spTree>
    <p:extLst>
      <p:ext uri="{BB962C8B-B14F-4D97-AF65-F5344CB8AC3E}">
        <p14:creationId xmlns:p14="http://schemas.microsoft.com/office/powerpoint/2010/main" val="240466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669D836-0DB3-4A91-8DBE-1A79A8EC24A6}"/>
              </a:ext>
            </a:extLst>
          </p:cNvPr>
          <p:cNvSpPr>
            <a:spLocks noGrp="1"/>
          </p:cNvSpPr>
          <p:nvPr>
            <p:ph type="ctrTitle"/>
          </p:nvPr>
        </p:nvSpPr>
        <p:spPr>
          <a:xfrm>
            <a:off x="3759200" y="228601"/>
            <a:ext cx="7745412" cy="2585719"/>
          </a:xfrm>
        </p:spPr>
        <p:txBody>
          <a:bodyPr>
            <a:normAutofit/>
          </a:bodyPr>
          <a:lstStyle/>
          <a:p>
            <a:pPr>
              <a:lnSpc>
                <a:spcPct val="90000"/>
              </a:lnSpc>
            </a:pPr>
            <a:r>
              <a:rPr lang="nl-BE" sz="5000" dirty="0"/>
              <a:t>Karakter van de Wereld Van Indra</a:t>
            </a:r>
            <a:br>
              <a:rPr lang="nl-BE" sz="5000" dirty="0"/>
            </a:br>
            <a:endParaRPr lang="nl-BE" sz="5000" dirty="0"/>
          </a:p>
        </p:txBody>
      </p:sp>
      <p:sp>
        <p:nvSpPr>
          <p:cNvPr id="3" name="Ondertitel 2">
            <a:extLst>
              <a:ext uri="{FF2B5EF4-FFF2-40B4-BE49-F238E27FC236}">
                <a16:creationId xmlns:a16="http://schemas.microsoft.com/office/drawing/2014/main" id="{63D04EC5-C3A6-476A-9702-F1BB27364129}"/>
              </a:ext>
            </a:extLst>
          </p:cNvPr>
          <p:cNvSpPr>
            <a:spLocks noGrp="1"/>
          </p:cNvSpPr>
          <p:nvPr>
            <p:ph type="subTitle" idx="1"/>
          </p:nvPr>
        </p:nvSpPr>
        <p:spPr>
          <a:xfrm>
            <a:off x="3525521" y="2575043"/>
            <a:ext cx="8116188" cy="3082851"/>
          </a:xfrm>
        </p:spPr>
        <p:txBody>
          <a:bodyPr>
            <a:normAutofit/>
          </a:bodyPr>
          <a:lstStyle/>
          <a:p>
            <a:endParaRPr lang="nl-BE" dirty="0"/>
          </a:p>
          <a:p>
            <a:endParaRPr lang="nl-BE" dirty="0"/>
          </a:p>
          <a:p>
            <a:endParaRPr lang="nl-BE" dirty="0"/>
          </a:p>
          <a:p>
            <a:r>
              <a:rPr lang="nl-BE" dirty="0"/>
              <a:t>Jongeren die dreigen uit te vallen op school zijn </a:t>
            </a:r>
            <a:r>
              <a:rPr lang="nl-BE" b="1" i="1" dirty="0"/>
              <a:t>maatschappelijk</a:t>
            </a:r>
            <a:r>
              <a:rPr lang="nl-BE" dirty="0"/>
              <a:t> heel </a:t>
            </a:r>
            <a:r>
              <a:rPr lang="nl-BE" b="1" i="1" dirty="0"/>
              <a:t>kwetsbaar</a:t>
            </a:r>
            <a:r>
              <a:rPr lang="nl-BE" dirty="0"/>
              <a:t>. Ons project kan </a:t>
            </a:r>
            <a:r>
              <a:rPr lang="nl-BE" b="1" i="1" dirty="0"/>
              <a:t>succeservaringen</a:t>
            </a:r>
            <a:r>
              <a:rPr lang="nl-BE" dirty="0"/>
              <a:t> aanbieden zodat de jongeren de </a:t>
            </a:r>
            <a:r>
              <a:rPr lang="nl-BE" b="1" i="1" dirty="0"/>
              <a:t>balans</a:t>
            </a:r>
            <a:r>
              <a:rPr lang="nl-BE" dirty="0"/>
              <a:t> tussen </a:t>
            </a:r>
            <a:r>
              <a:rPr lang="nl-BE" b="1" i="1" dirty="0"/>
              <a:t>draagkracht en draaglast </a:t>
            </a:r>
            <a:r>
              <a:rPr lang="nl-BE" dirty="0"/>
              <a:t>opnieuw wat in evenwicht krijgen en opnieuw </a:t>
            </a:r>
            <a:r>
              <a:rPr lang="nl-BE" b="1" i="1" dirty="0"/>
              <a:t>aansluiting</a:t>
            </a:r>
            <a:r>
              <a:rPr lang="nl-BE" dirty="0"/>
              <a:t> kan vinden binnen de </a:t>
            </a:r>
            <a:r>
              <a:rPr lang="nl-BE" b="1" i="1" dirty="0"/>
              <a:t>schoolcontext</a:t>
            </a:r>
            <a:r>
              <a:rPr lang="nl-BE" dirty="0"/>
              <a:t> en het algemeen </a:t>
            </a:r>
            <a:r>
              <a:rPr lang="nl-BE" b="1" i="1" dirty="0"/>
              <a:t>maatschappelijk leven</a:t>
            </a:r>
            <a:r>
              <a:rPr lang="nl-BE" dirty="0"/>
              <a:t>.</a:t>
            </a:r>
          </a:p>
        </p:txBody>
      </p:sp>
      <p:sp>
        <p:nvSpPr>
          <p:cNvPr id="25" name="Rectangle 24">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28"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9"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30"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31"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32"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33"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4"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5"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6"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7"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8"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9"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41" name="Group 40">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42"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43"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44"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45"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46"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7"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8"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9"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50"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51"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52"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53"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55"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Tree>
    <p:extLst>
      <p:ext uri="{BB962C8B-B14F-4D97-AF65-F5344CB8AC3E}">
        <p14:creationId xmlns:p14="http://schemas.microsoft.com/office/powerpoint/2010/main" val="3910432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p:txBody>
          <a:bodyPr/>
          <a:lstStyle/>
          <a:p>
            <a:r>
              <a:rPr lang="en-US"/>
              <a:t>Deugdenmethode</a:t>
            </a:r>
          </a:p>
        </p:txBody>
      </p:sp>
      <p:sp>
        <p:nvSpPr>
          <p:cNvPr id="3" name="Content Placeholder 2">
            <a:extLst>
              <a:ext uri="{FF2B5EF4-FFF2-40B4-BE49-F238E27FC236}">
                <a16:creationId xmlns:a16="http://schemas.microsoft.com/office/drawing/2014/main" id="{14F0B80F-3CEB-43A6-8622-BF37FFFCC3B0}"/>
              </a:ext>
            </a:extLst>
          </p:cNvPr>
          <p:cNvSpPr>
            <a:spLocks noGrp="1"/>
          </p:cNvSpPr>
          <p:nvPr>
            <p:ph idx="1"/>
          </p:nvPr>
        </p:nvSpPr>
        <p:spPr/>
        <p:txBody>
          <a:bodyPr vert="horz" lIns="91440" tIns="45720" rIns="91440" bIns="45720" rtlCol="0" anchor="t">
            <a:normAutofit/>
          </a:bodyPr>
          <a:lstStyle/>
          <a:p>
            <a:r>
              <a:rPr lang="en-US"/>
              <a:t>Het is een manier op </a:t>
            </a:r>
            <a:r>
              <a:rPr lang="en-US" b="1"/>
              <a:t>goede eigenschappen</a:t>
            </a:r>
            <a:r>
              <a:rPr lang="en-US"/>
              <a:t> van ieder individu in het dagelijkse leven </a:t>
            </a:r>
            <a:r>
              <a:rPr lang="en-US" b="1"/>
              <a:t>toe te passen</a:t>
            </a:r>
            <a:r>
              <a:rPr lang="en-US"/>
              <a:t>. Een deugd betekent </a:t>
            </a:r>
            <a:r>
              <a:rPr lang="en-US" b="1" i="1"/>
              <a:t>kracht</a:t>
            </a:r>
            <a:r>
              <a:rPr lang="en-US"/>
              <a:t>, </a:t>
            </a:r>
            <a:r>
              <a:rPr lang="en-US" b="1" i="1"/>
              <a:t>sterkte</a:t>
            </a:r>
            <a:r>
              <a:rPr lang="en-US"/>
              <a:t>, </a:t>
            </a:r>
            <a:r>
              <a:rPr lang="en-US" b="1" i="1"/>
              <a:t>innerlijke kwaliteit</a:t>
            </a:r>
            <a:r>
              <a:rPr lang="en-US"/>
              <a:t>.</a:t>
            </a:r>
            <a:endParaRPr lang="en-US" dirty="0"/>
          </a:p>
          <a:p>
            <a:r>
              <a:rPr lang="en-US"/>
              <a:t>We hanteren de deugdenmethode om zowel de jongeren, gezinnen, scholen te </a:t>
            </a:r>
            <a:r>
              <a:rPr lang="en-US" b="1"/>
              <a:t>inspireren </a:t>
            </a:r>
            <a:r>
              <a:rPr lang="en-US"/>
              <a:t>om een </a:t>
            </a:r>
            <a:r>
              <a:rPr lang="en-US" b="1"/>
              <a:t>positieve levenshouding</a:t>
            </a:r>
            <a:r>
              <a:rPr lang="en-US"/>
              <a:t> te ontwikkelen, om met </a:t>
            </a:r>
            <a:r>
              <a:rPr lang="en-US" b="1"/>
              <a:t>talenten </a:t>
            </a:r>
            <a:r>
              <a:rPr lang="en-US"/>
              <a:t>bij te dragen aan de samenleving en </a:t>
            </a:r>
            <a:r>
              <a:rPr lang="en-US" b="1"/>
              <a:t>negatief gedrag</a:t>
            </a:r>
            <a:r>
              <a:rPr lang="en-US"/>
              <a:t> te </a:t>
            </a:r>
            <a:r>
              <a:rPr lang="en-US" b="1"/>
              <a:t>vervangen</a:t>
            </a:r>
            <a:r>
              <a:rPr lang="en-US"/>
              <a:t> door </a:t>
            </a:r>
            <a:r>
              <a:rPr lang="en-US" b="1"/>
              <a:t>deugden</a:t>
            </a:r>
            <a:r>
              <a:rPr lang="en-US"/>
              <a:t>.</a:t>
            </a:r>
          </a:p>
          <a:p>
            <a:r>
              <a:rPr lang="en-US"/>
              <a:t>Door deze positieve eigenschappen als het ware te </a:t>
            </a:r>
            <a:r>
              <a:rPr lang="en-US" b="1"/>
              <a:t>trainen </a:t>
            </a:r>
            <a:r>
              <a:rPr lang="en-US"/>
              <a:t>kunnen deze verder </a:t>
            </a:r>
            <a:r>
              <a:rPr lang="en-US" b="1"/>
              <a:t>ontwikkelen</a:t>
            </a:r>
            <a:r>
              <a:rPr lang="en-US"/>
              <a:t>.</a:t>
            </a:r>
          </a:p>
          <a:p>
            <a:r>
              <a:rPr lang="en-US"/>
              <a:t>We gebruiken de </a:t>
            </a:r>
            <a:r>
              <a:rPr lang="en-US" b="1"/>
              <a:t>5 strategieën</a:t>
            </a:r>
            <a:r>
              <a:rPr lang="en-US"/>
              <a:t> van het concept als hedendaagse en </a:t>
            </a:r>
            <a:r>
              <a:rPr lang="en-US" b="1"/>
              <a:t>praktische handvatten</a:t>
            </a:r>
            <a:r>
              <a:rPr lang="en-US"/>
              <a:t> om deugden bewuster onder de aandacht te brengen.</a:t>
            </a:r>
            <a:endParaRPr lang="en-US" dirty="0"/>
          </a:p>
          <a:p>
            <a:endParaRPr lang="en-US" dirty="0"/>
          </a:p>
        </p:txBody>
      </p:sp>
    </p:spTree>
    <p:extLst>
      <p:ext uri="{BB962C8B-B14F-4D97-AF65-F5344CB8AC3E}">
        <p14:creationId xmlns:p14="http://schemas.microsoft.com/office/powerpoint/2010/main" val="4224015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C24986-EA95-4FA0-8DDC-360286BA7002}"/>
              </a:ext>
            </a:extLst>
          </p:cNvPr>
          <p:cNvSpPr>
            <a:spLocks noGrp="1"/>
          </p:cNvSpPr>
          <p:nvPr>
            <p:ph type="title"/>
          </p:nvPr>
        </p:nvSpPr>
        <p:spPr>
          <a:xfrm>
            <a:off x="649224" y="645106"/>
            <a:ext cx="3650279" cy="1259894"/>
          </a:xfrm>
        </p:spPr>
        <p:txBody>
          <a:bodyPr vert="horz" lIns="91440" tIns="45720" rIns="91440" bIns="45720" rtlCol="0" anchor="t">
            <a:noAutofit/>
          </a:bodyPr>
          <a:lstStyle/>
          <a:p>
            <a:r>
              <a:rPr lang="nl-BE" sz="2800">
                <a:solidFill>
                  <a:srgbClr val="2F494E"/>
                </a:solidFill>
              </a:rPr>
              <a:t>Uitganspunten:</a:t>
            </a:r>
            <a:br>
              <a:rPr lang="nl-BE" sz="2800" dirty="0"/>
            </a:br>
            <a:r>
              <a:rPr lang="nl-BE" sz="2800" b="1">
                <a:solidFill>
                  <a:srgbClr val="2F494E"/>
                </a:solidFill>
              </a:rPr>
              <a:t>Rust</a:t>
            </a:r>
            <a:r>
              <a:rPr lang="nl-BE" sz="2800">
                <a:solidFill>
                  <a:srgbClr val="2F494E"/>
                </a:solidFill>
              </a:rPr>
              <a:t> en </a:t>
            </a:r>
            <a:r>
              <a:rPr lang="nl-BE" sz="2800" b="1">
                <a:solidFill>
                  <a:srgbClr val="2F494E"/>
                </a:solidFill>
              </a:rPr>
              <a:t>Ruimte </a:t>
            </a:r>
            <a:r>
              <a:rPr lang="nl-BE" sz="2800">
                <a:solidFill>
                  <a:srgbClr val="2F494E"/>
                </a:solidFill>
              </a:rPr>
              <a:t>om te </a:t>
            </a:r>
            <a:r>
              <a:rPr lang="nl-BE" sz="2800" b="1">
                <a:solidFill>
                  <a:srgbClr val="2F494E"/>
                </a:solidFill>
              </a:rPr>
              <a:t>Groeien</a:t>
            </a:r>
            <a:endParaRPr lang="nl-BE" sz="2800" b="1" dirty="0">
              <a:solidFill>
                <a:srgbClr val="2F494E"/>
              </a:solidFill>
            </a:endParaRPr>
          </a:p>
        </p:txBody>
      </p:sp>
      <p:sp>
        <p:nvSpPr>
          <p:cNvPr id="11" name="Rectangle 10">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2F494E"/>
          </a:solidFill>
          <a:ln>
            <a:noFill/>
          </a:ln>
          <a:effectLst/>
        </p:spPr>
        <p:style>
          <a:lnRef idx="1">
            <a:schemeClr val="accent1"/>
          </a:lnRef>
          <a:fillRef idx="3">
            <a:schemeClr val="accent1"/>
          </a:fillRef>
          <a:effectRef idx="2">
            <a:schemeClr val="accent1"/>
          </a:effectRef>
          <a:fontRef idx="minor">
            <a:schemeClr val="lt1"/>
          </a:fontRef>
        </p:style>
      </p:sp>
      <p:sp>
        <p:nvSpPr>
          <p:cNvPr id="3" name="Tijdelijke aanduiding voor inhoud 2">
            <a:extLst>
              <a:ext uri="{FF2B5EF4-FFF2-40B4-BE49-F238E27FC236}">
                <a16:creationId xmlns:a16="http://schemas.microsoft.com/office/drawing/2014/main" id="{FABE0237-A680-4147-B41B-BF2E3A04EB76}"/>
              </a:ext>
            </a:extLst>
          </p:cNvPr>
          <p:cNvSpPr>
            <a:spLocks noGrp="1"/>
          </p:cNvSpPr>
          <p:nvPr>
            <p:ph idx="1"/>
          </p:nvPr>
        </p:nvSpPr>
        <p:spPr>
          <a:xfrm>
            <a:off x="649225" y="2133600"/>
            <a:ext cx="3650278" cy="3759253"/>
          </a:xfrm>
        </p:spPr>
        <p:txBody>
          <a:bodyPr vert="horz" lIns="91440" tIns="45720" rIns="91440" bIns="45720" rtlCol="0" anchor="t">
            <a:normAutofit fontScale="85000" lnSpcReduction="10000"/>
          </a:bodyPr>
          <a:lstStyle/>
          <a:p>
            <a:pPr>
              <a:lnSpc>
                <a:spcPct val="90000"/>
              </a:lnSpc>
              <a:buClr>
                <a:srgbClr val="3483DE"/>
              </a:buClr>
            </a:pPr>
            <a:r>
              <a:rPr lang="nl-BE" sz="1700" b="1" u="sng"/>
              <a:t>Rust</a:t>
            </a:r>
            <a:r>
              <a:rPr lang="nl-BE" sz="1700"/>
              <a:t>: Dit is even </a:t>
            </a:r>
            <a:r>
              <a:rPr lang="nl-BE" sz="1700" b="1" i="1"/>
              <a:t>weg </a:t>
            </a:r>
            <a:r>
              <a:rPr lang="nl-BE" sz="1700"/>
              <a:t>uit de </a:t>
            </a:r>
            <a:r>
              <a:rPr lang="nl-BE" sz="1700" b="1" i="1"/>
              <a:t>schoolse </a:t>
            </a:r>
            <a:r>
              <a:rPr lang="nl-BE" sz="1700"/>
              <a:t>situatie. Het is de rust die uitgaat van contact met een </a:t>
            </a:r>
            <a:r>
              <a:rPr lang="nl-BE" sz="1700" b="1" i="1"/>
              <a:t>natuurlijke omgeving</a:t>
            </a:r>
            <a:r>
              <a:rPr lang="nl-BE" sz="1700"/>
              <a:t>, </a:t>
            </a:r>
            <a:r>
              <a:rPr lang="nl-BE" sz="1700" b="1" i="1"/>
              <a:t>rustige ruimtes</a:t>
            </a:r>
            <a:r>
              <a:rPr lang="nl-BE" sz="1700"/>
              <a:t> en het creëren van een </a:t>
            </a:r>
            <a:r>
              <a:rPr lang="nl-BE" sz="1700" b="1" i="1"/>
              <a:t>huiselijke cultuur.</a:t>
            </a:r>
          </a:p>
          <a:p>
            <a:pPr>
              <a:lnSpc>
                <a:spcPct val="90000"/>
              </a:lnSpc>
              <a:buClr>
                <a:srgbClr val="3483DE"/>
              </a:buClr>
            </a:pPr>
            <a:endParaRPr lang="nl-BE" sz="1700"/>
          </a:p>
          <a:p>
            <a:pPr>
              <a:lnSpc>
                <a:spcPct val="90000"/>
              </a:lnSpc>
              <a:buClr>
                <a:srgbClr val="3483DE"/>
              </a:buClr>
            </a:pPr>
            <a:r>
              <a:rPr lang="nl-BE" sz="1700" b="1" u="sng"/>
              <a:t>Ruimte:</a:t>
            </a:r>
            <a:r>
              <a:rPr lang="nl-BE" sz="1700" dirty="0"/>
              <a:t> </a:t>
            </a:r>
            <a:r>
              <a:rPr lang="nl-BE" sz="1700" b="1" i="1"/>
              <a:t>zichzelf </a:t>
            </a:r>
            <a:r>
              <a:rPr lang="nl-BE" sz="1700"/>
              <a:t>mogen </a:t>
            </a:r>
            <a:r>
              <a:rPr lang="nl-BE" sz="1700" b="1" i="1"/>
              <a:t>zijn </a:t>
            </a:r>
            <a:r>
              <a:rPr lang="nl-BE" sz="1700"/>
              <a:t>met eigen </a:t>
            </a:r>
            <a:r>
              <a:rPr lang="nl-BE" sz="1700" b="1" i="1"/>
              <a:t>unieke krachten</a:t>
            </a:r>
            <a:r>
              <a:rPr lang="nl-BE" sz="1700"/>
              <a:t>, loskomen van schools presteren en letterlijk </a:t>
            </a:r>
            <a:r>
              <a:rPr lang="nl-BE" sz="1700" b="1" i="1"/>
              <a:t>op adem komen</a:t>
            </a:r>
            <a:r>
              <a:rPr lang="nl-BE" sz="1700"/>
              <a:t> in een landelijke omgeving en veel buiten zijn.</a:t>
            </a:r>
          </a:p>
          <a:p>
            <a:pPr>
              <a:lnSpc>
                <a:spcPct val="90000"/>
              </a:lnSpc>
              <a:buClr>
                <a:srgbClr val="3483DE"/>
              </a:buClr>
            </a:pPr>
            <a:r>
              <a:rPr lang="nl-BE" sz="1700" b="1" u="sng"/>
              <a:t>Groeien</a:t>
            </a:r>
            <a:r>
              <a:rPr lang="nl-BE" sz="1700"/>
              <a:t>: Het is </a:t>
            </a:r>
            <a:r>
              <a:rPr lang="nl-BE" sz="1700" b="1" i="1"/>
              <a:t>nieuwe kansen </a:t>
            </a:r>
            <a:r>
              <a:rPr lang="nl-BE" sz="1700"/>
              <a:t>en </a:t>
            </a:r>
            <a:r>
              <a:rPr lang="nl-BE" sz="1700" b="1" i="1"/>
              <a:t>ervaringen </a:t>
            </a:r>
            <a:r>
              <a:rPr lang="nl-BE" sz="1700"/>
              <a:t>aanbieden (ervaringsleren), zichzelf mogen ontdekken, </a:t>
            </a:r>
            <a:r>
              <a:rPr lang="nl-BE" sz="1700" b="1" i="1"/>
              <a:t>zelfvertrouwen </a:t>
            </a:r>
            <a:r>
              <a:rPr lang="nl-BE" sz="1700"/>
              <a:t>en </a:t>
            </a:r>
            <a:r>
              <a:rPr lang="nl-BE" sz="1700" b="1" i="1"/>
              <a:t>zelfwaarde </a:t>
            </a:r>
            <a:r>
              <a:rPr lang="nl-BE" sz="1700"/>
              <a:t>ontwikkelen doorheen de aanpak en aan s</a:t>
            </a:r>
            <a:r>
              <a:rPr lang="nl-BE" sz="1700" b="1" i="1"/>
              <a:t>ociale vaardigheden</a:t>
            </a:r>
            <a:r>
              <a:rPr lang="nl-BE" sz="1700"/>
              <a:t> oefenen in een veilige omgeving.</a:t>
            </a:r>
            <a:endParaRPr lang="nl-BE" sz="1700" dirty="0"/>
          </a:p>
          <a:p>
            <a:pPr marL="0" indent="0">
              <a:lnSpc>
                <a:spcPct val="90000"/>
              </a:lnSpc>
              <a:buClr>
                <a:srgbClr val="3483DE"/>
              </a:buClr>
              <a:buNone/>
            </a:pPr>
            <a:endParaRPr lang="nl-BE" sz="1700" dirty="0"/>
          </a:p>
          <a:p>
            <a:pPr>
              <a:lnSpc>
                <a:spcPct val="90000"/>
              </a:lnSpc>
              <a:buClr>
                <a:srgbClr val="3483DE"/>
              </a:buClr>
            </a:pPr>
            <a:endParaRPr lang="nl-BE" sz="1700"/>
          </a:p>
          <a:p>
            <a:pPr>
              <a:lnSpc>
                <a:spcPct val="90000"/>
              </a:lnSpc>
              <a:buClr>
                <a:srgbClr val="3483DE"/>
              </a:buClr>
            </a:pPr>
            <a:endParaRPr lang="nl-BE" sz="1700"/>
          </a:p>
          <a:p>
            <a:pPr>
              <a:lnSpc>
                <a:spcPct val="90000"/>
              </a:lnSpc>
              <a:buClr>
                <a:srgbClr val="3483DE"/>
              </a:buClr>
            </a:pPr>
            <a:endParaRPr lang="nl-BE" sz="1700"/>
          </a:p>
        </p:txBody>
      </p:sp>
      <p:sp>
        <p:nvSpPr>
          <p:cNvPr id="13"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a:extLst>
              <a:ext uri="{FF2B5EF4-FFF2-40B4-BE49-F238E27FC236}">
                <a16:creationId xmlns:a16="http://schemas.microsoft.com/office/drawing/2014/main" id="{58BB87DE-E742-4D73-9FE1-0CB304BB6387}"/>
              </a:ext>
            </a:extLst>
          </p:cNvPr>
          <p:cNvPicPr>
            <a:picLocks noChangeAspect="1"/>
          </p:cNvPicPr>
          <p:nvPr/>
        </p:nvPicPr>
        <p:blipFill rotWithShape="1">
          <a:blip r:embed="rId2"/>
          <a:srcRect l="11149" r="26698"/>
          <a:stretch/>
        </p:blipFill>
        <p:spPr>
          <a:xfrm>
            <a:off x="4619543" y="10"/>
            <a:ext cx="7572457" cy="6853242"/>
          </a:xfrm>
          <a:prstGeom prst="rect">
            <a:avLst/>
          </a:prstGeom>
        </p:spPr>
      </p:pic>
    </p:spTree>
    <p:extLst>
      <p:ext uri="{BB962C8B-B14F-4D97-AF65-F5344CB8AC3E}">
        <p14:creationId xmlns:p14="http://schemas.microsoft.com/office/powerpoint/2010/main" val="250820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p:txBody>
          <a:bodyPr/>
          <a:lstStyle/>
          <a:p>
            <a:r>
              <a:rPr lang="en-US"/>
              <a:t>Concreet aanbod</a:t>
            </a:r>
          </a:p>
        </p:txBody>
      </p:sp>
      <p:sp>
        <p:nvSpPr>
          <p:cNvPr id="3" name="Content Placeholder 2">
            <a:extLst>
              <a:ext uri="{FF2B5EF4-FFF2-40B4-BE49-F238E27FC236}">
                <a16:creationId xmlns:a16="http://schemas.microsoft.com/office/drawing/2014/main" id="{14F0B80F-3CEB-43A6-8622-BF37FFFCC3B0}"/>
              </a:ext>
            </a:extLst>
          </p:cNvPr>
          <p:cNvSpPr>
            <a:spLocks noGrp="1"/>
          </p:cNvSpPr>
          <p:nvPr>
            <p:ph idx="1"/>
          </p:nvPr>
        </p:nvSpPr>
        <p:spPr/>
        <p:txBody>
          <a:bodyPr vert="horz" lIns="91440" tIns="45720" rIns="91440" bIns="45720" rtlCol="0" anchor="t">
            <a:normAutofit fontScale="92500" lnSpcReduction="20000"/>
          </a:bodyPr>
          <a:lstStyle/>
          <a:p>
            <a:r>
              <a:rPr lang="en-US" dirty="0" err="1"/>
              <a:t>Tijdens</a:t>
            </a:r>
            <a:r>
              <a:rPr lang="en-US" dirty="0"/>
              <a:t> de </a:t>
            </a:r>
            <a:r>
              <a:rPr lang="en-US" b="1" dirty="0" err="1"/>
              <a:t>schoolweken</a:t>
            </a:r>
            <a:r>
              <a:rPr lang="en-US" b="1" dirty="0"/>
              <a:t> </a:t>
            </a:r>
            <a:r>
              <a:rPr lang="en-US" dirty="0" err="1"/>
              <a:t>kunnen</a:t>
            </a:r>
            <a:r>
              <a:rPr lang="en-US" dirty="0"/>
              <a:t> we </a:t>
            </a:r>
            <a:r>
              <a:rPr lang="en-US" dirty="0" err="1"/>
              <a:t>gemiddeld</a:t>
            </a:r>
            <a:r>
              <a:rPr lang="en-US" dirty="0"/>
              <a:t> </a:t>
            </a:r>
            <a:r>
              <a:rPr lang="en-US" b="1" dirty="0"/>
              <a:t>4 </a:t>
            </a:r>
            <a:r>
              <a:rPr lang="en-US" b="1" dirty="0" err="1"/>
              <a:t>jongeren</a:t>
            </a:r>
            <a:r>
              <a:rPr lang="en-US" b="1" dirty="0"/>
              <a:t> per </a:t>
            </a:r>
            <a:r>
              <a:rPr lang="en-US" b="1" dirty="0" err="1"/>
              <a:t>dag</a:t>
            </a:r>
            <a:r>
              <a:rPr lang="en-US" dirty="0"/>
              <a:t> </a:t>
            </a:r>
            <a:r>
              <a:rPr lang="en-US" dirty="0" err="1"/>
              <a:t>opvangen</a:t>
            </a:r>
            <a:r>
              <a:rPr lang="en-US" dirty="0"/>
              <a:t>. Van </a:t>
            </a:r>
            <a:r>
              <a:rPr lang="en-US" b="1" dirty="0" err="1"/>
              <a:t>maandag</a:t>
            </a:r>
            <a:r>
              <a:rPr lang="en-US" b="1" dirty="0"/>
              <a:t> tot </a:t>
            </a:r>
            <a:r>
              <a:rPr lang="en-US" b="1" dirty="0" err="1"/>
              <a:t>vrijdag</a:t>
            </a:r>
            <a:r>
              <a:rPr lang="en-US" b="1" dirty="0"/>
              <a:t> </a:t>
            </a:r>
            <a:r>
              <a:rPr lang="en-US" dirty="0" err="1"/>
              <a:t>verwelkomen</a:t>
            </a:r>
            <a:r>
              <a:rPr lang="en-US" dirty="0"/>
              <a:t> we </a:t>
            </a:r>
            <a:r>
              <a:rPr lang="en-US" dirty="0" err="1"/>
              <a:t>onze</a:t>
            </a:r>
            <a:r>
              <a:rPr lang="en-US" dirty="0"/>
              <a:t> </a:t>
            </a:r>
            <a:r>
              <a:rPr lang="en-US" dirty="0" err="1"/>
              <a:t>jongeren</a:t>
            </a:r>
            <a:r>
              <a:rPr lang="en-US" dirty="0"/>
              <a:t> van </a:t>
            </a:r>
            <a:r>
              <a:rPr lang="en-US" b="1" dirty="0"/>
              <a:t>09.00u tot 15.30u</a:t>
            </a:r>
            <a:r>
              <a:rPr lang="en-US" dirty="0"/>
              <a:t>. </a:t>
            </a:r>
            <a:r>
              <a:rPr lang="en-US" b="1" dirty="0" err="1"/>
              <a:t>Uitgezonderd</a:t>
            </a:r>
            <a:r>
              <a:rPr lang="en-US" b="1" dirty="0"/>
              <a:t> </a:t>
            </a:r>
            <a:r>
              <a:rPr lang="en-US" dirty="0"/>
              <a:t>op </a:t>
            </a:r>
            <a:r>
              <a:rPr lang="en-US" b="1" dirty="0" err="1"/>
              <a:t>woensdag</a:t>
            </a:r>
            <a:r>
              <a:rPr lang="en-US" dirty="0"/>
              <a:t>, dan is er </a:t>
            </a:r>
            <a:r>
              <a:rPr lang="en-US" dirty="0" err="1"/>
              <a:t>wekelijks</a:t>
            </a:r>
            <a:r>
              <a:rPr lang="en-US" dirty="0"/>
              <a:t> </a:t>
            </a:r>
            <a:r>
              <a:rPr lang="en-US" dirty="0" err="1"/>
              <a:t>teamoverleg</a:t>
            </a:r>
            <a:r>
              <a:rPr lang="en-US" dirty="0"/>
              <a:t> </a:t>
            </a:r>
            <a:r>
              <a:rPr lang="en-US" dirty="0" err="1"/>
              <a:t>en</a:t>
            </a:r>
            <a:r>
              <a:rPr lang="en-US" dirty="0"/>
              <a:t> </a:t>
            </a:r>
            <a:r>
              <a:rPr lang="en-US" dirty="0" err="1"/>
              <a:t>stagegesprekken</a:t>
            </a:r>
            <a:r>
              <a:rPr lang="en-US" dirty="0"/>
              <a:t>.</a:t>
            </a:r>
          </a:p>
          <a:p>
            <a:r>
              <a:rPr lang="en-US" dirty="0"/>
              <a:t>We </a:t>
            </a:r>
            <a:r>
              <a:rPr lang="en-US" dirty="0" err="1"/>
              <a:t>bieden</a:t>
            </a:r>
            <a:r>
              <a:rPr lang="en-US" dirty="0"/>
              <a:t> </a:t>
            </a:r>
            <a:r>
              <a:rPr lang="en-US" dirty="0" err="1"/>
              <a:t>een</a:t>
            </a:r>
            <a:r>
              <a:rPr lang="en-US" dirty="0"/>
              <a:t> </a:t>
            </a:r>
            <a:r>
              <a:rPr lang="en-US" b="1" dirty="0" err="1"/>
              <a:t>krachtgericht</a:t>
            </a:r>
            <a:r>
              <a:rPr lang="en-US" b="1" dirty="0"/>
              <a:t> </a:t>
            </a:r>
            <a:r>
              <a:rPr lang="en-US" b="1" dirty="0" err="1"/>
              <a:t>ontwikkelingstraject</a:t>
            </a:r>
            <a:r>
              <a:rPr lang="en-US" dirty="0"/>
              <a:t> </a:t>
            </a:r>
            <a:r>
              <a:rPr lang="en-US" dirty="0" err="1"/>
              <a:t>aan</a:t>
            </a:r>
            <a:r>
              <a:rPr lang="en-US" dirty="0"/>
              <a:t> van </a:t>
            </a:r>
            <a:r>
              <a:rPr lang="en-US" dirty="0" err="1"/>
              <a:t>gemiddeld</a:t>
            </a:r>
            <a:r>
              <a:rPr lang="en-US" dirty="0"/>
              <a:t> </a:t>
            </a:r>
            <a:r>
              <a:rPr lang="en-US" b="1" dirty="0"/>
              <a:t>12 </a:t>
            </a:r>
            <a:r>
              <a:rPr lang="en-US" b="1" dirty="0" err="1"/>
              <a:t>weken</a:t>
            </a:r>
            <a:r>
              <a:rPr lang="en-US" dirty="0"/>
              <a:t>. Na </a:t>
            </a:r>
            <a:r>
              <a:rPr lang="en-US" b="1" dirty="0"/>
              <a:t>6 à 8 </a:t>
            </a:r>
            <a:r>
              <a:rPr lang="en-US" b="1" dirty="0" err="1"/>
              <a:t>weken</a:t>
            </a:r>
            <a:r>
              <a:rPr lang="en-US" dirty="0"/>
              <a:t> </a:t>
            </a:r>
            <a:r>
              <a:rPr lang="en-US" dirty="0" err="1"/>
              <a:t>volgt</a:t>
            </a:r>
            <a:r>
              <a:rPr lang="en-US" dirty="0"/>
              <a:t> </a:t>
            </a:r>
            <a:r>
              <a:rPr lang="en-US" dirty="0" err="1"/>
              <a:t>een</a:t>
            </a:r>
            <a:r>
              <a:rPr lang="en-US" dirty="0"/>
              <a:t> </a:t>
            </a:r>
            <a:r>
              <a:rPr lang="en-US" b="1" dirty="0"/>
              <a:t>pitstop – moment. </a:t>
            </a:r>
            <a:r>
              <a:rPr lang="en-US" dirty="0"/>
              <a:t>Er </a:t>
            </a:r>
            <a:r>
              <a:rPr lang="en-US" dirty="0" err="1"/>
              <a:t>wordt</a:t>
            </a:r>
            <a:r>
              <a:rPr lang="en-US" dirty="0"/>
              <a:t> </a:t>
            </a:r>
            <a:r>
              <a:rPr lang="en-US" dirty="0" err="1"/>
              <a:t>rustig</a:t>
            </a:r>
            <a:r>
              <a:rPr lang="en-US" dirty="0"/>
              <a:t> de </a:t>
            </a:r>
            <a:r>
              <a:rPr lang="en-US" dirty="0" err="1"/>
              <a:t>tijd</a:t>
            </a:r>
            <a:r>
              <a:rPr lang="en-US" dirty="0"/>
              <a:t> </a:t>
            </a:r>
            <a:r>
              <a:rPr lang="en-US" dirty="0" err="1"/>
              <a:t>genomen</a:t>
            </a:r>
            <a:r>
              <a:rPr lang="en-US" dirty="0"/>
              <a:t> om </a:t>
            </a:r>
            <a:r>
              <a:rPr lang="en-US" dirty="0" err="1"/>
              <a:t>samen</a:t>
            </a:r>
            <a:r>
              <a:rPr lang="en-US" dirty="0"/>
              <a:t> </a:t>
            </a:r>
            <a:r>
              <a:rPr lang="en-US" dirty="0" err="1"/>
              <a:t>te</a:t>
            </a:r>
            <a:r>
              <a:rPr lang="en-US" dirty="0"/>
              <a:t> </a:t>
            </a:r>
            <a:r>
              <a:rPr lang="en-US" dirty="0" err="1"/>
              <a:t>kijken</a:t>
            </a:r>
            <a:r>
              <a:rPr lang="en-US" dirty="0"/>
              <a:t> </a:t>
            </a:r>
            <a:r>
              <a:rPr lang="en-US" dirty="0" err="1"/>
              <a:t>welke</a:t>
            </a:r>
            <a:r>
              <a:rPr lang="en-US" dirty="0"/>
              <a:t> </a:t>
            </a:r>
            <a:r>
              <a:rPr lang="en-US" dirty="0" err="1"/>
              <a:t>krachten</a:t>
            </a:r>
            <a:r>
              <a:rPr lang="en-US" dirty="0"/>
              <a:t> </a:t>
            </a:r>
            <a:r>
              <a:rPr lang="en-US" dirty="0" err="1"/>
              <a:t>en</a:t>
            </a:r>
            <a:r>
              <a:rPr lang="en-US" dirty="0"/>
              <a:t> </a:t>
            </a:r>
            <a:r>
              <a:rPr lang="en-US" dirty="0" err="1"/>
              <a:t>talenten</a:t>
            </a:r>
            <a:r>
              <a:rPr lang="en-US" dirty="0"/>
              <a:t> er  de </a:t>
            </a:r>
            <a:r>
              <a:rPr lang="en-US" dirty="0" err="1"/>
              <a:t>voorbije</a:t>
            </a:r>
            <a:r>
              <a:rPr lang="en-US" dirty="0"/>
              <a:t> 8 </a:t>
            </a:r>
            <a:r>
              <a:rPr lang="en-US" dirty="0" err="1"/>
              <a:t>weken</a:t>
            </a:r>
            <a:r>
              <a:rPr lang="en-US" dirty="0"/>
              <a:t> an bod </a:t>
            </a:r>
            <a:r>
              <a:rPr lang="en-US" dirty="0" err="1"/>
              <a:t>kwamen</a:t>
            </a:r>
            <a:r>
              <a:rPr lang="en-US" dirty="0"/>
              <a:t>  </a:t>
            </a:r>
            <a:r>
              <a:rPr lang="en-US" dirty="0" err="1"/>
              <a:t>en</a:t>
            </a:r>
            <a:r>
              <a:rPr lang="en-US" dirty="0"/>
              <a:t> wat de </a:t>
            </a:r>
            <a:r>
              <a:rPr lang="en-US" dirty="0" err="1"/>
              <a:t>jongere</a:t>
            </a:r>
            <a:r>
              <a:rPr lang="en-US" dirty="0"/>
              <a:t> </a:t>
            </a:r>
            <a:r>
              <a:rPr lang="en-US" dirty="0" err="1"/>
              <a:t>graag</a:t>
            </a:r>
            <a:r>
              <a:rPr lang="en-US" dirty="0"/>
              <a:t> </a:t>
            </a:r>
            <a:r>
              <a:rPr lang="en-US" dirty="0" err="1"/>
              <a:t>nog</a:t>
            </a:r>
            <a:r>
              <a:rPr lang="en-US" dirty="0"/>
              <a:t> </a:t>
            </a:r>
            <a:r>
              <a:rPr lang="en-US" dirty="0" err="1"/>
              <a:t>wil</a:t>
            </a:r>
            <a:r>
              <a:rPr lang="en-US" dirty="0"/>
              <a:t> </a:t>
            </a:r>
            <a:r>
              <a:rPr lang="en-US" dirty="0" err="1"/>
              <a:t>bereieken</a:t>
            </a:r>
            <a:r>
              <a:rPr lang="en-US" dirty="0"/>
              <a:t> </a:t>
            </a:r>
            <a:r>
              <a:rPr lang="en-US" dirty="0" err="1"/>
              <a:t>alvorens</a:t>
            </a:r>
            <a:r>
              <a:rPr lang="en-US" dirty="0"/>
              <a:t> de </a:t>
            </a:r>
            <a:r>
              <a:rPr lang="en-US" b="1" dirty="0"/>
              <a:t>''landing''</a:t>
            </a:r>
            <a:r>
              <a:rPr lang="en-US" dirty="0"/>
              <a:t> </a:t>
            </a:r>
            <a:r>
              <a:rPr lang="en-US" dirty="0" err="1"/>
              <a:t>te</a:t>
            </a:r>
            <a:r>
              <a:rPr lang="en-US" dirty="0"/>
              <a:t> </a:t>
            </a:r>
            <a:r>
              <a:rPr lang="en-US" dirty="0" err="1"/>
              <a:t>maken</a:t>
            </a:r>
            <a:r>
              <a:rPr lang="en-US" dirty="0"/>
              <a:t> </a:t>
            </a:r>
            <a:r>
              <a:rPr lang="en-US" dirty="0" err="1"/>
              <a:t>na</a:t>
            </a:r>
            <a:r>
              <a:rPr lang="en-US" dirty="0"/>
              <a:t> 12 </a:t>
            </a:r>
            <a:r>
              <a:rPr lang="en-US" dirty="0" err="1"/>
              <a:t>weken</a:t>
            </a:r>
            <a:r>
              <a:rPr lang="en-US" dirty="0"/>
              <a:t>. De </a:t>
            </a:r>
            <a:r>
              <a:rPr lang="en-US" dirty="0" err="1"/>
              <a:t>jongere</a:t>
            </a:r>
            <a:r>
              <a:rPr lang="en-US" dirty="0"/>
              <a:t> </a:t>
            </a:r>
            <a:r>
              <a:rPr lang="en-US" dirty="0" err="1"/>
              <a:t>staat</a:t>
            </a:r>
            <a:r>
              <a:rPr lang="en-US" dirty="0"/>
              <a:t> </a:t>
            </a:r>
            <a:r>
              <a:rPr lang="en-US" dirty="0" err="1"/>
              <a:t>hier</a:t>
            </a:r>
            <a:r>
              <a:rPr lang="en-US" dirty="0"/>
              <a:t> </a:t>
            </a:r>
            <a:r>
              <a:rPr lang="en-US" dirty="0" err="1"/>
              <a:t>centraal</a:t>
            </a:r>
            <a:r>
              <a:rPr lang="en-US" dirty="0"/>
              <a:t> </a:t>
            </a:r>
            <a:r>
              <a:rPr lang="en-US" dirty="0" err="1"/>
              <a:t>en</a:t>
            </a:r>
            <a:r>
              <a:rPr lang="en-US" dirty="0"/>
              <a:t> </a:t>
            </a:r>
            <a:r>
              <a:rPr lang="en-US" dirty="0" err="1"/>
              <a:t>krijgt</a:t>
            </a:r>
            <a:r>
              <a:rPr lang="en-US" dirty="0"/>
              <a:t> de </a:t>
            </a:r>
            <a:r>
              <a:rPr lang="en-US" dirty="0" err="1"/>
              <a:t>kans</a:t>
            </a:r>
            <a:r>
              <a:rPr lang="en-US" dirty="0"/>
              <a:t> </a:t>
            </a:r>
            <a:r>
              <a:rPr lang="en-US" dirty="0" err="1"/>
              <a:t>zelf</a:t>
            </a:r>
            <a:r>
              <a:rPr lang="en-US" dirty="0"/>
              <a:t> </a:t>
            </a:r>
            <a:r>
              <a:rPr lang="en-US" dirty="0" err="1"/>
              <a:t>iets</a:t>
            </a:r>
            <a:r>
              <a:rPr lang="en-US" dirty="0"/>
              <a:t> </a:t>
            </a:r>
            <a:r>
              <a:rPr lang="en-US" dirty="0" err="1"/>
              <a:t>te</a:t>
            </a:r>
            <a:r>
              <a:rPr lang="en-US" dirty="0"/>
              <a:t> </a:t>
            </a:r>
            <a:r>
              <a:rPr lang="en-US" dirty="0" err="1"/>
              <a:t>brengen</a:t>
            </a:r>
            <a:r>
              <a:rPr lang="en-US" dirty="0"/>
              <a:t> of </a:t>
            </a:r>
            <a:r>
              <a:rPr lang="en-US" dirty="0" err="1"/>
              <a:t>tonen</a:t>
            </a:r>
            <a:r>
              <a:rPr lang="en-US" dirty="0"/>
              <a:t>.</a:t>
            </a:r>
          </a:p>
          <a:p>
            <a:r>
              <a:rPr lang="en-US" dirty="0" err="1"/>
              <a:t>Tijdens</a:t>
            </a:r>
            <a:r>
              <a:rPr lang="en-US" dirty="0"/>
              <a:t> </a:t>
            </a:r>
            <a:r>
              <a:rPr lang="en-US" b="1" dirty="0" err="1"/>
              <a:t>schoolvakanties</a:t>
            </a:r>
            <a:r>
              <a:rPr lang="en-US" b="1" dirty="0"/>
              <a:t> </a:t>
            </a:r>
            <a:r>
              <a:rPr lang="en-US" dirty="0" err="1"/>
              <a:t>worden</a:t>
            </a:r>
            <a:r>
              <a:rPr lang="en-US" dirty="0"/>
              <a:t> </a:t>
            </a:r>
            <a:r>
              <a:rPr lang="en-US" b="1" dirty="0" err="1"/>
              <a:t>geen</a:t>
            </a:r>
            <a:r>
              <a:rPr lang="en-US" b="1" dirty="0"/>
              <a:t> </a:t>
            </a:r>
            <a:r>
              <a:rPr lang="en-US" b="1" dirty="0" err="1"/>
              <a:t>begeleidingen</a:t>
            </a:r>
            <a:r>
              <a:rPr lang="en-US" dirty="0"/>
              <a:t> </a:t>
            </a:r>
            <a:r>
              <a:rPr lang="en-US" dirty="0" err="1"/>
              <a:t>opgenomen</a:t>
            </a:r>
            <a:r>
              <a:rPr lang="en-US" dirty="0"/>
              <a:t>. (</a:t>
            </a:r>
            <a:r>
              <a:rPr lang="en-US" dirty="0" err="1"/>
              <a:t>uitgezonderd</a:t>
            </a:r>
            <a:r>
              <a:rPr lang="en-US" dirty="0"/>
              <a:t> </a:t>
            </a:r>
            <a:r>
              <a:rPr lang="en-US" dirty="0" err="1"/>
              <a:t>vankantieaanbod</a:t>
            </a:r>
            <a:r>
              <a:rPr lang="en-US" dirty="0"/>
              <a:t> 1gezin, 1 plan*)</a:t>
            </a:r>
          </a:p>
          <a:p>
            <a:pPr marL="0" indent="0">
              <a:buNone/>
            </a:pPr>
            <a:r>
              <a:rPr lang="en-US" sz="1200" dirty="0">
                <a:ea typeface="+mn-lt"/>
                <a:cs typeface="+mn-lt"/>
              </a:rPr>
              <a:t>* De WVI is </a:t>
            </a:r>
            <a:r>
              <a:rPr lang="en-US" sz="1200" dirty="0" err="1">
                <a:ea typeface="+mn-lt"/>
                <a:cs typeface="+mn-lt"/>
              </a:rPr>
              <a:t>een</a:t>
            </a:r>
            <a:r>
              <a:rPr lang="en-US" sz="1200" dirty="0">
                <a:ea typeface="+mn-lt"/>
                <a:cs typeface="+mn-lt"/>
              </a:rPr>
              <a:t> </a:t>
            </a:r>
            <a:r>
              <a:rPr lang="en-US" sz="1200" b="1" dirty="0" err="1">
                <a:ea typeface="+mn-lt"/>
                <a:cs typeface="+mn-lt"/>
              </a:rPr>
              <a:t>samenwerkingsverband</a:t>
            </a:r>
            <a:r>
              <a:rPr lang="en-US" sz="1200" b="1" dirty="0">
                <a:ea typeface="+mn-lt"/>
                <a:cs typeface="+mn-lt"/>
              </a:rPr>
              <a:t> </a:t>
            </a:r>
            <a:r>
              <a:rPr lang="en-US" sz="1200" dirty="0" err="1">
                <a:ea typeface="+mn-lt"/>
                <a:cs typeface="+mn-lt"/>
              </a:rPr>
              <a:t>aangegaan</a:t>
            </a:r>
            <a:r>
              <a:rPr lang="en-US" sz="1200" dirty="0">
                <a:ea typeface="+mn-lt"/>
                <a:cs typeface="+mn-lt"/>
              </a:rPr>
              <a:t> met</a:t>
            </a:r>
            <a:r>
              <a:rPr lang="en-US" sz="1200" b="1" dirty="0">
                <a:ea typeface="+mn-lt"/>
                <a:cs typeface="+mn-lt"/>
              </a:rPr>
              <a:t> 1 </a:t>
            </a:r>
            <a:r>
              <a:rPr lang="en-US" sz="1200" b="1" dirty="0" err="1">
                <a:ea typeface="+mn-lt"/>
                <a:cs typeface="+mn-lt"/>
              </a:rPr>
              <a:t>gezin</a:t>
            </a:r>
            <a:r>
              <a:rPr lang="en-US" sz="1200" b="1" dirty="0">
                <a:ea typeface="+mn-lt"/>
                <a:cs typeface="+mn-lt"/>
              </a:rPr>
              <a:t>, 1 plan</a:t>
            </a:r>
            <a:r>
              <a:rPr lang="en-US" sz="1200" dirty="0">
                <a:ea typeface="+mn-lt"/>
                <a:cs typeface="+mn-lt"/>
              </a:rPr>
              <a:t>. Daar </a:t>
            </a:r>
            <a:r>
              <a:rPr lang="en-US" sz="1200" dirty="0" err="1">
                <a:ea typeface="+mn-lt"/>
                <a:cs typeface="+mn-lt"/>
              </a:rPr>
              <a:t>nemen</a:t>
            </a:r>
            <a:r>
              <a:rPr lang="en-US" sz="1200" dirty="0">
                <a:ea typeface="+mn-lt"/>
                <a:cs typeface="+mn-lt"/>
              </a:rPr>
              <a:t> </a:t>
            </a:r>
            <a:r>
              <a:rPr lang="en-US" sz="1200" dirty="0" err="1">
                <a:ea typeface="+mn-lt"/>
                <a:cs typeface="+mn-lt"/>
              </a:rPr>
              <a:t>verschillende</a:t>
            </a:r>
            <a:r>
              <a:rPr lang="en-US" sz="1200" dirty="0">
                <a:ea typeface="+mn-lt"/>
                <a:cs typeface="+mn-lt"/>
              </a:rPr>
              <a:t> partners </a:t>
            </a:r>
            <a:r>
              <a:rPr lang="en-US" sz="1200" dirty="0" err="1">
                <a:ea typeface="+mn-lt"/>
                <a:cs typeface="+mn-lt"/>
              </a:rPr>
              <a:t>deel</a:t>
            </a:r>
            <a:r>
              <a:rPr lang="en-US" sz="1200" dirty="0">
                <a:ea typeface="+mn-lt"/>
                <a:cs typeface="+mn-lt"/>
              </a:rPr>
              <a:t> </a:t>
            </a:r>
            <a:r>
              <a:rPr lang="en-US" sz="1200" dirty="0" err="1">
                <a:ea typeface="+mn-lt"/>
                <a:cs typeface="+mn-lt"/>
              </a:rPr>
              <a:t>aan</a:t>
            </a:r>
            <a:r>
              <a:rPr lang="en-US" sz="1200" dirty="0">
                <a:ea typeface="+mn-lt"/>
                <a:cs typeface="+mn-lt"/>
              </a:rPr>
              <a:t> de </a:t>
            </a:r>
            <a:r>
              <a:rPr lang="en-US" sz="1200" b="1" dirty="0" err="1">
                <a:ea typeface="+mn-lt"/>
                <a:cs typeface="+mn-lt"/>
              </a:rPr>
              <a:t>intersectorale</a:t>
            </a:r>
            <a:r>
              <a:rPr lang="en-US" sz="1200" b="1" dirty="0">
                <a:ea typeface="+mn-lt"/>
                <a:cs typeface="+mn-lt"/>
              </a:rPr>
              <a:t> </a:t>
            </a:r>
            <a:r>
              <a:rPr lang="en-US" sz="1200" b="1" dirty="0" err="1">
                <a:ea typeface="+mn-lt"/>
                <a:cs typeface="+mn-lt"/>
              </a:rPr>
              <a:t>partnertafel</a:t>
            </a:r>
            <a:r>
              <a:rPr lang="en-US" sz="1200" dirty="0">
                <a:ea typeface="+mn-lt"/>
                <a:cs typeface="+mn-lt"/>
              </a:rPr>
              <a:t>. De </a:t>
            </a:r>
            <a:r>
              <a:rPr lang="en-US" sz="1200" dirty="0" err="1">
                <a:ea typeface="+mn-lt"/>
                <a:cs typeface="+mn-lt"/>
              </a:rPr>
              <a:t>bedoeling</a:t>
            </a:r>
            <a:r>
              <a:rPr lang="en-US" sz="1200" dirty="0">
                <a:ea typeface="+mn-lt"/>
                <a:cs typeface="+mn-lt"/>
              </a:rPr>
              <a:t> is om op </a:t>
            </a:r>
            <a:r>
              <a:rPr lang="en-US" sz="1200" dirty="0" err="1">
                <a:ea typeface="+mn-lt"/>
                <a:cs typeface="+mn-lt"/>
              </a:rPr>
              <a:t>een</a:t>
            </a:r>
            <a:r>
              <a:rPr lang="en-US" sz="1200" b="1" i="1" dirty="0">
                <a:ea typeface="+mn-lt"/>
                <a:cs typeface="+mn-lt"/>
              </a:rPr>
              <a:t> </a:t>
            </a:r>
            <a:r>
              <a:rPr lang="en-US" sz="1200" b="1" i="1" dirty="0" err="1">
                <a:ea typeface="+mn-lt"/>
                <a:cs typeface="+mn-lt"/>
              </a:rPr>
              <a:t>innovatieve</a:t>
            </a:r>
            <a:r>
              <a:rPr lang="en-US" sz="1200" b="1" i="1" dirty="0">
                <a:ea typeface="+mn-lt"/>
                <a:cs typeface="+mn-lt"/>
              </a:rPr>
              <a:t> </a:t>
            </a:r>
            <a:r>
              <a:rPr lang="en-US" sz="1200" b="1" i="1" dirty="0" err="1">
                <a:ea typeface="+mn-lt"/>
                <a:cs typeface="+mn-lt"/>
              </a:rPr>
              <a:t>manier</a:t>
            </a:r>
            <a:r>
              <a:rPr lang="en-US" sz="1200" b="1" i="1" dirty="0">
                <a:ea typeface="+mn-lt"/>
                <a:cs typeface="+mn-lt"/>
              </a:rPr>
              <a:t> </a:t>
            </a:r>
            <a:r>
              <a:rPr lang="en-US" sz="1200" b="1" i="1" dirty="0" err="1">
                <a:ea typeface="+mn-lt"/>
                <a:cs typeface="+mn-lt"/>
              </a:rPr>
              <a:t>samen</a:t>
            </a:r>
            <a:r>
              <a:rPr lang="en-US" sz="1200" b="1" i="1" dirty="0">
                <a:ea typeface="+mn-lt"/>
                <a:cs typeface="+mn-lt"/>
              </a:rPr>
              <a:t> </a:t>
            </a:r>
            <a:r>
              <a:rPr lang="en-US" sz="1200" b="1" i="1" dirty="0" err="1">
                <a:ea typeface="+mn-lt"/>
                <a:cs typeface="+mn-lt"/>
              </a:rPr>
              <a:t>te</a:t>
            </a:r>
            <a:r>
              <a:rPr lang="en-US" sz="1200" b="1" i="1" dirty="0">
                <a:ea typeface="+mn-lt"/>
                <a:cs typeface="+mn-lt"/>
              </a:rPr>
              <a:t> </a:t>
            </a:r>
            <a:r>
              <a:rPr lang="en-US" sz="1200" b="1" i="1" dirty="0" err="1">
                <a:ea typeface="+mn-lt"/>
                <a:cs typeface="+mn-lt"/>
              </a:rPr>
              <a:t>werken</a:t>
            </a:r>
            <a:r>
              <a:rPr lang="en-US" sz="1200" dirty="0">
                <a:ea typeface="+mn-lt"/>
                <a:cs typeface="+mn-lt"/>
              </a:rPr>
              <a:t> </a:t>
            </a:r>
            <a:r>
              <a:rPr lang="en-US" sz="1200" dirty="0" err="1">
                <a:ea typeface="+mn-lt"/>
                <a:cs typeface="+mn-lt"/>
              </a:rPr>
              <a:t>en</a:t>
            </a:r>
            <a:r>
              <a:rPr lang="en-US" sz="1200" dirty="0">
                <a:ea typeface="+mn-lt"/>
                <a:cs typeface="+mn-lt"/>
              </a:rPr>
              <a:t> </a:t>
            </a:r>
            <a:r>
              <a:rPr lang="en-US" sz="1200" dirty="0" err="1">
                <a:ea typeface="+mn-lt"/>
                <a:cs typeface="+mn-lt"/>
              </a:rPr>
              <a:t>naar</a:t>
            </a:r>
            <a:r>
              <a:rPr lang="en-US" sz="1200" dirty="0">
                <a:ea typeface="+mn-lt"/>
                <a:cs typeface="+mn-lt"/>
              </a:rPr>
              <a:t> </a:t>
            </a:r>
            <a:r>
              <a:rPr lang="en-US" sz="1200" b="1" i="1" dirty="0" err="1">
                <a:ea typeface="+mn-lt"/>
                <a:cs typeface="+mn-lt"/>
              </a:rPr>
              <a:t>oplossingen</a:t>
            </a:r>
            <a:r>
              <a:rPr lang="en-US" sz="1200" b="1" i="1" dirty="0">
                <a:ea typeface="+mn-lt"/>
                <a:cs typeface="+mn-lt"/>
              </a:rPr>
              <a:t> </a:t>
            </a:r>
            <a:r>
              <a:rPr lang="en-US" sz="1200" dirty="0" err="1">
                <a:ea typeface="+mn-lt"/>
                <a:cs typeface="+mn-lt"/>
              </a:rPr>
              <a:t>te</a:t>
            </a:r>
            <a:r>
              <a:rPr lang="en-US" sz="1200" dirty="0">
                <a:ea typeface="+mn-lt"/>
                <a:cs typeface="+mn-lt"/>
              </a:rPr>
              <a:t> </a:t>
            </a:r>
            <a:r>
              <a:rPr lang="en-US" sz="1200" dirty="0" err="1">
                <a:ea typeface="+mn-lt"/>
                <a:cs typeface="+mn-lt"/>
              </a:rPr>
              <a:t>zoeken</a:t>
            </a:r>
            <a:r>
              <a:rPr lang="en-US" sz="1200" dirty="0">
                <a:ea typeface="+mn-lt"/>
                <a:cs typeface="+mn-lt"/>
              </a:rPr>
              <a:t> </a:t>
            </a:r>
            <a:r>
              <a:rPr lang="en-US" sz="1200" dirty="0" err="1">
                <a:ea typeface="+mn-lt"/>
                <a:cs typeface="+mn-lt"/>
              </a:rPr>
              <a:t>voor</a:t>
            </a:r>
            <a:r>
              <a:rPr lang="en-US" sz="1200" dirty="0">
                <a:ea typeface="+mn-lt"/>
                <a:cs typeface="+mn-lt"/>
              </a:rPr>
              <a:t> </a:t>
            </a:r>
            <a:r>
              <a:rPr lang="en-US" sz="1200" b="1" i="1" dirty="0" err="1">
                <a:ea typeface="+mn-lt"/>
                <a:cs typeface="+mn-lt"/>
              </a:rPr>
              <a:t>gezinnen</a:t>
            </a:r>
            <a:r>
              <a:rPr lang="en-US" sz="1200" b="1" i="1" dirty="0">
                <a:ea typeface="+mn-lt"/>
                <a:cs typeface="+mn-lt"/>
              </a:rPr>
              <a:t> </a:t>
            </a:r>
            <a:r>
              <a:rPr lang="en-US" sz="1200" dirty="0">
                <a:ea typeface="+mn-lt"/>
                <a:cs typeface="+mn-lt"/>
              </a:rPr>
              <a:t>met </a:t>
            </a:r>
            <a:r>
              <a:rPr lang="en-US" sz="1200" dirty="0" err="1">
                <a:ea typeface="+mn-lt"/>
                <a:cs typeface="+mn-lt"/>
              </a:rPr>
              <a:t>een</a:t>
            </a:r>
            <a:r>
              <a:rPr lang="en-US" sz="1200" b="1" i="1" dirty="0">
                <a:ea typeface="+mn-lt"/>
                <a:cs typeface="+mn-lt"/>
              </a:rPr>
              <a:t> acute </a:t>
            </a:r>
            <a:r>
              <a:rPr lang="en-US" sz="1200" b="1" i="1" dirty="0" err="1">
                <a:ea typeface="+mn-lt"/>
                <a:cs typeface="+mn-lt"/>
              </a:rPr>
              <a:t>hulpvraag</a:t>
            </a:r>
            <a:r>
              <a:rPr lang="en-US" sz="1200" b="1" i="1" dirty="0">
                <a:ea typeface="+mn-lt"/>
                <a:cs typeface="+mn-lt"/>
              </a:rPr>
              <a:t> </a:t>
            </a:r>
            <a:r>
              <a:rPr lang="en-US" sz="1200" dirty="0" err="1">
                <a:ea typeface="+mn-lt"/>
                <a:cs typeface="+mn-lt"/>
              </a:rPr>
              <a:t>waarbij</a:t>
            </a:r>
            <a:r>
              <a:rPr lang="en-US" sz="1200" dirty="0">
                <a:ea typeface="+mn-lt"/>
                <a:cs typeface="+mn-lt"/>
              </a:rPr>
              <a:t> de </a:t>
            </a:r>
            <a:r>
              <a:rPr lang="en-US" sz="1200" b="1" i="1" dirty="0" err="1">
                <a:ea typeface="+mn-lt"/>
                <a:cs typeface="+mn-lt"/>
              </a:rPr>
              <a:t>wachttijd</a:t>
            </a:r>
            <a:r>
              <a:rPr lang="en-US" sz="1200" b="1" i="1" dirty="0">
                <a:ea typeface="+mn-lt"/>
                <a:cs typeface="+mn-lt"/>
              </a:rPr>
              <a:t> </a:t>
            </a:r>
            <a:r>
              <a:rPr lang="en-US" sz="1200" dirty="0" err="1">
                <a:ea typeface="+mn-lt"/>
                <a:cs typeface="+mn-lt"/>
              </a:rPr>
              <a:t>voor</a:t>
            </a:r>
            <a:r>
              <a:rPr lang="en-US" sz="1200" dirty="0">
                <a:ea typeface="+mn-lt"/>
                <a:cs typeface="+mn-lt"/>
              </a:rPr>
              <a:t> </a:t>
            </a:r>
            <a:r>
              <a:rPr lang="en-US" sz="1200" b="1" i="1" dirty="0" err="1">
                <a:ea typeface="+mn-lt"/>
                <a:cs typeface="+mn-lt"/>
              </a:rPr>
              <a:t>reguliere</a:t>
            </a:r>
            <a:r>
              <a:rPr lang="en-US" sz="1200" b="1" i="1" dirty="0">
                <a:ea typeface="+mn-lt"/>
                <a:cs typeface="+mn-lt"/>
              </a:rPr>
              <a:t> </a:t>
            </a:r>
            <a:r>
              <a:rPr lang="en-US" sz="1200" b="1" i="1" dirty="0" err="1">
                <a:ea typeface="+mn-lt"/>
                <a:cs typeface="+mn-lt"/>
              </a:rPr>
              <a:t>hulp</a:t>
            </a:r>
            <a:r>
              <a:rPr lang="en-US" sz="1200" b="1" i="1" dirty="0">
                <a:ea typeface="+mn-lt"/>
                <a:cs typeface="+mn-lt"/>
              </a:rPr>
              <a:t> </a:t>
            </a:r>
            <a:r>
              <a:rPr lang="en-US" sz="1200" dirty="0" err="1">
                <a:ea typeface="+mn-lt"/>
                <a:cs typeface="+mn-lt"/>
              </a:rPr>
              <a:t>te</a:t>
            </a:r>
            <a:r>
              <a:rPr lang="en-US" sz="1200" dirty="0">
                <a:ea typeface="+mn-lt"/>
                <a:cs typeface="+mn-lt"/>
              </a:rPr>
              <a:t> lang is. Binnen </a:t>
            </a:r>
            <a:r>
              <a:rPr lang="en-US" sz="1200" dirty="0" err="1">
                <a:ea typeface="+mn-lt"/>
                <a:cs typeface="+mn-lt"/>
              </a:rPr>
              <a:t>deze</a:t>
            </a:r>
            <a:r>
              <a:rPr lang="en-US" sz="1200" dirty="0">
                <a:ea typeface="+mn-lt"/>
                <a:cs typeface="+mn-lt"/>
              </a:rPr>
              <a:t> </a:t>
            </a:r>
            <a:r>
              <a:rPr lang="en-US" sz="1200" dirty="0" err="1">
                <a:ea typeface="+mn-lt"/>
                <a:cs typeface="+mn-lt"/>
              </a:rPr>
              <a:t>partnertafel</a:t>
            </a:r>
            <a:r>
              <a:rPr lang="en-US" sz="1200" dirty="0">
                <a:ea typeface="+mn-lt"/>
                <a:cs typeface="+mn-lt"/>
              </a:rPr>
              <a:t> </a:t>
            </a:r>
            <a:r>
              <a:rPr lang="en-US" sz="1200" b="1" i="1" dirty="0" err="1">
                <a:ea typeface="+mn-lt"/>
                <a:cs typeface="+mn-lt"/>
              </a:rPr>
              <a:t>werken</a:t>
            </a:r>
            <a:r>
              <a:rPr lang="en-US" sz="1200" b="1" i="1" dirty="0">
                <a:ea typeface="+mn-lt"/>
                <a:cs typeface="+mn-lt"/>
              </a:rPr>
              <a:t> we </a:t>
            </a:r>
            <a:r>
              <a:rPr lang="en-US" sz="1200" b="1" i="1" dirty="0" err="1">
                <a:ea typeface="+mn-lt"/>
                <a:cs typeface="+mn-lt"/>
              </a:rPr>
              <a:t>samen</a:t>
            </a:r>
            <a:r>
              <a:rPr lang="en-US" sz="1200" b="1" i="1" dirty="0">
                <a:ea typeface="+mn-lt"/>
                <a:cs typeface="+mn-lt"/>
              </a:rPr>
              <a:t> </a:t>
            </a:r>
            <a:r>
              <a:rPr lang="en-US" sz="1200" dirty="0" err="1">
                <a:ea typeface="+mn-lt"/>
                <a:cs typeface="+mn-lt"/>
              </a:rPr>
              <a:t>binnen</a:t>
            </a:r>
            <a:r>
              <a:rPr lang="en-US" sz="1200" dirty="0">
                <a:ea typeface="+mn-lt"/>
                <a:cs typeface="+mn-lt"/>
              </a:rPr>
              <a:t> </a:t>
            </a:r>
            <a:r>
              <a:rPr lang="en-US" sz="1200" b="1" i="1" dirty="0" err="1">
                <a:ea typeface="+mn-lt"/>
                <a:cs typeface="+mn-lt"/>
              </a:rPr>
              <a:t>complexe</a:t>
            </a:r>
            <a:r>
              <a:rPr lang="en-US" sz="1200" b="1" i="1" dirty="0">
                <a:ea typeface="+mn-lt"/>
                <a:cs typeface="+mn-lt"/>
              </a:rPr>
              <a:t> </a:t>
            </a:r>
            <a:r>
              <a:rPr lang="en-US" sz="1200" b="1" i="1" dirty="0" err="1">
                <a:ea typeface="+mn-lt"/>
                <a:cs typeface="+mn-lt"/>
              </a:rPr>
              <a:t>casussen</a:t>
            </a:r>
            <a:r>
              <a:rPr lang="en-US" sz="1200" b="1" i="1" dirty="0">
                <a:ea typeface="+mn-lt"/>
                <a:cs typeface="+mn-lt"/>
              </a:rPr>
              <a:t> </a:t>
            </a:r>
            <a:r>
              <a:rPr lang="en-US" sz="1200" dirty="0" err="1">
                <a:ea typeface="+mn-lt"/>
                <a:cs typeface="+mn-lt"/>
              </a:rPr>
              <a:t>vanuit</a:t>
            </a:r>
            <a:r>
              <a:rPr lang="en-US" sz="1200" dirty="0">
                <a:ea typeface="+mn-lt"/>
                <a:cs typeface="+mn-lt"/>
              </a:rPr>
              <a:t> </a:t>
            </a:r>
            <a:r>
              <a:rPr lang="en-US" sz="1200" dirty="0" err="1">
                <a:ea typeface="+mn-lt"/>
                <a:cs typeface="+mn-lt"/>
              </a:rPr>
              <a:t>een</a:t>
            </a:r>
            <a:r>
              <a:rPr lang="en-US" sz="1200" b="1" i="1" dirty="0">
                <a:ea typeface="+mn-lt"/>
                <a:cs typeface="+mn-lt"/>
              </a:rPr>
              <a:t> </a:t>
            </a:r>
            <a:r>
              <a:rPr lang="en-US" sz="1200" b="1" i="1" dirty="0" err="1">
                <a:ea typeface="+mn-lt"/>
                <a:cs typeface="+mn-lt"/>
              </a:rPr>
              <a:t>gedeelde</a:t>
            </a:r>
            <a:r>
              <a:rPr lang="en-US" sz="1200" b="1" i="1" dirty="0">
                <a:ea typeface="+mn-lt"/>
                <a:cs typeface="+mn-lt"/>
              </a:rPr>
              <a:t> </a:t>
            </a:r>
            <a:r>
              <a:rPr lang="en-US" sz="1200" b="1" i="1" dirty="0" err="1">
                <a:ea typeface="+mn-lt"/>
                <a:cs typeface="+mn-lt"/>
              </a:rPr>
              <a:t>verantwoordelijkheid</a:t>
            </a:r>
            <a:r>
              <a:rPr lang="en-US" sz="1200" dirty="0">
                <a:ea typeface="+mn-lt"/>
                <a:cs typeface="+mn-lt"/>
              </a:rPr>
              <a:t>. De WVI </a:t>
            </a:r>
            <a:r>
              <a:rPr lang="en-US" sz="1200" dirty="0" err="1">
                <a:ea typeface="+mn-lt"/>
                <a:cs typeface="+mn-lt"/>
              </a:rPr>
              <a:t>heeft</a:t>
            </a:r>
            <a:r>
              <a:rPr lang="en-US" sz="1200" dirty="0">
                <a:ea typeface="+mn-lt"/>
                <a:cs typeface="+mn-lt"/>
              </a:rPr>
              <a:t> </a:t>
            </a:r>
            <a:r>
              <a:rPr lang="en-US" sz="1200" dirty="0" err="1">
                <a:ea typeface="+mn-lt"/>
                <a:cs typeface="+mn-lt"/>
              </a:rPr>
              <a:t>een</a:t>
            </a:r>
            <a:r>
              <a:rPr lang="en-US" sz="1200" dirty="0">
                <a:ea typeface="+mn-lt"/>
                <a:cs typeface="+mn-lt"/>
              </a:rPr>
              <a:t> </a:t>
            </a:r>
            <a:r>
              <a:rPr lang="en-US" sz="1200" b="1" i="1" dirty="0" err="1">
                <a:ea typeface="+mn-lt"/>
                <a:cs typeface="+mn-lt"/>
              </a:rPr>
              <a:t>specifiek</a:t>
            </a:r>
            <a:r>
              <a:rPr lang="en-US" sz="1200" b="1" i="1" dirty="0">
                <a:ea typeface="+mn-lt"/>
                <a:cs typeface="+mn-lt"/>
              </a:rPr>
              <a:t> </a:t>
            </a:r>
            <a:r>
              <a:rPr lang="en-US" sz="1200" b="1" i="1" dirty="0" err="1">
                <a:ea typeface="+mn-lt"/>
                <a:cs typeface="+mn-lt"/>
              </a:rPr>
              <a:t>aanbod</a:t>
            </a:r>
            <a:r>
              <a:rPr lang="en-US" sz="1200" dirty="0">
                <a:ea typeface="+mn-lt"/>
                <a:cs typeface="+mn-lt"/>
              </a:rPr>
              <a:t> </a:t>
            </a:r>
            <a:r>
              <a:rPr lang="en-US" sz="1200" dirty="0" err="1">
                <a:ea typeface="+mn-lt"/>
                <a:cs typeface="+mn-lt"/>
              </a:rPr>
              <a:t>voor</a:t>
            </a:r>
            <a:r>
              <a:rPr lang="en-US" sz="1200" b="1" dirty="0">
                <a:ea typeface="+mn-lt"/>
                <a:cs typeface="+mn-lt"/>
              </a:rPr>
              <a:t> 1 gezin,1plan</a:t>
            </a:r>
            <a:r>
              <a:rPr lang="en-US" sz="1200" dirty="0">
                <a:ea typeface="+mn-lt"/>
                <a:cs typeface="+mn-lt"/>
              </a:rPr>
              <a:t> </a:t>
            </a:r>
            <a:r>
              <a:rPr lang="en-US" sz="1200" dirty="0" err="1">
                <a:ea typeface="+mn-lt"/>
                <a:cs typeface="+mn-lt"/>
              </a:rPr>
              <a:t>uitgewerkt</a:t>
            </a:r>
            <a:r>
              <a:rPr lang="en-US" sz="1200" dirty="0">
                <a:ea typeface="+mn-lt"/>
                <a:cs typeface="+mn-lt"/>
              </a:rPr>
              <a:t> </a:t>
            </a:r>
            <a:r>
              <a:rPr lang="en-US" sz="1200" dirty="0" err="1">
                <a:ea typeface="+mn-lt"/>
                <a:cs typeface="+mn-lt"/>
              </a:rPr>
              <a:t>waar</a:t>
            </a:r>
            <a:r>
              <a:rPr lang="en-US" sz="1200" dirty="0">
                <a:ea typeface="+mn-lt"/>
                <a:cs typeface="+mn-lt"/>
              </a:rPr>
              <a:t> </a:t>
            </a:r>
            <a:r>
              <a:rPr lang="en-US" sz="1200" b="1" i="1" dirty="0" err="1">
                <a:ea typeface="+mn-lt"/>
                <a:cs typeface="+mn-lt"/>
              </a:rPr>
              <a:t>onder</a:t>
            </a:r>
            <a:r>
              <a:rPr lang="en-US" sz="1200" b="1" i="1" dirty="0">
                <a:ea typeface="+mn-lt"/>
                <a:cs typeface="+mn-lt"/>
              </a:rPr>
              <a:t> </a:t>
            </a:r>
            <a:r>
              <a:rPr lang="en-US" sz="1200" b="1" i="1" dirty="0" err="1">
                <a:ea typeface="+mn-lt"/>
                <a:cs typeface="+mn-lt"/>
              </a:rPr>
              <a:t>meer</a:t>
            </a:r>
            <a:r>
              <a:rPr lang="en-US" sz="1200" dirty="0">
                <a:ea typeface="+mn-lt"/>
                <a:cs typeface="+mn-lt"/>
              </a:rPr>
              <a:t> </a:t>
            </a:r>
            <a:r>
              <a:rPr lang="en-US" sz="1200" dirty="0" err="1">
                <a:ea typeface="+mn-lt"/>
                <a:cs typeface="+mn-lt"/>
              </a:rPr>
              <a:t>een</a:t>
            </a:r>
            <a:r>
              <a:rPr lang="en-US" sz="1200" dirty="0">
                <a:ea typeface="+mn-lt"/>
                <a:cs typeface="+mn-lt"/>
              </a:rPr>
              <a:t> </a:t>
            </a:r>
            <a:r>
              <a:rPr lang="en-US" sz="1200" b="1" i="1" dirty="0" err="1">
                <a:ea typeface="+mn-lt"/>
                <a:cs typeface="+mn-lt"/>
              </a:rPr>
              <a:t>vakantieaanbod</a:t>
            </a:r>
            <a:r>
              <a:rPr lang="en-US" sz="1200" b="1" i="1" dirty="0">
                <a:ea typeface="+mn-lt"/>
                <a:cs typeface="+mn-lt"/>
              </a:rPr>
              <a:t> </a:t>
            </a:r>
            <a:r>
              <a:rPr lang="en-US" sz="1200" dirty="0" err="1">
                <a:ea typeface="+mn-lt"/>
                <a:cs typeface="+mn-lt"/>
              </a:rPr>
              <a:t>aan</a:t>
            </a:r>
            <a:r>
              <a:rPr lang="en-US" sz="1200" dirty="0">
                <a:ea typeface="+mn-lt"/>
                <a:cs typeface="+mn-lt"/>
              </a:rPr>
              <a:t> </a:t>
            </a:r>
            <a:r>
              <a:rPr lang="en-US" sz="1200" dirty="0" err="1">
                <a:ea typeface="+mn-lt"/>
                <a:cs typeface="+mn-lt"/>
              </a:rPr>
              <a:t>gekoppeld</a:t>
            </a:r>
            <a:r>
              <a:rPr lang="en-US" sz="1200" dirty="0">
                <a:ea typeface="+mn-lt"/>
                <a:cs typeface="+mn-lt"/>
              </a:rPr>
              <a:t> is.</a:t>
            </a:r>
          </a:p>
          <a:p>
            <a:pPr marL="0" indent="0">
              <a:buNone/>
            </a:pPr>
            <a:endParaRPr lang="en-US" sz="1000" dirty="0">
              <a:ea typeface="+mn-lt"/>
              <a:cs typeface="+mn-lt"/>
            </a:endParaRPr>
          </a:p>
          <a:p>
            <a:pPr marL="0" indent="0">
              <a:buNone/>
            </a:pPr>
            <a:endParaRPr lang="en-US" sz="1000" dirty="0"/>
          </a:p>
          <a:p>
            <a:endParaRPr lang="en-US" dirty="0"/>
          </a:p>
          <a:p>
            <a:endParaRPr lang="en-US" dirty="0"/>
          </a:p>
          <a:p>
            <a:endParaRPr lang="en-US" dirty="0"/>
          </a:p>
        </p:txBody>
      </p:sp>
    </p:spTree>
    <p:extLst>
      <p:ext uri="{BB962C8B-B14F-4D97-AF65-F5344CB8AC3E}">
        <p14:creationId xmlns:p14="http://schemas.microsoft.com/office/powerpoint/2010/main" val="150522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BF11-B66B-47F9-880E-318010903204}"/>
              </a:ext>
            </a:extLst>
          </p:cNvPr>
          <p:cNvSpPr>
            <a:spLocks noGrp="1"/>
          </p:cNvSpPr>
          <p:nvPr>
            <p:ph type="title"/>
          </p:nvPr>
        </p:nvSpPr>
        <p:spPr/>
        <p:txBody>
          <a:bodyPr/>
          <a:lstStyle/>
          <a:p>
            <a:r>
              <a:rPr lang="en-US"/>
              <a:t>Wat doen we allemaal?</a:t>
            </a:r>
          </a:p>
        </p:txBody>
      </p:sp>
      <p:sp>
        <p:nvSpPr>
          <p:cNvPr id="3" name="Content Placeholder 2">
            <a:extLst>
              <a:ext uri="{FF2B5EF4-FFF2-40B4-BE49-F238E27FC236}">
                <a16:creationId xmlns:a16="http://schemas.microsoft.com/office/drawing/2014/main" id="{14F0B80F-3CEB-43A6-8622-BF37FFFCC3B0}"/>
              </a:ext>
            </a:extLst>
          </p:cNvPr>
          <p:cNvSpPr>
            <a:spLocks noGrp="1"/>
          </p:cNvSpPr>
          <p:nvPr>
            <p:ph idx="1"/>
          </p:nvPr>
        </p:nvSpPr>
        <p:spPr/>
        <p:txBody>
          <a:bodyPr vert="horz" lIns="91440" tIns="45720" rIns="91440" bIns="45720" rtlCol="0" anchor="t">
            <a:normAutofit fontScale="85000" lnSpcReduction="10000"/>
          </a:bodyPr>
          <a:lstStyle/>
          <a:p>
            <a:r>
              <a:rPr lang="en-US">
                <a:ea typeface="+mn-lt"/>
                <a:cs typeface="+mn-lt"/>
              </a:rPr>
              <a:t>We hechten groot belang aan </a:t>
            </a:r>
            <a:r>
              <a:rPr lang="en-US" b="1">
                <a:ea typeface="+mn-lt"/>
                <a:cs typeface="+mn-lt"/>
              </a:rPr>
              <a:t>verbinding </a:t>
            </a:r>
            <a:r>
              <a:rPr lang="en-US">
                <a:ea typeface="+mn-lt"/>
                <a:cs typeface="+mn-lt"/>
              </a:rPr>
              <a:t>met </a:t>
            </a:r>
            <a:r>
              <a:rPr lang="en-US" b="1">
                <a:ea typeface="+mn-lt"/>
                <a:cs typeface="+mn-lt"/>
              </a:rPr>
              <a:t>onszelf </a:t>
            </a:r>
            <a:r>
              <a:rPr lang="en-US">
                <a:ea typeface="+mn-lt"/>
                <a:cs typeface="+mn-lt"/>
              </a:rPr>
              <a:t>en de </a:t>
            </a:r>
            <a:r>
              <a:rPr lang="en-US" b="1">
                <a:ea typeface="+mn-lt"/>
                <a:cs typeface="+mn-lt"/>
              </a:rPr>
              <a:t>omgeving</a:t>
            </a:r>
            <a:r>
              <a:rPr lang="en-US">
                <a:ea typeface="+mn-lt"/>
                <a:cs typeface="+mn-lt"/>
              </a:rPr>
              <a:t>. We zoeken r</a:t>
            </a:r>
            <a:r>
              <a:rPr lang="en-US" b="1">
                <a:ea typeface="+mn-lt"/>
                <a:cs typeface="+mn-lt"/>
              </a:rPr>
              <a:t>ust en harmonie</a:t>
            </a:r>
            <a:r>
              <a:rPr lang="en-US">
                <a:ea typeface="+mn-lt"/>
                <a:cs typeface="+mn-lt"/>
              </a:rPr>
              <a:t> op, vooral in de </a:t>
            </a:r>
            <a:r>
              <a:rPr lang="en-US" b="1">
                <a:ea typeface="+mn-lt"/>
                <a:cs typeface="+mn-lt"/>
              </a:rPr>
              <a:t>natuur </a:t>
            </a:r>
            <a:r>
              <a:rPr lang="en-US">
                <a:ea typeface="+mn-lt"/>
                <a:cs typeface="+mn-lt"/>
              </a:rPr>
              <a:t>en in het </a:t>
            </a:r>
            <a:r>
              <a:rPr lang="en-US" b="1">
                <a:ea typeface="+mn-lt"/>
                <a:cs typeface="+mn-lt"/>
              </a:rPr>
              <a:t>zorgen </a:t>
            </a:r>
            <a:r>
              <a:rPr lang="en-US">
                <a:ea typeface="+mn-lt"/>
                <a:cs typeface="+mn-lt"/>
              </a:rPr>
              <a:t>voor </a:t>
            </a:r>
            <a:r>
              <a:rPr lang="en-US" b="1">
                <a:ea typeface="+mn-lt"/>
                <a:cs typeface="+mn-lt"/>
              </a:rPr>
              <a:t>planten en dieren</a:t>
            </a:r>
            <a:r>
              <a:rPr lang="en-US">
                <a:ea typeface="+mn-lt"/>
                <a:cs typeface="+mn-lt"/>
              </a:rPr>
              <a:t>.</a:t>
            </a:r>
            <a:endParaRPr lang="en-US"/>
          </a:p>
          <a:p>
            <a:r>
              <a:rPr lang="en-US"/>
              <a:t>We zijn </a:t>
            </a:r>
            <a:r>
              <a:rPr lang="en-US" b="1"/>
              <a:t>creatief bezig </a:t>
            </a:r>
            <a:r>
              <a:rPr lang="en-US"/>
              <a:t>met natuurlijke materialen en doen nieuwe ervaringen op.</a:t>
            </a:r>
            <a:endParaRPr lang="en-US" dirty="0"/>
          </a:p>
          <a:p>
            <a:r>
              <a:rPr lang="en-US"/>
              <a:t>We hechten groot belang aan </a:t>
            </a:r>
            <a:r>
              <a:rPr lang="en-US" b="1"/>
              <a:t>gezonde</a:t>
            </a:r>
            <a:r>
              <a:rPr lang="en-US"/>
              <a:t> en </a:t>
            </a:r>
            <a:r>
              <a:rPr lang="en-US" b="1"/>
              <a:t>natuurlijke voeding</a:t>
            </a:r>
            <a:r>
              <a:rPr lang="en-US"/>
              <a:t>; we maken eigen beleg, bakken brood, maken verse soep, eigen producten worden steeds verwerkt.</a:t>
            </a:r>
            <a:endParaRPr lang="en-US" dirty="0"/>
          </a:p>
          <a:p>
            <a:r>
              <a:rPr lang="en-US"/>
              <a:t>We trachten </a:t>
            </a:r>
            <a:r>
              <a:rPr lang="en-US" b="1"/>
              <a:t>goederen </a:t>
            </a:r>
            <a:r>
              <a:rPr lang="en-US"/>
              <a:t>die door anderen zijn </a:t>
            </a:r>
            <a:r>
              <a:rPr lang="en-US" b="1"/>
              <a:t>afgedankt </a:t>
            </a:r>
            <a:r>
              <a:rPr lang="en-US"/>
              <a:t>te </a:t>
            </a:r>
            <a:r>
              <a:rPr lang="en-US" b="1"/>
              <a:t>hergebruiken </a:t>
            </a:r>
            <a:r>
              <a:rPr lang="en-US"/>
              <a:t>en </a:t>
            </a:r>
            <a:r>
              <a:rPr lang="en-US" b="1"/>
              <a:t>op </a:t>
            </a:r>
            <a:r>
              <a:rPr lang="en-US"/>
              <a:t>te </a:t>
            </a:r>
            <a:r>
              <a:rPr lang="en-US" b="1"/>
              <a:t>waarderen</a:t>
            </a:r>
            <a:r>
              <a:rPr lang="en-US"/>
              <a:t>.</a:t>
            </a:r>
            <a:endParaRPr lang="en-US" dirty="0"/>
          </a:p>
          <a:p>
            <a:r>
              <a:rPr lang="en-US"/>
              <a:t>We werken samen rond </a:t>
            </a:r>
            <a:r>
              <a:rPr lang="en-US" b="1"/>
              <a:t>grotere projecten</a:t>
            </a:r>
            <a:r>
              <a:rPr lang="en-US"/>
              <a:t>: ombouwen tuinhuis tot dierenpavilioen, maken van een fietsenstalling, herinrichten stallen, omheinen van weide voor de dieren, zelf maken en opstellen van een yurt,…</a:t>
            </a:r>
            <a:endParaRPr lang="en-US" dirty="0"/>
          </a:p>
          <a:p>
            <a:r>
              <a:rPr lang="en-US"/>
              <a:t>Samen met de jongeren gaan we </a:t>
            </a:r>
            <a:r>
              <a:rPr lang="en-US" b="1"/>
              <a:t>op zoek</a:t>
            </a:r>
            <a:r>
              <a:rPr lang="en-US"/>
              <a:t> naar hun </a:t>
            </a:r>
            <a:r>
              <a:rPr lang="en-US" b="1"/>
              <a:t>interesses</a:t>
            </a:r>
            <a:r>
              <a:rPr lang="en-US"/>
              <a:t>, voor sommigen betekent </a:t>
            </a:r>
            <a:r>
              <a:rPr lang="en-US" dirty="0"/>
              <a:t>dat ook onder onze begeleiding mogen </a:t>
            </a:r>
            <a:r>
              <a:rPr lang="en-US" b="1" dirty="0"/>
              <a:t>proeven </a:t>
            </a:r>
            <a:r>
              <a:rPr lang="en-US" dirty="0"/>
              <a:t>van </a:t>
            </a:r>
            <a:r>
              <a:rPr lang="en-US" b="1" dirty="0"/>
              <a:t>helpen en meewerken </a:t>
            </a:r>
            <a:r>
              <a:rPr lang="en-US" dirty="0"/>
              <a:t>in een door hen </a:t>
            </a:r>
            <a:r>
              <a:rPr lang="en-US" b="1" dirty="0"/>
              <a:t>meegekozen setting</a:t>
            </a:r>
            <a:r>
              <a:rPr lang="en-US" dirty="0"/>
              <a:t> (tuinaannemer, rusthuis, school,…)</a:t>
            </a:r>
            <a:endParaRPr lang="en-US"/>
          </a:p>
          <a:p>
            <a:endParaRPr lang="en-US" dirty="0"/>
          </a:p>
          <a:p>
            <a:pPr marL="0" indent="0">
              <a:buNone/>
            </a:pPr>
            <a:endParaRPr lang="en-US" sz="1000" dirty="0"/>
          </a:p>
          <a:p>
            <a:pPr marL="0" indent="0">
              <a:buNone/>
            </a:pPr>
            <a:endParaRPr lang="en-US" sz="1000" dirty="0"/>
          </a:p>
          <a:p>
            <a:endParaRPr lang="en-US" dirty="0"/>
          </a:p>
          <a:p>
            <a:endParaRPr lang="en-US" dirty="0"/>
          </a:p>
          <a:p>
            <a:endParaRPr lang="en-US" dirty="0"/>
          </a:p>
        </p:txBody>
      </p:sp>
    </p:spTree>
    <p:extLst>
      <p:ext uri="{BB962C8B-B14F-4D97-AF65-F5344CB8AC3E}">
        <p14:creationId xmlns:p14="http://schemas.microsoft.com/office/powerpoint/2010/main" val="1554769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C9497889-027A-43F1-8B93-6AD669DF2ED4}"/>
              </a:ext>
            </a:extLst>
          </p:cNvPr>
          <p:cNvSpPr>
            <a:spLocks noGrp="1"/>
          </p:cNvSpPr>
          <p:nvPr>
            <p:ph type="title"/>
          </p:nvPr>
        </p:nvSpPr>
        <p:spPr>
          <a:xfrm>
            <a:off x="1843391" y="624110"/>
            <a:ext cx="9383408" cy="1280890"/>
          </a:xfrm>
        </p:spPr>
        <p:txBody>
          <a:bodyPr>
            <a:normAutofit/>
          </a:bodyPr>
          <a:lstStyle/>
          <a:p>
            <a:r>
              <a:rPr lang="nl-BE">
                <a:solidFill>
                  <a:schemeClr val="bg1"/>
                </a:solidFill>
              </a:rPr>
              <a:t>Jongerentraject </a:t>
            </a:r>
          </a:p>
        </p:txBody>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Tijdelijke aanduiding voor inhoud 2">
            <a:extLst>
              <a:ext uri="{FF2B5EF4-FFF2-40B4-BE49-F238E27FC236}">
                <a16:creationId xmlns:a16="http://schemas.microsoft.com/office/drawing/2014/main" id="{7EAE9DF6-27FA-49C1-9711-0C1D862D75A9}"/>
              </a:ext>
            </a:extLst>
          </p:cNvPr>
          <p:cNvGraphicFramePr>
            <a:graphicFrameLocks noGrp="1"/>
          </p:cNvGraphicFramePr>
          <p:nvPr>
            <p:ph idx="1"/>
            <p:extLst>
              <p:ext uri="{D42A27DB-BD31-4B8C-83A1-F6EECF244321}">
                <p14:modId xmlns:p14="http://schemas.microsoft.com/office/powerpoint/2010/main" val="1495025939"/>
              </p:ext>
            </p:extLst>
          </p:nvPr>
        </p:nvGraphicFramePr>
        <p:xfrm>
          <a:off x="666751" y="2259070"/>
          <a:ext cx="10846964" cy="41233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2031276"/>
      </p:ext>
    </p:extLst>
  </p:cSld>
  <p:clrMapOvr>
    <a:masterClrMapping/>
  </p:clrMapOvr>
</p:sld>
</file>

<file path=ppt/theme/theme1.xml><?xml version="1.0" encoding="utf-8"?>
<a:theme xmlns:a="http://schemas.openxmlformats.org/drawingml/2006/main" name="Slier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15774de7-cade-499d-9107-b4761f7a78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AF795841702540AEBF9C10FE4AA056" ma:contentTypeVersion="11" ma:contentTypeDescription="Een nieuw document maken." ma:contentTypeScope="" ma:versionID="8455976921c02b6d3faa8fa2d2140fd9">
  <xsd:schema xmlns:xsd="http://www.w3.org/2001/XMLSchema" xmlns:xs="http://www.w3.org/2001/XMLSchema" xmlns:p="http://schemas.microsoft.com/office/2006/metadata/properties" xmlns:ns2="15774de7-cade-499d-9107-b4761f7a788e" targetNamespace="http://schemas.microsoft.com/office/2006/metadata/properties" ma:root="true" ma:fieldsID="029908e653683592dc6878975639321f" ns2:_="">
    <xsd:import namespace="15774de7-cade-499d-9107-b4761f7a78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774de7-cade-499d-9107-b4761f7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B3AA87-67B9-496C-8182-755163F1E520}">
  <ds:schemaRefs>
    <ds:schemaRef ds:uri="http://schemas.microsoft.com/sharepoint/v3/contenttype/forms"/>
  </ds:schemaRefs>
</ds:datastoreItem>
</file>

<file path=customXml/itemProps2.xml><?xml version="1.0" encoding="utf-8"?>
<ds:datastoreItem xmlns:ds="http://schemas.openxmlformats.org/officeDocument/2006/customXml" ds:itemID="{51352CE0-2E5E-4FFE-83B2-2EB48067661F}">
  <ds:schemaRefs>
    <ds:schemaRef ds:uri="http://schemas.microsoft.com/office/2006/metadata/properties"/>
    <ds:schemaRef ds:uri="http://schemas.microsoft.com/office/infopath/2007/PartnerControls"/>
    <ds:schemaRef ds:uri="15774de7-cade-499d-9107-b4761f7a788e"/>
  </ds:schemaRefs>
</ds:datastoreItem>
</file>

<file path=customXml/itemProps3.xml><?xml version="1.0" encoding="utf-8"?>
<ds:datastoreItem xmlns:ds="http://schemas.openxmlformats.org/officeDocument/2006/customXml" ds:itemID="{C801EFEE-3B7A-461E-837E-375E024DCB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774de7-cade-499d-9107-b4761f7a78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TotalTime>
  <Words>1335</Words>
  <Application>Microsoft Office PowerPoint</Application>
  <PresentationFormat>Breedbeeld</PresentationFormat>
  <Paragraphs>62</Paragraphs>
  <Slides>11</Slides>
  <Notes>0</Notes>
  <HiddenSlides>0</HiddenSlides>
  <MMClips>0</MMClips>
  <ScaleCrop>false</ScaleCrop>
  <HeadingPairs>
    <vt:vector size="4" baseType="variant">
      <vt:variant>
        <vt:lpstr>Thema</vt:lpstr>
      </vt:variant>
      <vt:variant>
        <vt:i4>1</vt:i4>
      </vt:variant>
      <vt:variant>
        <vt:lpstr>Diatitels</vt:lpstr>
      </vt:variant>
      <vt:variant>
        <vt:i4>11</vt:i4>
      </vt:variant>
    </vt:vector>
  </HeadingPairs>
  <TitlesOfParts>
    <vt:vector size="12" baseType="lpstr">
      <vt:lpstr>Sliert</vt:lpstr>
      <vt:lpstr>DE WERELD VAN INDRA</vt:lpstr>
      <vt:lpstr>Wat is de Wereld Van Indra </vt:lpstr>
      <vt:lpstr>Ons Team</vt:lpstr>
      <vt:lpstr>Karakter van de Wereld Van Indra </vt:lpstr>
      <vt:lpstr>Deugdenmethode</vt:lpstr>
      <vt:lpstr>Uitganspunten: Rust en Ruimte om te Groeien</vt:lpstr>
      <vt:lpstr>Concreet aanbod</vt:lpstr>
      <vt:lpstr>Wat doen we allemaal?</vt:lpstr>
      <vt:lpstr>Jongerentraject </vt:lpstr>
      <vt:lpstr>Tendensen en uitdagingen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WERELD VAN INDRA</dc:title>
  <dc:creator>Jana Biesemans</dc:creator>
  <cp:lastModifiedBy>Catherine Heytselaer</cp:lastModifiedBy>
  <cp:revision>431</cp:revision>
  <dcterms:created xsi:type="dcterms:W3CDTF">2020-06-24T16:53:18Z</dcterms:created>
  <dcterms:modified xsi:type="dcterms:W3CDTF">2022-01-14T07:53:04Z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14600</vt:r8>
  </property>
  <property fmtid="{D5CDD505-2E9C-101B-9397-08002B2CF9AE}" pid="3" name="ContentTypeId">
    <vt:lpwstr>0x0101008DAF795841702540AEBF9C10FE4AA056</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