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2" r:id="rId5"/>
    <p:sldId id="263" r:id="rId6"/>
    <p:sldId id="271" r:id="rId7"/>
    <p:sldId id="264" r:id="rId8"/>
    <p:sldId id="265" r:id="rId9"/>
    <p:sldId id="266" r:id="rId10"/>
    <p:sldId id="267" r:id="rId11"/>
    <p:sldId id="268" r:id="rId12"/>
    <p:sldId id="272" r:id="rId13"/>
  </p:sldIdLst>
  <p:sldSz cx="12192000" cy="6858000"/>
  <p:notesSz cx="6858000" cy="9144000"/>
  <p:defaultTextStyle>
    <a:defPPr>
      <a:defRPr lang="nl-B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CC499"/>
    <a:srgbClr val="74C095"/>
    <a:srgbClr val="006937"/>
    <a:srgbClr val="006C3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3265B61-BDD3-403F-A13B-906DD8B8F6C7}" type="datetimeFigureOut">
              <a:rPr lang="nl-BE" smtClean="0"/>
              <a:t>12/01/2022</a:t>
            </a:fld>
            <a:endParaRPr lang="nl-BE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l-BE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43D219-8C25-484C-A925-04097861D172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151069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 smtClean="0"/>
              <a:t>Klik om de ondertitelstijl van het model te bewerken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B4B1E-4943-4C42-863B-AB246A93FBF0}" type="datetime1">
              <a:rPr lang="nl-BE" smtClean="0"/>
              <a:t>12/01/2022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2564499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955E6E-BBEA-444C-A484-F66539ED2781}" type="datetime1">
              <a:rPr lang="nl-BE" smtClean="0"/>
              <a:t>12/01/2022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813541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A21A4B-A5D1-4258-BA06-8A650103F96E}" type="datetime1">
              <a:rPr lang="nl-BE" smtClean="0"/>
              <a:t>12/01/2022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12030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8DC1C0-C849-4451-B0D3-8BD2744FB8A0}" type="datetime1">
              <a:rPr lang="nl-BE" smtClean="0"/>
              <a:t>12/01/2022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9285134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C0D355-EA72-4C5D-BF74-43D8E0702760}" type="datetime1">
              <a:rPr lang="nl-BE" smtClean="0"/>
              <a:t>12/01/2022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6670679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91AC52-8837-4B22-8A99-954473A1353E}" type="datetime1">
              <a:rPr lang="nl-BE" smtClean="0"/>
              <a:t>12/01/2022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908470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459313-33C9-45BB-9D08-A75808E0923F}" type="datetime1">
              <a:rPr lang="nl-BE" smtClean="0"/>
              <a:t>12/01/2022</a:t>
            </a:fld>
            <a:endParaRPr lang="nl-BE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9251853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536091-D901-4A99-8377-5DC140D8905E}" type="datetime1">
              <a:rPr lang="nl-BE" smtClean="0"/>
              <a:t>12/01/2022</a:t>
            </a:fld>
            <a:endParaRPr lang="nl-BE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8735675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C07168-9DD7-4593-9F46-60F73CFBEF95}" type="datetime1">
              <a:rPr lang="nl-BE" smtClean="0"/>
              <a:t>12/01/2022</a:t>
            </a:fld>
            <a:endParaRPr lang="nl-BE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7525901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6A222D-474A-4046-914E-B6AB805FCCA4}" type="datetime1">
              <a:rPr lang="nl-BE" smtClean="0"/>
              <a:t>12/01/2022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27956885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nl-BE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E18525-4AB4-435A-A495-C7CBA5A44FA9}" type="datetime1">
              <a:rPr lang="nl-BE" smtClean="0"/>
              <a:t>12/01/2022</a:t>
            </a:fld>
            <a:endParaRPr lang="nl-BE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BE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35402878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BE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BE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62E689-E7C9-4BFE-B1F0-DE7BAA964C8F}" type="datetime1">
              <a:rPr lang="nl-BE" smtClean="0"/>
              <a:t>12/01/2022</a:t>
            </a:fld>
            <a:endParaRPr lang="nl-BE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BE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23C30-9082-4C49-8E0D-D1718F466E9F}" type="slidenum">
              <a:rPr lang="nl-BE" smtClean="0"/>
              <a:t>‹nr.›</a:t>
            </a:fld>
            <a:endParaRPr lang="nl-BE"/>
          </a:p>
        </p:txBody>
      </p:sp>
    </p:spTree>
    <p:extLst>
      <p:ext uri="{BB962C8B-B14F-4D97-AF65-F5344CB8AC3E}">
        <p14:creationId xmlns:p14="http://schemas.microsoft.com/office/powerpoint/2010/main" val="15040504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B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eldpuntsi.be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eugdhulpdonbosco.be/vlaams-brabant/plek" TargetMode="External"/><Relationship Id="rId2" Type="http://schemas.openxmlformats.org/officeDocument/2006/relationships/hyperlink" Target="mailto:plek.basisonderwijs@g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88000" y="4580832"/>
            <a:ext cx="11328744" cy="802537"/>
          </a:xfrm>
        </p:spPr>
        <p:txBody>
          <a:bodyPr>
            <a:normAutofit/>
          </a:bodyPr>
          <a:lstStyle/>
          <a:p>
            <a:r>
              <a:rPr lang="nl-BE" sz="2800" dirty="0" smtClean="0">
                <a:solidFill>
                  <a:srgbClr val="006C3D"/>
                </a:solidFill>
              </a:rPr>
              <a:t>ONDERTITEL PRESENTATIE 28 </a:t>
            </a:r>
            <a:r>
              <a:rPr lang="nl-BE" sz="2800" dirty="0" err="1" smtClean="0">
                <a:solidFill>
                  <a:srgbClr val="006C3D"/>
                </a:solidFill>
              </a:rPr>
              <a:t>pt</a:t>
            </a:r>
            <a:endParaRPr lang="nl-BE" sz="2800" dirty="0">
              <a:solidFill>
                <a:srgbClr val="006C3D"/>
              </a:solidFill>
            </a:endParaRPr>
          </a:p>
        </p:txBody>
      </p:sp>
      <p:pic>
        <p:nvPicPr>
          <p:cNvPr id="6" name="Afbeelding 5" descr="\\dbasp01\DEWIP\Huisstijl\Logo DE WIP VLAAMS BRABA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47" y="422854"/>
            <a:ext cx="1982470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685" y="2049977"/>
            <a:ext cx="7875373" cy="373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3927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7942" y="1631373"/>
            <a:ext cx="4648201" cy="1440000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rgbClr val="6CC499"/>
                </a:solidFill>
              </a:rPr>
              <a:t>   </a:t>
            </a: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000" y="1631373"/>
            <a:ext cx="11065800" cy="454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NL" dirty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</a:rPr>
              <a:t>	</a:t>
            </a:r>
            <a:endParaRPr lang="nl-NL" dirty="0" smtClean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  <a:latin typeface="Calibri" panose="020F0502020204030204" pitchFamily="34" charset="0"/>
              </a:rPr>
              <a:t>	</a:t>
            </a:r>
            <a:endParaRPr lang="nl-NL" dirty="0" smtClean="0">
              <a:solidFill>
                <a:srgbClr val="006C3D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BE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14/01/2022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P.L.E.K! school ondersteunend project 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b="1" smtClean="0">
                <a:solidFill>
                  <a:srgbClr val="006937"/>
                </a:solidFill>
              </a:rPr>
              <a:t>10</a:t>
            </a:fld>
            <a:endParaRPr lang="nl-BE" b="1" dirty="0">
              <a:solidFill>
                <a:srgbClr val="006937"/>
              </a:solidFill>
            </a:endParaRPr>
          </a:p>
        </p:txBody>
      </p:sp>
      <p:pic>
        <p:nvPicPr>
          <p:cNvPr id="8" name="Afbeelding 7" descr="\\dbasp01\DEWIP\Huisstijl\Logo DE WIP VLAAMS BRABA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03" y="394710"/>
            <a:ext cx="1982470" cy="1057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el 1"/>
          <p:cNvSpPr txBox="1">
            <a:spLocks/>
          </p:cNvSpPr>
          <p:nvPr/>
        </p:nvSpPr>
        <p:spPr>
          <a:xfrm>
            <a:off x="2317173" y="288001"/>
            <a:ext cx="9036627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dirty="0" smtClean="0">
                <a:solidFill>
                  <a:srgbClr val="6CC499"/>
                </a:solidFill>
              </a:rPr>
              <a:t>Werking     </a:t>
            </a: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40400" y="1783773"/>
            <a:ext cx="11065800" cy="4545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nl-BE" sz="2000" dirty="0">
                <a:solidFill>
                  <a:srgbClr val="006C3D"/>
                </a:solidFill>
              </a:rPr>
              <a:t>Begeleidingstraject houdt in :</a:t>
            </a:r>
            <a:br>
              <a:rPr lang="nl-BE" sz="2000" dirty="0">
                <a:solidFill>
                  <a:srgbClr val="006C3D"/>
                </a:solidFill>
              </a:rPr>
            </a:br>
            <a:endParaRPr lang="nl-BE" sz="2000" dirty="0">
              <a:solidFill>
                <a:srgbClr val="006C3D"/>
              </a:solidFill>
            </a:endParaRPr>
          </a:p>
          <a:p>
            <a:r>
              <a:rPr lang="nl-BE" sz="2000" dirty="0">
                <a:solidFill>
                  <a:srgbClr val="006C3D"/>
                </a:solidFill>
              </a:rPr>
              <a:t>De </a:t>
            </a:r>
            <a:r>
              <a:rPr lang="nl-BE" sz="2000" b="1" dirty="0">
                <a:solidFill>
                  <a:srgbClr val="006C3D"/>
                </a:solidFill>
              </a:rPr>
              <a:t>individuele begeleiding van de </a:t>
            </a:r>
            <a:r>
              <a:rPr lang="nl-BE" sz="2000" b="1" dirty="0" smtClean="0">
                <a:solidFill>
                  <a:srgbClr val="006C3D"/>
                </a:solidFill>
              </a:rPr>
              <a:t>leerling</a:t>
            </a:r>
          </a:p>
          <a:p>
            <a:pPr marL="0" indent="0">
              <a:buNone/>
            </a:pPr>
            <a:endParaRPr lang="nl-BE" sz="2000" b="1" dirty="0">
              <a:solidFill>
                <a:srgbClr val="006C3D"/>
              </a:solidFill>
            </a:endParaRPr>
          </a:p>
          <a:p>
            <a:r>
              <a:rPr lang="nl-BE" sz="2000" dirty="0">
                <a:solidFill>
                  <a:srgbClr val="006C3D"/>
                </a:solidFill>
              </a:rPr>
              <a:t>steeds in combinatie met </a:t>
            </a:r>
            <a:r>
              <a:rPr lang="nl-BE" sz="2000" b="1" dirty="0">
                <a:solidFill>
                  <a:srgbClr val="006C3D"/>
                </a:solidFill>
              </a:rPr>
              <a:t>een contextbegeleiding</a:t>
            </a:r>
            <a:r>
              <a:rPr lang="nl-BE" sz="2000" dirty="0">
                <a:solidFill>
                  <a:srgbClr val="006C3D"/>
                </a:solidFill>
              </a:rPr>
              <a:t> (ouders/ opvoedingsverantwoordelijken, ..) en in nauwe </a:t>
            </a:r>
            <a:r>
              <a:rPr lang="nl-BE" sz="2000" b="1" dirty="0">
                <a:solidFill>
                  <a:srgbClr val="006C3D"/>
                </a:solidFill>
              </a:rPr>
              <a:t>samenwerking met de school en het CLB</a:t>
            </a:r>
            <a:r>
              <a:rPr lang="nl-BE" sz="2000" dirty="0">
                <a:solidFill>
                  <a:srgbClr val="006C3D"/>
                </a:solidFill>
              </a:rPr>
              <a:t>, eventueel ander betrokken </a:t>
            </a:r>
            <a:r>
              <a:rPr lang="nl-BE" sz="2000" dirty="0" smtClean="0">
                <a:solidFill>
                  <a:srgbClr val="006C3D"/>
                </a:solidFill>
              </a:rPr>
              <a:t>hulpverleners</a:t>
            </a:r>
          </a:p>
          <a:p>
            <a:pPr marL="0" indent="0">
              <a:buNone/>
            </a:pPr>
            <a:endParaRPr lang="nl-BE" sz="2000" dirty="0">
              <a:solidFill>
                <a:srgbClr val="006C3D"/>
              </a:solidFill>
            </a:endParaRPr>
          </a:p>
          <a:p>
            <a:r>
              <a:rPr lang="nl-BE" sz="2000" dirty="0">
                <a:solidFill>
                  <a:srgbClr val="006C3D"/>
                </a:solidFill>
              </a:rPr>
              <a:t>e</a:t>
            </a:r>
            <a:r>
              <a:rPr lang="nl-BE" sz="2000" dirty="0" smtClean="0">
                <a:solidFill>
                  <a:srgbClr val="006C3D"/>
                </a:solidFill>
              </a:rPr>
              <a:t>ventueel </a:t>
            </a:r>
            <a:r>
              <a:rPr lang="nl-BE" sz="2000" dirty="0">
                <a:solidFill>
                  <a:srgbClr val="006C3D"/>
                </a:solidFill>
              </a:rPr>
              <a:t>aangevuld met een ondersteunend </a:t>
            </a:r>
            <a:r>
              <a:rPr lang="nl-BE" sz="2000" b="1" dirty="0">
                <a:solidFill>
                  <a:srgbClr val="006C3D"/>
                </a:solidFill>
              </a:rPr>
              <a:t>groepsaanbod</a:t>
            </a:r>
            <a:r>
              <a:rPr lang="nl-BE" sz="2000" dirty="0">
                <a:solidFill>
                  <a:srgbClr val="006C3D"/>
                </a:solidFill>
              </a:rPr>
              <a:t>: atelierwerking – </a:t>
            </a:r>
            <a:r>
              <a:rPr lang="nl-BE" sz="2000" dirty="0" smtClean="0">
                <a:solidFill>
                  <a:srgbClr val="006C3D"/>
                </a:solidFill>
              </a:rPr>
              <a:t>groepstraject. </a:t>
            </a:r>
            <a:endParaRPr lang="nl-BE" sz="2000" dirty="0">
              <a:solidFill>
                <a:srgbClr val="006C3D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endParaRPr lang="nl-NL" dirty="0" smtClean="0">
              <a:latin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nl-B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4057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7942" y="1631373"/>
            <a:ext cx="4648201" cy="1440000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rgbClr val="6CC499"/>
                </a:solidFill>
              </a:rPr>
              <a:t>   </a:t>
            </a: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000" y="1631373"/>
            <a:ext cx="11065800" cy="454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NL" dirty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</a:rPr>
              <a:t>	</a:t>
            </a:r>
            <a:endParaRPr lang="nl-NL" dirty="0" smtClean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  <a:latin typeface="Calibri" panose="020F0502020204030204" pitchFamily="34" charset="0"/>
              </a:rPr>
              <a:t>	</a:t>
            </a:r>
            <a:endParaRPr lang="nl-NL" dirty="0" smtClean="0">
              <a:solidFill>
                <a:srgbClr val="006C3D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BE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14/01/2022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P.L.E.K! school ondersteunend project 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b="1" smtClean="0">
                <a:solidFill>
                  <a:srgbClr val="006937"/>
                </a:solidFill>
              </a:rPr>
              <a:t>11</a:t>
            </a:fld>
            <a:endParaRPr lang="nl-BE" b="1" dirty="0">
              <a:solidFill>
                <a:srgbClr val="006937"/>
              </a:solidFill>
            </a:endParaRPr>
          </a:p>
        </p:txBody>
      </p:sp>
      <p:pic>
        <p:nvPicPr>
          <p:cNvPr id="8" name="Afbeelding 7" descr="\\dbasp01\DEWIP\Huisstijl\Logo DE WIP VLAAMS BRABA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03" y="394710"/>
            <a:ext cx="1982470" cy="1057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el 1"/>
          <p:cNvSpPr txBox="1">
            <a:spLocks/>
          </p:cNvSpPr>
          <p:nvPr/>
        </p:nvSpPr>
        <p:spPr>
          <a:xfrm>
            <a:off x="2317173" y="288001"/>
            <a:ext cx="9036627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dirty="0" smtClean="0">
                <a:solidFill>
                  <a:srgbClr val="6CC499"/>
                </a:solidFill>
              </a:rPr>
              <a:t>Traject     </a:t>
            </a: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40400" y="1783773"/>
            <a:ext cx="11065800" cy="454558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nl-BE" sz="2000" dirty="0">
                <a:solidFill>
                  <a:srgbClr val="006C3D"/>
                </a:solidFill>
              </a:rPr>
              <a:t>De </a:t>
            </a:r>
            <a:r>
              <a:rPr lang="nl-BE" sz="2000" b="1" dirty="0">
                <a:solidFill>
                  <a:srgbClr val="006C3D"/>
                </a:solidFill>
              </a:rPr>
              <a:t>aanmelding</a:t>
            </a:r>
            <a:r>
              <a:rPr lang="nl-BE" sz="2000" dirty="0">
                <a:solidFill>
                  <a:srgbClr val="006C3D"/>
                </a:solidFill>
              </a:rPr>
              <a:t> voor P.L.E.K! gebeurt door het CLB via het Meldpunt SI – Vlaams- Brabant. </a:t>
            </a:r>
            <a:r>
              <a:rPr lang="nl-BE" sz="2000" dirty="0">
                <a:solidFill>
                  <a:srgbClr val="006C3D"/>
                </a:solidFill>
                <a:hlinkClick r:id="rId3"/>
              </a:rPr>
              <a:t>https://www.meldpuntsi.be</a:t>
            </a:r>
            <a:r>
              <a:rPr lang="nl-BE" sz="2000" dirty="0" smtClean="0">
                <a:solidFill>
                  <a:srgbClr val="006C3D"/>
                </a:solidFill>
                <a:hlinkClick r:id="rId3"/>
              </a:rPr>
              <a:t>/</a:t>
            </a:r>
            <a:r>
              <a:rPr lang="nl-BE" sz="2000" dirty="0" smtClean="0">
                <a:solidFill>
                  <a:srgbClr val="006C3D"/>
                </a:solidFill>
              </a:rPr>
              <a:t> </a:t>
            </a:r>
            <a:r>
              <a:rPr lang="nl-BE" sz="2000" dirty="0">
                <a:solidFill>
                  <a:srgbClr val="006C3D"/>
                </a:solidFill>
              </a:rPr>
              <a:t/>
            </a:r>
            <a:br>
              <a:rPr lang="nl-BE" sz="2000" dirty="0">
                <a:solidFill>
                  <a:srgbClr val="006C3D"/>
                </a:solidFill>
              </a:rPr>
            </a:br>
            <a:endParaRPr lang="nl-BE" sz="2000" dirty="0">
              <a:solidFill>
                <a:srgbClr val="006C3D"/>
              </a:solidFill>
            </a:endParaRPr>
          </a:p>
          <a:p>
            <a:r>
              <a:rPr lang="nl-BE" sz="2000" dirty="0">
                <a:solidFill>
                  <a:srgbClr val="006C3D"/>
                </a:solidFill>
              </a:rPr>
              <a:t>Trajectbegeleider neemt </a:t>
            </a:r>
            <a:r>
              <a:rPr lang="nl-BE" sz="2000" b="1" dirty="0">
                <a:solidFill>
                  <a:srgbClr val="006C3D"/>
                </a:solidFill>
              </a:rPr>
              <a:t>contact op met de school / het CLB </a:t>
            </a:r>
            <a:r>
              <a:rPr lang="nl-BE" sz="2000" dirty="0" err="1">
                <a:solidFill>
                  <a:srgbClr val="006C3D"/>
                </a:solidFill>
              </a:rPr>
              <a:t>ifv</a:t>
            </a:r>
            <a:r>
              <a:rPr lang="nl-BE" sz="2000" dirty="0">
                <a:solidFill>
                  <a:srgbClr val="006C3D"/>
                </a:solidFill>
              </a:rPr>
              <a:t> vraagverheldering.</a:t>
            </a:r>
            <a:br>
              <a:rPr lang="nl-BE" sz="2000" dirty="0">
                <a:solidFill>
                  <a:srgbClr val="006C3D"/>
                </a:solidFill>
              </a:rPr>
            </a:br>
            <a:endParaRPr lang="nl-BE" sz="2000" dirty="0">
              <a:solidFill>
                <a:srgbClr val="006C3D"/>
              </a:solidFill>
            </a:endParaRPr>
          </a:p>
          <a:p>
            <a:r>
              <a:rPr lang="nl-BE" sz="2000" dirty="0">
                <a:solidFill>
                  <a:srgbClr val="006C3D"/>
                </a:solidFill>
              </a:rPr>
              <a:t>Aanmelding wordt besproken op </a:t>
            </a:r>
            <a:r>
              <a:rPr lang="nl-BE" sz="2000" b="1" dirty="0">
                <a:solidFill>
                  <a:srgbClr val="006C3D"/>
                </a:solidFill>
              </a:rPr>
              <a:t>het </a:t>
            </a:r>
            <a:r>
              <a:rPr lang="nl-BE" sz="2000" b="1" dirty="0" smtClean="0">
                <a:solidFill>
                  <a:srgbClr val="006C3D"/>
                </a:solidFill>
              </a:rPr>
              <a:t>teamoverleg</a:t>
            </a:r>
          </a:p>
          <a:p>
            <a:pPr marL="0" indent="0">
              <a:buNone/>
            </a:pPr>
            <a:endParaRPr lang="nl-BE" sz="2000" dirty="0" smtClean="0">
              <a:solidFill>
                <a:srgbClr val="006C3D"/>
              </a:solidFill>
            </a:endParaRPr>
          </a:p>
          <a:p>
            <a:r>
              <a:rPr lang="nl-NL" sz="2000" b="1" dirty="0" smtClean="0">
                <a:solidFill>
                  <a:srgbClr val="006C3D"/>
                </a:solidFill>
                <a:latin typeface="Calibri" panose="020F0502020204030204" pitchFamily="34" charset="0"/>
              </a:rPr>
              <a:t>Intakegesprek </a:t>
            </a:r>
            <a:r>
              <a:rPr lang="nl-NL" sz="2000" dirty="0" smtClean="0">
                <a:solidFill>
                  <a:srgbClr val="006C3D"/>
                </a:solidFill>
                <a:latin typeface="Calibri" panose="020F0502020204030204" pitchFamily="34" charset="0"/>
              </a:rPr>
              <a:t>in aanwezigheid van de verschillende betrokkenen</a:t>
            </a:r>
          </a:p>
          <a:p>
            <a:pPr marL="0" indent="0">
              <a:buNone/>
            </a:pPr>
            <a:endParaRPr lang="nl-NL" sz="2000" dirty="0" smtClean="0">
              <a:solidFill>
                <a:srgbClr val="006C3D"/>
              </a:solidFill>
              <a:latin typeface="Calibri" panose="020F0502020204030204" pitchFamily="34" charset="0"/>
            </a:endParaRPr>
          </a:p>
          <a:p>
            <a:r>
              <a:rPr lang="nl-BE" sz="2000" b="1" dirty="0">
                <a:solidFill>
                  <a:srgbClr val="006C3D"/>
                </a:solidFill>
                <a:latin typeface="Calibri" panose="020F0502020204030204" pitchFamily="34" charset="0"/>
              </a:rPr>
              <a:t>Uitvoering plan van </a:t>
            </a:r>
            <a:r>
              <a:rPr lang="nl-BE" sz="2000" b="1" dirty="0" smtClean="0">
                <a:solidFill>
                  <a:srgbClr val="006C3D"/>
                </a:solidFill>
                <a:latin typeface="Calibri" panose="020F0502020204030204" pitchFamily="34" charset="0"/>
              </a:rPr>
              <a:t>aanpak </a:t>
            </a:r>
            <a:r>
              <a:rPr lang="nl-BE" sz="2000" dirty="0" err="1" smtClean="0">
                <a:solidFill>
                  <a:srgbClr val="006C3D"/>
                </a:solidFill>
                <a:latin typeface="Calibri" panose="020F0502020204030204" pitchFamily="34" charset="0"/>
              </a:rPr>
              <a:t>obv</a:t>
            </a:r>
            <a:r>
              <a:rPr lang="nl-BE" sz="2000" dirty="0" smtClean="0">
                <a:solidFill>
                  <a:srgbClr val="006C3D"/>
                </a:solidFill>
                <a:latin typeface="Calibri" panose="020F0502020204030204" pitchFamily="34" charset="0"/>
              </a:rPr>
              <a:t> doelenplan </a:t>
            </a:r>
          </a:p>
          <a:p>
            <a:pPr marL="0" indent="0">
              <a:buNone/>
            </a:pPr>
            <a:endParaRPr lang="nl-BE" sz="1900" dirty="0">
              <a:latin typeface="Calibri" panose="020F0502020204030204" pitchFamily="34" charset="0"/>
            </a:endParaRPr>
          </a:p>
          <a:p>
            <a:r>
              <a:rPr lang="nl-NL" sz="2000" b="1" dirty="0" smtClean="0">
                <a:solidFill>
                  <a:srgbClr val="006C3D"/>
                </a:solidFill>
                <a:latin typeface="Calibri" panose="020F0502020204030204" pitchFamily="34" charset="0"/>
              </a:rPr>
              <a:t>Afrondingsgesprek </a:t>
            </a:r>
          </a:p>
          <a:p>
            <a:pPr marL="0" indent="0">
              <a:buNone/>
            </a:pPr>
            <a:endParaRPr lang="nl-NL" sz="2000" b="1" dirty="0" smtClean="0">
              <a:solidFill>
                <a:srgbClr val="006C3D"/>
              </a:solidFill>
              <a:latin typeface="Calibri" panose="020F0502020204030204" pitchFamily="34" charset="0"/>
            </a:endParaRPr>
          </a:p>
          <a:p>
            <a:r>
              <a:rPr lang="nl-NL" sz="2000" b="1" dirty="0" smtClean="0">
                <a:solidFill>
                  <a:srgbClr val="006C3D"/>
                </a:solidFill>
                <a:latin typeface="Calibri" panose="020F0502020204030204" pitchFamily="34" charset="0"/>
              </a:rPr>
              <a:t>Nazorg </a:t>
            </a:r>
            <a:r>
              <a:rPr lang="nl-NL" sz="2000" dirty="0" smtClean="0">
                <a:solidFill>
                  <a:srgbClr val="006C3D"/>
                </a:solidFill>
                <a:latin typeface="Calibri" panose="020F0502020204030204" pitchFamily="34" charset="0"/>
              </a:rPr>
              <a:t>ovv opvolgingsgesprekken met de leerlingen, de ouders/ opvoedingsverantwoordelijken, leerkracht </a:t>
            </a:r>
          </a:p>
        </p:txBody>
      </p:sp>
    </p:spTree>
    <p:extLst>
      <p:ext uri="{BB962C8B-B14F-4D97-AF65-F5344CB8AC3E}">
        <p14:creationId xmlns:p14="http://schemas.microsoft.com/office/powerpoint/2010/main" val="1739964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algn="ctr"/>
            <a:r>
              <a:rPr lang="nl-BE" b="1" dirty="0">
                <a:solidFill>
                  <a:srgbClr val="006937"/>
                </a:solidFill>
              </a:rPr>
              <a:t>14/01/2022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b="1" dirty="0">
                <a:solidFill>
                  <a:srgbClr val="006937"/>
                </a:solidFill>
              </a:rPr>
              <a:t>P.L.E.K! school ondersteunend project </a:t>
            </a:r>
            <a:endParaRPr lang="nl-BE" b="1" dirty="0">
              <a:solidFill>
                <a:srgbClr val="006937"/>
              </a:solidFill>
            </a:endParaRPr>
          </a:p>
          <a:p>
            <a:endParaRPr lang="nl-BE" dirty="0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smtClean="0"/>
              <a:t>12</a:t>
            </a:fld>
            <a:endParaRPr lang="nl-BE"/>
          </a:p>
        </p:txBody>
      </p:sp>
      <p:sp>
        <p:nvSpPr>
          <p:cNvPr id="7" name="Tijdelijke aanduiding voor inhoud 2"/>
          <p:cNvSpPr txBox="1">
            <a:spLocks noGrp="1"/>
          </p:cNvSpPr>
          <p:nvPr>
            <p:ph type="subTitle" idx="1"/>
          </p:nvPr>
        </p:nvSpPr>
        <p:spPr>
          <a:xfrm>
            <a:off x="1524000" y="1869989"/>
            <a:ext cx="9144000" cy="39871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000" dirty="0">
                <a:solidFill>
                  <a:srgbClr val="006C3D"/>
                </a:solidFill>
              </a:rPr>
              <a:t>Locatie: </a:t>
            </a:r>
            <a:r>
              <a:rPr lang="nl-NL" sz="2000" dirty="0" err="1">
                <a:solidFill>
                  <a:srgbClr val="006C3D"/>
                </a:solidFill>
              </a:rPr>
              <a:t>Hoogveld</a:t>
            </a:r>
            <a:r>
              <a:rPr lang="nl-NL" sz="2000" dirty="0">
                <a:solidFill>
                  <a:srgbClr val="006C3D"/>
                </a:solidFill>
              </a:rPr>
              <a:t> 1 – 1501 </a:t>
            </a:r>
            <a:r>
              <a:rPr lang="nl-NL" sz="2000" dirty="0" err="1">
                <a:solidFill>
                  <a:srgbClr val="006C3D"/>
                </a:solidFill>
              </a:rPr>
              <a:t>Buizingen</a:t>
            </a:r>
            <a:r>
              <a:rPr lang="nl-NL" sz="2000" dirty="0">
                <a:solidFill>
                  <a:srgbClr val="006C3D"/>
                </a:solidFill>
              </a:rPr>
              <a:t> </a:t>
            </a:r>
          </a:p>
          <a:p>
            <a:pPr marL="0" indent="0">
              <a:buNone/>
            </a:pPr>
            <a:r>
              <a:rPr lang="nl-NL" sz="2000" dirty="0">
                <a:solidFill>
                  <a:srgbClr val="006C3D"/>
                </a:solidFill>
              </a:rPr>
              <a:t>Tel: </a:t>
            </a:r>
            <a:r>
              <a:rPr lang="nl-BE" sz="2000" dirty="0">
                <a:solidFill>
                  <a:srgbClr val="006C3D"/>
                </a:solidFill>
              </a:rPr>
              <a:t>0475 501 299 </a:t>
            </a:r>
            <a:endParaRPr lang="nl-NL" sz="2000" dirty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sz="2000" dirty="0" smtClean="0">
                <a:solidFill>
                  <a:srgbClr val="006C3D"/>
                </a:solidFill>
                <a:hlinkClick r:id="rId2"/>
              </a:rPr>
              <a:t>plek.basisonderwijs@gmail.com</a:t>
            </a:r>
            <a:r>
              <a:rPr lang="nl-NL" sz="2000" dirty="0" smtClean="0">
                <a:solidFill>
                  <a:srgbClr val="006C3D"/>
                </a:solidFill>
              </a:rPr>
              <a:t> </a:t>
            </a:r>
          </a:p>
          <a:p>
            <a:pPr marL="0" indent="0">
              <a:buNone/>
            </a:pPr>
            <a:endParaRPr lang="nl-NL" sz="2000" dirty="0">
              <a:solidFill>
                <a:srgbClr val="006C3D"/>
              </a:solidFill>
            </a:endParaRPr>
          </a:p>
          <a:p>
            <a:pPr marL="0" indent="0">
              <a:buNone/>
            </a:pPr>
            <a:endParaRPr lang="nl-NL" sz="2000" dirty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sz="2000" dirty="0">
                <a:solidFill>
                  <a:srgbClr val="006C3D"/>
                </a:solidFill>
              </a:rPr>
              <a:t>Projectcoördinator: Elke Dannau </a:t>
            </a:r>
            <a:r>
              <a:rPr lang="nl-NL" sz="2000" dirty="0" smtClean="0">
                <a:solidFill>
                  <a:srgbClr val="006C3D"/>
                </a:solidFill>
              </a:rPr>
              <a:t>    0491 994 481</a:t>
            </a:r>
            <a:endParaRPr lang="nl-NL" sz="2000" dirty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sz="2000" dirty="0">
                <a:solidFill>
                  <a:srgbClr val="006C3D"/>
                </a:solidFill>
              </a:rPr>
              <a:t>Trajectbegeleiders: </a:t>
            </a:r>
            <a:r>
              <a:rPr lang="nl-NL" sz="2000" dirty="0" smtClean="0">
                <a:solidFill>
                  <a:srgbClr val="006C3D"/>
                </a:solidFill>
              </a:rPr>
              <a:t> Tine </a:t>
            </a:r>
            <a:r>
              <a:rPr lang="nl-NL" sz="2000" dirty="0">
                <a:solidFill>
                  <a:srgbClr val="006C3D"/>
                </a:solidFill>
              </a:rPr>
              <a:t>Dubus – Dorien Herremans </a:t>
            </a:r>
          </a:p>
          <a:p>
            <a:pPr marL="0" indent="0">
              <a:buNone/>
            </a:pPr>
            <a:endParaRPr lang="nl-NL" sz="18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NL" sz="1800" dirty="0" smtClean="0">
              <a:latin typeface="Calibri" panose="020F0502020204030204" pitchFamily="34" charset="0"/>
            </a:endParaRPr>
          </a:p>
          <a:p>
            <a:pPr marL="0" indent="0" algn="ctr">
              <a:buNone/>
            </a:pPr>
            <a:r>
              <a:rPr lang="nl-NL" sz="1800" dirty="0" smtClean="0">
                <a:latin typeface="Calibri" panose="020F0502020204030204" pitchFamily="34" charset="0"/>
                <a:hlinkClick r:id="rId3"/>
              </a:rPr>
              <a:t>https</a:t>
            </a:r>
            <a:r>
              <a:rPr lang="nl-NL" sz="1800" dirty="0">
                <a:latin typeface="Calibri" panose="020F0502020204030204" pitchFamily="34" charset="0"/>
                <a:hlinkClick r:id="rId3"/>
              </a:rPr>
              <a:t>://</a:t>
            </a:r>
            <a:r>
              <a:rPr lang="nl-NL" sz="1800" dirty="0" smtClean="0">
                <a:latin typeface="Calibri" panose="020F0502020204030204" pitchFamily="34" charset="0"/>
                <a:hlinkClick r:id="rId3"/>
              </a:rPr>
              <a:t>www.jeugdhulpdonbosco.be/vlaams-brabant/plek</a:t>
            </a:r>
            <a:endParaRPr lang="nl-NL" sz="1800" dirty="0" smtClean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NL" dirty="0" smtClean="0">
              <a:latin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nl-BE" dirty="0">
              <a:latin typeface="Calibri" panose="020F0502020204030204" pitchFamily="34" charset="0"/>
            </a:endParaRPr>
          </a:p>
        </p:txBody>
      </p:sp>
      <p:pic>
        <p:nvPicPr>
          <p:cNvPr id="8" name="Afbeelding 7" descr="\\dbasp01\DEWIP\Huisstijl\Logo DE WIP VLAAMS BRABANT.png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03" y="394710"/>
            <a:ext cx="1982470" cy="1057275"/>
          </a:xfrm>
          <a:prstGeom prst="rect">
            <a:avLst/>
          </a:prstGeom>
          <a:noFill/>
          <a:ln>
            <a:noFill/>
          </a:ln>
        </p:spPr>
      </p:pic>
      <p:sp>
        <p:nvSpPr>
          <p:cNvPr id="9" name="Titel 1"/>
          <p:cNvSpPr txBox="1">
            <a:spLocks noGrp="1"/>
          </p:cNvSpPr>
          <p:nvPr>
            <p:ph type="ctrTitle"/>
          </p:nvPr>
        </p:nvSpPr>
        <p:spPr>
          <a:xfrm>
            <a:off x="2371725" y="873125"/>
            <a:ext cx="9144000" cy="8985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dirty="0" smtClean="0">
                <a:solidFill>
                  <a:srgbClr val="6CC499"/>
                </a:solidFill>
              </a:rPr>
              <a:t>Contact     </a:t>
            </a:r>
            <a:endParaRPr lang="nl-BE" dirty="0">
              <a:solidFill>
                <a:srgbClr val="6CC4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39267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17173" y="288001"/>
            <a:ext cx="9036627" cy="1440000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rgbClr val="6CC499"/>
                </a:solidFill>
              </a:rPr>
              <a:t>Jeugdhulp Don Bosco Vlaanderen  </a:t>
            </a: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000" y="1631373"/>
            <a:ext cx="11065800" cy="4545589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nl-NL" dirty="0" smtClean="0">
                <a:solidFill>
                  <a:srgbClr val="006C3D"/>
                </a:solidFill>
              </a:rPr>
              <a:t>Afdeling Vlaams- Brabant </a:t>
            </a:r>
          </a:p>
          <a:p>
            <a:pPr marL="0" indent="0">
              <a:buNone/>
            </a:pPr>
            <a:endParaRPr lang="nl-NL" dirty="0" smtClean="0">
              <a:solidFill>
                <a:srgbClr val="006C3D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>
                <a:solidFill>
                  <a:srgbClr val="006C3D"/>
                </a:solidFill>
              </a:rPr>
              <a:t> Dagcentrum De Wip    (dagbegeleiding in groep en contextbegeleiding)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>
                <a:solidFill>
                  <a:srgbClr val="006C3D"/>
                </a:solidFill>
              </a:rPr>
              <a:t> 1 Gezin 1 Plan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nl-NL" dirty="0" smtClean="0">
                <a:solidFill>
                  <a:srgbClr val="006C3D"/>
                </a:solidFill>
              </a:rPr>
              <a:t> </a:t>
            </a:r>
            <a:r>
              <a:rPr lang="nl-NL" dirty="0" smtClean="0">
                <a:solidFill>
                  <a:srgbClr val="006C3D"/>
                </a:solidFill>
              </a:rPr>
              <a:t>WelWijzer</a:t>
            </a:r>
            <a:endParaRPr lang="nl-NL" dirty="0" smtClean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</a:rPr>
              <a:t> </a:t>
            </a:r>
            <a:r>
              <a:rPr lang="nl-NL" dirty="0" smtClean="0">
                <a:solidFill>
                  <a:srgbClr val="006C3D"/>
                </a:solidFill>
              </a:rPr>
              <a:t>   P.L.E.K! Zennevallei – Pajottenland (extern – basisonderwijs) </a:t>
            </a:r>
            <a:endParaRPr lang="nl-NL" dirty="0" smtClean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</a:rPr>
              <a:t> </a:t>
            </a:r>
            <a:r>
              <a:rPr lang="nl-NL" dirty="0" smtClean="0">
                <a:solidFill>
                  <a:srgbClr val="006C3D"/>
                </a:solidFill>
              </a:rPr>
              <a:t>   P.L.E.K! Don Bosco Brussel (intern – secundair onderwijs) </a:t>
            </a:r>
            <a:endParaRPr lang="nl-NL" dirty="0" smtClean="0">
              <a:solidFill>
                <a:srgbClr val="006C3D"/>
              </a:solidFill>
            </a:endParaRPr>
          </a:p>
          <a:p>
            <a:pPr marL="0" indent="0">
              <a:buNone/>
            </a:pPr>
            <a:endParaRPr lang="nl-NL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BE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14/01/2022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P.L.E.K! school ondersteunend project 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b="1" smtClean="0">
                <a:solidFill>
                  <a:srgbClr val="006937"/>
                </a:solidFill>
              </a:rPr>
              <a:t>2</a:t>
            </a:fld>
            <a:endParaRPr lang="nl-BE" b="1" dirty="0">
              <a:solidFill>
                <a:srgbClr val="006937"/>
              </a:solidFill>
            </a:endParaRPr>
          </a:p>
        </p:txBody>
      </p:sp>
      <p:pic>
        <p:nvPicPr>
          <p:cNvPr id="8" name="Afbeelding 7" descr="\\dbasp01\DEWIP\Huisstijl\Logo DE WIP VLAAMS BRABA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03" y="394710"/>
            <a:ext cx="1982470" cy="1057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34872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288000" y="1688757"/>
            <a:ext cx="11328744" cy="2075935"/>
          </a:xfrm>
        </p:spPr>
        <p:txBody>
          <a:bodyPr>
            <a:normAutofit fontScale="90000"/>
          </a:bodyPr>
          <a:lstStyle/>
          <a:p>
            <a:r>
              <a:rPr lang="nl-BE" b="1" dirty="0" smtClean="0">
                <a:solidFill>
                  <a:srgbClr val="6CC499"/>
                </a:solidFill>
              </a:rPr>
              <a:t/>
            </a:r>
            <a:br>
              <a:rPr lang="nl-BE" b="1" dirty="0" smtClean="0">
                <a:solidFill>
                  <a:srgbClr val="6CC499"/>
                </a:solidFill>
              </a:rPr>
            </a:br>
            <a:r>
              <a:rPr lang="nl-BE" b="1" dirty="0">
                <a:solidFill>
                  <a:srgbClr val="6CC499"/>
                </a:solidFill>
              </a:rPr>
              <a:t/>
            </a:r>
            <a:br>
              <a:rPr lang="nl-BE" b="1" dirty="0">
                <a:solidFill>
                  <a:srgbClr val="6CC499"/>
                </a:solidFill>
              </a:rPr>
            </a:br>
            <a:r>
              <a:rPr lang="nl-BE" b="1" dirty="0" smtClean="0">
                <a:solidFill>
                  <a:srgbClr val="6CC499"/>
                </a:solidFill>
              </a:rPr>
              <a:t/>
            </a:r>
            <a:br>
              <a:rPr lang="nl-BE" b="1" dirty="0" smtClean="0">
                <a:solidFill>
                  <a:srgbClr val="6CC499"/>
                </a:solidFill>
              </a:rPr>
            </a:br>
            <a:r>
              <a:rPr lang="nl-BE" b="1" dirty="0">
                <a:solidFill>
                  <a:srgbClr val="6CC499"/>
                </a:solidFill>
              </a:rPr>
              <a:t/>
            </a:r>
            <a:br>
              <a:rPr lang="nl-BE" b="1" dirty="0">
                <a:solidFill>
                  <a:srgbClr val="6CC499"/>
                </a:solidFill>
              </a:rPr>
            </a:br>
            <a:r>
              <a:rPr lang="nl-BE" b="1" dirty="0" smtClean="0">
                <a:solidFill>
                  <a:srgbClr val="6CC499"/>
                </a:solidFill>
              </a:rPr>
              <a:t/>
            </a:r>
            <a:br>
              <a:rPr lang="nl-BE" b="1" dirty="0" smtClean="0">
                <a:solidFill>
                  <a:srgbClr val="6CC499"/>
                </a:solidFill>
              </a:rPr>
            </a:br>
            <a:r>
              <a:rPr lang="nl-BE" b="1" dirty="0" smtClean="0">
                <a:solidFill>
                  <a:srgbClr val="6CC499"/>
                </a:solidFill>
              </a:rPr>
              <a:t>P.L.E.K! </a:t>
            </a:r>
            <a:r>
              <a:rPr lang="nl-BE" sz="4000" b="1" dirty="0" smtClean="0">
                <a:solidFill>
                  <a:srgbClr val="6CC499"/>
                </a:solidFill>
              </a:rPr>
              <a:t>Zennevallei – </a:t>
            </a:r>
            <a:r>
              <a:rPr lang="nl-BE" sz="4000" b="1" dirty="0" err="1" smtClean="0">
                <a:solidFill>
                  <a:srgbClr val="6CC499"/>
                </a:solidFill>
              </a:rPr>
              <a:t>Pajottenland</a:t>
            </a:r>
            <a:r>
              <a:rPr lang="nl-BE" sz="4000" b="1" dirty="0" smtClean="0">
                <a:solidFill>
                  <a:srgbClr val="6CC499"/>
                </a:solidFill>
              </a:rPr>
              <a:t> </a:t>
            </a:r>
            <a:r>
              <a:rPr lang="nl-BE" b="1" dirty="0" smtClean="0">
                <a:solidFill>
                  <a:srgbClr val="6CC499"/>
                </a:solidFill>
              </a:rPr>
              <a:t/>
            </a:r>
            <a:br>
              <a:rPr lang="nl-BE" b="1" dirty="0" smtClean="0">
                <a:solidFill>
                  <a:srgbClr val="6CC499"/>
                </a:solidFill>
              </a:rPr>
            </a:b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288000" y="3855308"/>
            <a:ext cx="11328744" cy="1528061"/>
          </a:xfrm>
        </p:spPr>
        <p:txBody>
          <a:bodyPr>
            <a:normAutofit fontScale="85000" lnSpcReduction="20000"/>
          </a:bodyPr>
          <a:lstStyle/>
          <a:p>
            <a:endParaRPr lang="nl-NL" sz="2800" dirty="0" smtClean="0">
              <a:solidFill>
                <a:srgbClr val="006C3D"/>
              </a:solidFill>
            </a:endParaRPr>
          </a:p>
          <a:p>
            <a:r>
              <a:rPr lang="nl-NL" sz="2800" dirty="0" smtClean="0">
                <a:solidFill>
                  <a:srgbClr val="006C3D"/>
                </a:solidFill>
              </a:rPr>
              <a:t>Project voor Leerlingen in Eigen Kracht </a:t>
            </a:r>
          </a:p>
          <a:p>
            <a:endParaRPr lang="nl-NL" sz="2800" dirty="0">
              <a:solidFill>
                <a:srgbClr val="006C3D"/>
              </a:solidFill>
            </a:endParaRPr>
          </a:p>
          <a:p>
            <a:r>
              <a:rPr lang="nl-NL" sz="2800" dirty="0" smtClean="0">
                <a:solidFill>
                  <a:srgbClr val="006C3D"/>
                </a:solidFill>
              </a:rPr>
              <a:t>School </a:t>
            </a:r>
            <a:r>
              <a:rPr lang="nl-NL" sz="2800" dirty="0" smtClean="0">
                <a:solidFill>
                  <a:srgbClr val="006C3D"/>
                </a:solidFill>
              </a:rPr>
              <a:t>ondersteunend project voor het basisonderwijs </a:t>
            </a:r>
            <a:endParaRPr lang="nl-BE" sz="2800" dirty="0">
              <a:solidFill>
                <a:srgbClr val="006C3D"/>
              </a:solidFill>
            </a:endParaRPr>
          </a:p>
        </p:txBody>
      </p:sp>
      <p:sp>
        <p:nvSpPr>
          <p:cNvPr id="9" name="Rechthoekige driehoek 8"/>
          <p:cNvSpPr/>
          <p:nvPr/>
        </p:nvSpPr>
        <p:spPr>
          <a:xfrm rot="16200000">
            <a:off x="10294806" y="4960806"/>
            <a:ext cx="1944806" cy="1849582"/>
          </a:xfrm>
          <a:prstGeom prst="rtTriangle">
            <a:avLst/>
          </a:prstGeom>
          <a:solidFill>
            <a:srgbClr val="74C095"/>
          </a:solidFill>
          <a:ln>
            <a:solidFill>
              <a:srgbClr val="6CC4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BE"/>
          </a:p>
        </p:txBody>
      </p:sp>
      <p:pic>
        <p:nvPicPr>
          <p:cNvPr id="6" name="Afbeelding 5" descr="\\dbasp01\DEWIP\Huisstijl\Logo DE WIP VLAAMS BRABA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6247" y="422854"/>
            <a:ext cx="1982470" cy="1057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04486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000" y="1631373"/>
            <a:ext cx="11065800" cy="454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NL" dirty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</a:rPr>
              <a:t>	</a:t>
            </a:r>
            <a:endParaRPr lang="nl-BE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14/01/2022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P.L.E.K! school ondersteunend project 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b="1" smtClean="0">
                <a:solidFill>
                  <a:srgbClr val="006937"/>
                </a:solidFill>
              </a:rPr>
              <a:t>4</a:t>
            </a:fld>
            <a:endParaRPr lang="nl-BE" b="1" dirty="0">
              <a:solidFill>
                <a:srgbClr val="006937"/>
              </a:solidFill>
            </a:endParaRPr>
          </a:p>
        </p:txBody>
      </p:sp>
      <p:pic>
        <p:nvPicPr>
          <p:cNvPr id="8" name="Afbeelding 7" descr="\\dbasp01\DEWIP\Huisstijl\Logo DE WIP VLAAMS BRABA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03" y="394710"/>
            <a:ext cx="1982470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14685" y="2049977"/>
            <a:ext cx="7875373" cy="373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7740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17173" y="288001"/>
            <a:ext cx="9036627" cy="1440000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rgbClr val="6CC499"/>
                </a:solidFill>
              </a:rPr>
              <a:t>Visie</a:t>
            </a: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000" y="1631373"/>
            <a:ext cx="11065800" cy="454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BE" sz="2400" dirty="0"/>
          </a:p>
          <a:p>
            <a:pPr marL="0" indent="0">
              <a:buNone/>
            </a:pPr>
            <a:endParaRPr lang="nl-NL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NL" dirty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</a:rPr>
              <a:t>	</a:t>
            </a:r>
            <a:endParaRPr lang="nl-BE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14/01/2022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P.L.E.K! school ondersteunend project 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b="1" smtClean="0">
                <a:solidFill>
                  <a:srgbClr val="006937"/>
                </a:solidFill>
              </a:rPr>
              <a:t>5</a:t>
            </a:fld>
            <a:endParaRPr lang="nl-BE" b="1" dirty="0">
              <a:solidFill>
                <a:srgbClr val="006937"/>
              </a:solidFill>
            </a:endParaRPr>
          </a:p>
        </p:txBody>
      </p:sp>
      <p:pic>
        <p:nvPicPr>
          <p:cNvPr id="8" name="Afbeelding 7" descr="\\dbasp01\DEWIP\Huisstijl\Logo DE WIP VLAAMS BRABA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03" y="394710"/>
            <a:ext cx="1982470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Afbeelding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904043" y="2087648"/>
            <a:ext cx="6383914" cy="31861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47121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2317173" y="288001"/>
            <a:ext cx="9036627" cy="1440000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rgbClr val="6CC499"/>
                </a:solidFill>
              </a:rPr>
              <a:t>Visie</a:t>
            </a: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000" y="1631373"/>
            <a:ext cx="11065800" cy="454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NL" dirty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</a:rPr>
              <a:t>	</a:t>
            </a:r>
            <a:endParaRPr lang="nl-BE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14/01/2022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P.L.E.K! school ondersteunend project 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b="1" smtClean="0">
                <a:solidFill>
                  <a:srgbClr val="006937"/>
                </a:solidFill>
              </a:rPr>
              <a:t>6</a:t>
            </a:fld>
            <a:endParaRPr lang="nl-BE" b="1" dirty="0">
              <a:solidFill>
                <a:srgbClr val="006937"/>
              </a:solidFill>
            </a:endParaRPr>
          </a:p>
        </p:txBody>
      </p:sp>
      <p:pic>
        <p:nvPicPr>
          <p:cNvPr id="8" name="Afbeelding 7" descr="\\dbasp01\DEWIP\Huisstijl\Logo DE WIP VLAAMS BRABA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03" y="394710"/>
            <a:ext cx="1982470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2" descr="Zorgcontinuüm | Zelfstudiepakket OSOB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42254" y="1907389"/>
            <a:ext cx="3985054" cy="40089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2661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7942" y="1631373"/>
            <a:ext cx="4648201" cy="1440000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rgbClr val="6CC499"/>
                </a:solidFill>
              </a:rPr>
              <a:t>   </a:t>
            </a: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000" y="1631373"/>
            <a:ext cx="11065800" cy="454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NL" dirty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</a:rPr>
              <a:t>	</a:t>
            </a:r>
            <a:endParaRPr lang="nl-BE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b="1" dirty="0" smtClean="0">
                <a:solidFill>
                  <a:srgbClr val="006937"/>
                </a:solidFill>
              </a:rPr>
              <a:t>14/01/2022</a:t>
            </a:r>
            <a:r>
              <a:rPr lang="nl-BE" b="1" dirty="0" smtClean="0">
                <a:solidFill>
                  <a:srgbClr val="006937"/>
                </a:solidFill>
              </a:rPr>
              <a:t> 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P.L.E.K! school ondersteunend project 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b="1" smtClean="0">
                <a:solidFill>
                  <a:srgbClr val="006937"/>
                </a:solidFill>
              </a:rPr>
              <a:t>7</a:t>
            </a:fld>
            <a:endParaRPr lang="nl-BE" b="1" dirty="0">
              <a:solidFill>
                <a:srgbClr val="006937"/>
              </a:solidFill>
            </a:endParaRPr>
          </a:p>
        </p:txBody>
      </p:sp>
      <p:pic>
        <p:nvPicPr>
          <p:cNvPr id="8" name="Afbeelding 7" descr="\\dbasp01\DEWIP\Huisstijl\Logo DE WIP VLAAMS BRABA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03" y="394710"/>
            <a:ext cx="1982470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9" name="Afbeelding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7621" y="3641123"/>
            <a:ext cx="3424358" cy="1623415"/>
          </a:xfrm>
          <a:prstGeom prst="rect">
            <a:avLst/>
          </a:prstGeom>
        </p:spPr>
      </p:pic>
      <p:pic>
        <p:nvPicPr>
          <p:cNvPr id="4" name="Afbeelding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6184" y="1353451"/>
            <a:ext cx="2324100" cy="4200525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6988515" y="1353451"/>
            <a:ext cx="471738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nl-NL" sz="2800" dirty="0" smtClean="0">
              <a:solidFill>
                <a:srgbClr val="006C3D"/>
              </a:solidFill>
            </a:endParaRPr>
          </a:p>
          <a:p>
            <a:r>
              <a:rPr lang="nl-NL" sz="2800" dirty="0" smtClean="0">
                <a:solidFill>
                  <a:srgbClr val="006C3D"/>
                </a:solidFill>
              </a:rPr>
              <a:t>Het </a:t>
            </a:r>
            <a:r>
              <a:rPr lang="nl-NL" sz="2800" dirty="0">
                <a:solidFill>
                  <a:srgbClr val="006C3D"/>
                </a:solidFill>
              </a:rPr>
              <a:t>inlassen van een </a:t>
            </a:r>
            <a:r>
              <a:rPr lang="nl-NL" sz="2800" dirty="0" smtClean="0">
                <a:solidFill>
                  <a:srgbClr val="006C3D"/>
                </a:solidFill>
              </a:rPr>
              <a:t>PAUZE</a:t>
            </a:r>
          </a:p>
          <a:p>
            <a:endParaRPr lang="nl-NL" sz="2800" dirty="0" smtClean="0">
              <a:solidFill>
                <a:srgbClr val="006C3D"/>
              </a:solidFill>
            </a:endParaRPr>
          </a:p>
          <a:p>
            <a:r>
              <a:rPr lang="nl-NL" sz="2800" dirty="0">
                <a:solidFill>
                  <a:srgbClr val="006C3D"/>
                </a:solidFill>
              </a:rPr>
              <a:t/>
            </a:r>
            <a:br>
              <a:rPr lang="nl-NL" sz="2800" dirty="0">
                <a:solidFill>
                  <a:srgbClr val="006C3D"/>
                </a:solidFill>
              </a:rPr>
            </a:br>
            <a:r>
              <a:rPr lang="nl-NL" sz="2800" dirty="0" smtClean="0">
                <a:solidFill>
                  <a:srgbClr val="006C3D"/>
                </a:solidFill>
              </a:rPr>
              <a:t>Het </a:t>
            </a:r>
            <a:r>
              <a:rPr lang="nl-NL" sz="2800" dirty="0">
                <a:solidFill>
                  <a:srgbClr val="006C3D"/>
                </a:solidFill>
              </a:rPr>
              <a:t>doorlopen van een PROCES</a:t>
            </a:r>
          </a:p>
          <a:p>
            <a:r>
              <a:rPr lang="nl-NL" sz="2800" dirty="0">
                <a:solidFill>
                  <a:srgbClr val="006C3D"/>
                </a:solidFill>
              </a:rPr>
              <a:t> </a:t>
            </a:r>
          </a:p>
          <a:p>
            <a:endParaRPr lang="nl-NL" sz="2800" dirty="0">
              <a:solidFill>
                <a:srgbClr val="006C3D"/>
              </a:solidFill>
            </a:endParaRPr>
          </a:p>
          <a:p>
            <a:r>
              <a:rPr lang="nl-NL" sz="2800" dirty="0">
                <a:solidFill>
                  <a:srgbClr val="006C3D"/>
                </a:solidFill>
              </a:rPr>
              <a:t>Het bieden van PERSPECTIEF </a:t>
            </a:r>
            <a:endParaRPr lang="nl-BE" sz="2800" dirty="0">
              <a:solidFill>
                <a:srgbClr val="006C3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344320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7942" y="1631373"/>
            <a:ext cx="4648201" cy="1440000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rgbClr val="6CC499"/>
                </a:solidFill>
              </a:rPr>
              <a:t>   </a:t>
            </a: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000" y="1631373"/>
            <a:ext cx="11065800" cy="454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NL" dirty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</a:rPr>
              <a:t>	</a:t>
            </a:r>
            <a:endParaRPr lang="nl-NL" dirty="0" smtClean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  <a:latin typeface="Calibri" panose="020F0502020204030204" pitchFamily="34" charset="0"/>
              </a:rPr>
              <a:t>	</a:t>
            </a:r>
            <a:endParaRPr lang="nl-NL" dirty="0" smtClean="0">
              <a:solidFill>
                <a:srgbClr val="006C3D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BE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14/01/2022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P.L.E.K! school ondersteunend project 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b="1" smtClean="0">
                <a:solidFill>
                  <a:srgbClr val="006937"/>
                </a:solidFill>
              </a:rPr>
              <a:t>8</a:t>
            </a:fld>
            <a:endParaRPr lang="nl-BE" b="1" dirty="0">
              <a:solidFill>
                <a:srgbClr val="006937"/>
              </a:solidFill>
            </a:endParaRPr>
          </a:p>
        </p:txBody>
      </p:sp>
      <p:pic>
        <p:nvPicPr>
          <p:cNvPr id="8" name="Afbeelding 7" descr="\\dbasp01\DEWIP\Huisstijl\Logo DE WIP VLAAMS BRABA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03" y="394710"/>
            <a:ext cx="1982470" cy="1057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el 1"/>
          <p:cNvSpPr txBox="1">
            <a:spLocks/>
          </p:cNvSpPr>
          <p:nvPr/>
        </p:nvSpPr>
        <p:spPr>
          <a:xfrm>
            <a:off x="2317173" y="288001"/>
            <a:ext cx="9036627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dirty="0" smtClean="0">
                <a:solidFill>
                  <a:srgbClr val="6CC499"/>
                </a:solidFill>
              </a:rPr>
              <a:t>Doelstelling    </a:t>
            </a: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40400" y="1783773"/>
            <a:ext cx="11065800" cy="4545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Font typeface="Arial" panose="020B0604020202020204" pitchFamily="34" charset="0"/>
              <a:buNone/>
            </a:pPr>
            <a:r>
              <a:rPr lang="nl-NL" sz="2400" dirty="0" smtClean="0">
                <a:solidFill>
                  <a:srgbClr val="006C3D"/>
                </a:solidFill>
              </a:rPr>
              <a:t>Kwaliteitsvolle trajectbegeleiding </a:t>
            </a:r>
          </a:p>
          <a:p>
            <a:pPr marL="0" indent="0" algn="ctr">
              <a:buNone/>
            </a:pPr>
            <a:r>
              <a:rPr lang="nl-NL" sz="2400" dirty="0" smtClean="0">
                <a:solidFill>
                  <a:srgbClr val="006C3D"/>
                </a:solidFill>
              </a:rPr>
              <a:t>- op maat uitgewerkt, tijdelijk van aard en flexibel inzetbaar – </a:t>
            </a:r>
          </a:p>
          <a:p>
            <a:pPr marL="0" indent="0" algn="ctr">
              <a:buNone/>
            </a:pPr>
            <a:r>
              <a:rPr lang="nl-NL" sz="2400" dirty="0">
                <a:solidFill>
                  <a:srgbClr val="006C3D"/>
                </a:solidFill>
              </a:rPr>
              <a:t>a</a:t>
            </a:r>
            <a:r>
              <a:rPr lang="nl-NL" sz="2400" dirty="0" smtClean="0">
                <a:solidFill>
                  <a:srgbClr val="006C3D"/>
                </a:solidFill>
              </a:rPr>
              <a:t>fhankelijk van de ondersteuningsnoden van de leerlingen en de school</a:t>
            </a:r>
          </a:p>
          <a:p>
            <a:pPr marL="0" indent="0" algn="ctr">
              <a:buNone/>
            </a:pPr>
            <a:endParaRPr lang="nl-NL" sz="2400" dirty="0" smtClean="0">
              <a:solidFill>
                <a:srgbClr val="006C3D"/>
              </a:solidFill>
              <a:latin typeface="Calibri" panose="020F0502020204030204" pitchFamily="34" charset="0"/>
            </a:endParaRPr>
          </a:p>
          <a:p>
            <a:pPr marL="0" indent="0" algn="ctr">
              <a:buNone/>
            </a:pPr>
            <a:endParaRPr lang="nl-NL" sz="2400" dirty="0">
              <a:solidFill>
                <a:srgbClr val="006C3D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r>
              <a:rPr lang="nl-NL" sz="2400" dirty="0" smtClean="0">
                <a:solidFill>
                  <a:srgbClr val="006C3D"/>
                </a:solidFill>
                <a:latin typeface="Calibri" panose="020F0502020204030204" pitchFamily="34" charset="0"/>
              </a:rPr>
              <a:t>-) positief gedrag op school te versterken 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rgbClr val="006C3D"/>
                </a:solidFill>
                <a:latin typeface="Calibri" panose="020F0502020204030204" pitchFamily="34" charset="0"/>
              </a:rPr>
              <a:t>-) een positief schoolklimaat te bevorderen </a:t>
            </a:r>
          </a:p>
          <a:p>
            <a:pPr marL="0" indent="0">
              <a:buNone/>
            </a:pPr>
            <a:r>
              <a:rPr lang="nl-NL" sz="2400" dirty="0" smtClean="0">
                <a:solidFill>
                  <a:srgbClr val="006C3D"/>
                </a:solidFill>
                <a:latin typeface="Calibri" panose="020F0502020204030204" pitchFamily="34" charset="0"/>
              </a:rPr>
              <a:t>-) schooluitval te verminderen </a:t>
            </a:r>
            <a:endParaRPr lang="nl-BE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3905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6827942" y="1631373"/>
            <a:ext cx="4648201" cy="1440000"/>
          </a:xfrm>
        </p:spPr>
        <p:txBody>
          <a:bodyPr/>
          <a:lstStyle/>
          <a:p>
            <a:pPr algn="ctr"/>
            <a:r>
              <a:rPr lang="nl-NL" dirty="0" smtClean="0">
                <a:solidFill>
                  <a:srgbClr val="6CC499"/>
                </a:solidFill>
              </a:rPr>
              <a:t>   </a:t>
            </a: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288000" y="1631373"/>
            <a:ext cx="11065800" cy="4545589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nl-NL" sz="2600" dirty="0"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NL" dirty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</a:rPr>
              <a:t>	</a:t>
            </a:r>
            <a:endParaRPr lang="nl-NL" dirty="0" smtClean="0">
              <a:solidFill>
                <a:srgbClr val="006C3D"/>
              </a:solidFill>
            </a:endParaRPr>
          </a:p>
          <a:p>
            <a:pPr marL="0" indent="0">
              <a:buNone/>
            </a:pPr>
            <a:r>
              <a:rPr lang="nl-NL" dirty="0">
                <a:solidFill>
                  <a:srgbClr val="006C3D"/>
                </a:solidFill>
                <a:latin typeface="Calibri" panose="020F0502020204030204" pitchFamily="34" charset="0"/>
              </a:rPr>
              <a:t>	</a:t>
            </a:r>
            <a:endParaRPr lang="nl-NL" dirty="0" smtClean="0">
              <a:solidFill>
                <a:srgbClr val="006C3D"/>
              </a:solidFill>
              <a:latin typeface="Calibri" panose="020F0502020204030204" pitchFamily="34" charset="0"/>
            </a:endParaRPr>
          </a:p>
          <a:p>
            <a:pPr marL="0" indent="0">
              <a:buNone/>
            </a:pPr>
            <a:endParaRPr lang="nl-BE" dirty="0">
              <a:latin typeface="Calibri" panose="020F0502020204030204" pitchFamily="34" charset="0"/>
            </a:endParaRP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nl-BE" b="1" dirty="0" smtClean="0">
                <a:solidFill>
                  <a:srgbClr val="006937"/>
                </a:solidFill>
              </a:rPr>
              <a:t>14/01/2022</a:t>
            </a:r>
            <a:r>
              <a:rPr lang="nl-BE" b="1" dirty="0" smtClean="0">
                <a:solidFill>
                  <a:srgbClr val="006937"/>
                </a:solidFill>
              </a:rPr>
              <a:t> 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nl-NL" b="1" dirty="0" smtClean="0">
                <a:solidFill>
                  <a:srgbClr val="006937"/>
                </a:solidFill>
              </a:rPr>
              <a:t>P.L.E.K! school ondersteunend project </a:t>
            </a:r>
            <a:endParaRPr lang="nl-BE" b="1" dirty="0">
              <a:solidFill>
                <a:srgbClr val="006937"/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E23C30-9082-4C49-8E0D-D1718F466E9F}" type="slidenum">
              <a:rPr lang="nl-BE" b="1" smtClean="0">
                <a:solidFill>
                  <a:srgbClr val="006937"/>
                </a:solidFill>
              </a:rPr>
              <a:t>9</a:t>
            </a:fld>
            <a:endParaRPr lang="nl-BE" b="1" dirty="0">
              <a:solidFill>
                <a:srgbClr val="006937"/>
              </a:solidFill>
            </a:endParaRPr>
          </a:p>
        </p:txBody>
      </p:sp>
      <p:pic>
        <p:nvPicPr>
          <p:cNvPr id="8" name="Afbeelding 7" descr="\\dbasp01\DEWIP\Huisstijl\Logo DE WIP VLAAMS BRABANT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703" y="394710"/>
            <a:ext cx="1982470" cy="1057275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Titel 1"/>
          <p:cNvSpPr txBox="1">
            <a:spLocks/>
          </p:cNvSpPr>
          <p:nvPr/>
        </p:nvSpPr>
        <p:spPr>
          <a:xfrm>
            <a:off x="2317173" y="288001"/>
            <a:ext cx="9036627" cy="1440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nl-NL" dirty="0" smtClean="0">
                <a:solidFill>
                  <a:srgbClr val="6CC499"/>
                </a:solidFill>
              </a:rPr>
              <a:t>Doelgroep    </a:t>
            </a:r>
            <a:endParaRPr lang="nl-BE" dirty="0">
              <a:solidFill>
                <a:srgbClr val="6CC499"/>
              </a:solidFill>
            </a:endParaRPr>
          </a:p>
        </p:txBody>
      </p:sp>
      <p:sp>
        <p:nvSpPr>
          <p:cNvPr id="12" name="Tijdelijke aanduiding voor inhoud 2"/>
          <p:cNvSpPr txBox="1">
            <a:spLocks/>
          </p:cNvSpPr>
          <p:nvPr/>
        </p:nvSpPr>
        <p:spPr>
          <a:xfrm>
            <a:off x="440400" y="1783773"/>
            <a:ext cx="11065800" cy="454558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nl-NL" sz="2000" dirty="0">
                <a:solidFill>
                  <a:srgbClr val="006C3D"/>
                </a:solidFill>
              </a:rPr>
              <a:t>Leerlingen uit het basisonderwijs voor wie het schools traject moeilijk loopt of dreigt vast te lopen of reeds vastgelopen is. 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>
                <a:solidFill>
                  <a:srgbClr val="006C3D"/>
                </a:solidFill>
              </a:rPr>
              <a:t>	</a:t>
            </a:r>
            <a:r>
              <a:rPr lang="nl-NL" sz="2000" dirty="0" smtClean="0">
                <a:solidFill>
                  <a:srgbClr val="006C3D"/>
                </a:solidFill>
              </a:rPr>
              <a:t>waarbij </a:t>
            </a:r>
            <a:r>
              <a:rPr lang="nl-NL" sz="2000" dirty="0">
                <a:solidFill>
                  <a:srgbClr val="006C3D"/>
                </a:solidFill>
              </a:rPr>
              <a:t>gedragsmoeilijkheden op school vaak het symptoom van sluimerende, onderliggende </a:t>
            </a:r>
            <a:r>
              <a:rPr lang="nl-NL" sz="2000" dirty="0" smtClean="0">
                <a:solidFill>
                  <a:srgbClr val="006C3D"/>
                </a:solidFill>
              </a:rPr>
              <a:t>	contextproblemen</a:t>
            </a:r>
            <a:r>
              <a:rPr lang="nl-NL" sz="2000" dirty="0">
                <a:solidFill>
                  <a:srgbClr val="006C3D"/>
                </a:solidFill>
              </a:rPr>
              <a:t>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2000" dirty="0">
              <a:solidFill>
                <a:srgbClr val="006C3D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>
                <a:solidFill>
                  <a:srgbClr val="006C3D"/>
                </a:solidFill>
              </a:rPr>
              <a:t>In combinatie met een inzet naar en van de mensen die hen omringen: ouders/ </a:t>
            </a:r>
            <a:r>
              <a:rPr lang="nl-NL" sz="2000" dirty="0" smtClean="0">
                <a:solidFill>
                  <a:srgbClr val="006C3D"/>
                </a:solidFill>
              </a:rPr>
              <a:t>opvoedings-verantwoordelijken</a:t>
            </a:r>
            <a:r>
              <a:rPr lang="nl-NL" sz="2000" dirty="0">
                <a:solidFill>
                  <a:srgbClr val="006C3D"/>
                </a:solidFill>
              </a:rPr>
              <a:t>; klasgroepen; leerkrachten; zorgcoördinatoren.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sz="2000" dirty="0">
              <a:solidFill>
                <a:srgbClr val="006C3D"/>
              </a:solidFill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lang="nl-NL" sz="2000" dirty="0" smtClean="0">
                <a:solidFill>
                  <a:srgbClr val="006C3D"/>
                </a:solidFill>
              </a:rPr>
              <a:t>Het </a:t>
            </a:r>
            <a:r>
              <a:rPr lang="nl-NL" sz="2000" dirty="0">
                <a:solidFill>
                  <a:srgbClr val="006C3D"/>
                </a:solidFill>
              </a:rPr>
              <a:t>project is inzetbaar voor scholen in het basisonderwijs in de regio Zennevallei – Pajottenland 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nl-NL" dirty="0" smtClean="0">
              <a:latin typeface="Calibri" panose="020F0502020204030204" pitchFamily="34" charset="0"/>
            </a:endParaRPr>
          </a:p>
          <a:p>
            <a:pPr marL="0" indent="0" algn="ctr">
              <a:buFont typeface="Arial" panose="020B0604020202020204" pitchFamily="34" charset="0"/>
              <a:buNone/>
            </a:pPr>
            <a:endParaRPr lang="nl-BE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51178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5_2019-02-26_presentatie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e1" id="{6FECFFD2-889E-49CE-A83E-FE04F42D6879}" vid="{37C945EF-39BE-46F2-AD60-2A71FC38B7F9}"/>
    </a:ext>
  </a:extLst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5 2019-07-17 De Wip presentatie</Template>
  <TotalTime>200</TotalTime>
  <Words>268</Words>
  <Application>Microsoft Office PowerPoint</Application>
  <PresentationFormat>Breedbeeld</PresentationFormat>
  <Paragraphs>133</Paragraphs>
  <Slides>12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Courier New</vt:lpstr>
      <vt:lpstr>5_2019-02-26_presentatie</vt:lpstr>
      <vt:lpstr>PowerPoint-presentatie</vt:lpstr>
      <vt:lpstr>Jeugdhulp Don Bosco Vlaanderen  </vt:lpstr>
      <vt:lpstr>     P.L.E.K! Zennevallei – Pajottenland  </vt:lpstr>
      <vt:lpstr>PowerPoint-presentatie</vt:lpstr>
      <vt:lpstr>Visie</vt:lpstr>
      <vt:lpstr>Visie</vt:lpstr>
      <vt:lpstr>   </vt:lpstr>
      <vt:lpstr>   </vt:lpstr>
      <vt:lpstr>   </vt:lpstr>
      <vt:lpstr>   </vt:lpstr>
      <vt:lpstr>   </vt:lpstr>
      <vt:lpstr>Contact    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TITEL PRESENTATIE 60 pt</dc:title>
  <dc:creator>Elke Dannau</dc:creator>
  <cp:lastModifiedBy>Elke Dannau</cp:lastModifiedBy>
  <cp:revision>25</cp:revision>
  <dcterms:created xsi:type="dcterms:W3CDTF">2021-09-21T17:14:56Z</dcterms:created>
  <dcterms:modified xsi:type="dcterms:W3CDTF">2022-01-12T15:05:51Z</dcterms:modified>
</cp:coreProperties>
</file>