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sldIdLst>
    <p:sldId id="256" r:id="rId5"/>
    <p:sldId id="259" r:id="rId6"/>
    <p:sldId id="260" r:id="rId7"/>
    <p:sldId id="258" r:id="rId8"/>
    <p:sldId id="257"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302" r:id="rId22"/>
    <p:sldId id="283" r:id="rId23"/>
    <p:sldId id="296" r:id="rId24"/>
    <p:sldId id="301" r:id="rId25"/>
    <p:sldId id="29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80F0C30-1687-473E-B3A5-F4A221ECB9A4}">
          <p14:sldIdLst>
            <p14:sldId id="256"/>
            <p14:sldId id="259"/>
            <p14:sldId id="260"/>
            <p14:sldId id="258"/>
            <p14:sldId id="257"/>
            <p14:sldId id="261"/>
            <p14:sldId id="262"/>
            <p14:sldId id="263"/>
            <p14:sldId id="264"/>
            <p14:sldId id="265"/>
            <p14:sldId id="266"/>
            <p14:sldId id="267"/>
            <p14:sldId id="268"/>
            <p14:sldId id="269"/>
            <p14:sldId id="270"/>
            <p14:sldId id="271"/>
            <p14:sldId id="273"/>
            <p14:sldId id="302"/>
            <p14:sldId id="283"/>
            <p14:sldId id="296"/>
            <p14:sldId id="301"/>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86" d="100"/>
          <a:sy n="86" d="100"/>
        </p:scale>
        <p:origin x="57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A54C80-263E-416B-A8E0-580EDEADCBDC}"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1/14/2022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meldpuntsi.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68E09-2C82-42BB-B093-2A27BDB75D8B}"/>
              </a:ext>
            </a:extLst>
          </p:cNvPr>
          <p:cNvSpPr>
            <a:spLocks noGrp="1"/>
          </p:cNvSpPr>
          <p:nvPr>
            <p:ph type="ctrTitle"/>
          </p:nvPr>
        </p:nvSpPr>
        <p:spPr>
          <a:xfrm>
            <a:off x="1228888" y="3639240"/>
            <a:ext cx="8288032" cy="1096316"/>
          </a:xfrm>
        </p:spPr>
        <p:txBody>
          <a:bodyPr>
            <a:normAutofit/>
          </a:bodyPr>
          <a:lstStyle/>
          <a:p>
            <a:pPr algn="ctr"/>
            <a:r>
              <a:rPr lang="nl-BE" sz="4800" dirty="0">
                <a:latin typeface="Century Gothic" panose="020B0502020202020204" pitchFamily="34" charset="0"/>
              </a:rPr>
              <a:t>NAFT Vlaams-Brabant-Oost</a:t>
            </a:r>
          </a:p>
        </p:txBody>
      </p:sp>
      <p:sp>
        <p:nvSpPr>
          <p:cNvPr id="3" name="Ondertitel 2">
            <a:extLst>
              <a:ext uri="{FF2B5EF4-FFF2-40B4-BE49-F238E27FC236}">
                <a16:creationId xmlns:a16="http://schemas.microsoft.com/office/drawing/2014/main" id="{BF70C8DA-4595-4B38-A82E-20531630D6E2}"/>
              </a:ext>
            </a:extLst>
          </p:cNvPr>
          <p:cNvSpPr>
            <a:spLocks noGrp="1"/>
          </p:cNvSpPr>
          <p:nvPr>
            <p:ph type="subTitle" idx="1"/>
          </p:nvPr>
        </p:nvSpPr>
        <p:spPr>
          <a:xfrm>
            <a:off x="985969" y="4722542"/>
            <a:ext cx="8288032" cy="469122"/>
          </a:xfrm>
        </p:spPr>
        <p:txBody>
          <a:bodyPr>
            <a:normAutofit/>
          </a:bodyPr>
          <a:lstStyle/>
          <a:p>
            <a:pPr algn="ctr"/>
            <a:r>
              <a:rPr lang="nl-BE" sz="2400" dirty="0">
                <a:latin typeface="Century Gothic" panose="020B0502020202020204" pitchFamily="34" charset="0"/>
              </a:rPr>
              <a:t>Schooljaar 2021 - 2022</a:t>
            </a:r>
          </a:p>
        </p:txBody>
      </p:sp>
      <p:pic>
        <p:nvPicPr>
          <p:cNvPr id="1026" name="Picture 2" descr="NAFT Limburg | Naadloze flexibele traject">
            <a:extLst>
              <a:ext uri="{FF2B5EF4-FFF2-40B4-BE49-F238E27FC236}">
                <a16:creationId xmlns:a16="http://schemas.microsoft.com/office/drawing/2014/main" id="{9D030313-C4F6-4312-9901-68ED4A6764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2796" y="879499"/>
            <a:ext cx="4620217" cy="274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09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B1124-B718-431B-8585-C89E969C7988}"/>
              </a:ext>
            </a:extLst>
          </p:cNvPr>
          <p:cNvSpPr>
            <a:spLocks noGrp="1"/>
          </p:cNvSpPr>
          <p:nvPr>
            <p:ph type="title"/>
          </p:nvPr>
        </p:nvSpPr>
        <p:spPr/>
        <p:txBody>
          <a:bodyPr/>
          <a:lstStyle/>
          <a:p>
            <a:r>
              <a:rPr lang="nl-BE" dirty="0" err="1">
                <a:latin typeface="Century Gothic" panose="020B0502020202020204" pitchFamily="34" charset="0"/>
              </a:rPr>
              <a:t>Arktos</a:t>
            </a:r>
            <a:br>
              <a:rPr lang="nl-BE" dirty="0">
                <a:latin typeface="Century Gothic" panose="020B0502020202020204" pitchFamily="34" charset="0"/>
              </a:rPr>
            </a:br>
            <a:r>
              <a:rPr lang="nl-BE" sz="2400" dirty="0">
                <a:latin typeface="Century Gothic" panose="020B0502020202020204" pitchFamily="34" charset="0"/>
              </a:rPr>
              <a:t>Aanbod - Schoolintern volwassenen</a:t>
            </a:r>
          </a:p>
        </p:txBody>
      </p:sp>
      <p:sp>
        <p:nvSpPr>
          <p:cNvPr id="3" name="Tijdelijke aanduiding voor inhoud 2">
            <a:extLst>
              <a:ext uri="{FF2B5EF4-FFF2-40B4-BE49-F238E27FC236}">
                <a16:creationId xmlns:a16="http://schemas.microsoft.com/office/drawing/2014/main" id="{ED59D7EB-4E69-4505-81A4-9B5579BEC3BE}"/>
              </a:ext>
            </a:extLst>
          </p:cNvPr>
          <p:cNvSpPr>
            <a:spLocks noGrp="1"/>
          </p:cNvSpPr>
          <p:nvPr>
            <p:ph idx="1"/>
          </p:nvPr>
        </p:nvSpPr>
        <p:spPr/>
        <p:txBody>
          <a:bodyPr/>
          <a:lstStyle/>
          <a:p>
            <a:pPr marL="0" indent="0">
              <a:buNone/>
            </a:pPr>
            <a:r>
              <a:rPr lang="nl-BE" u="sng" dirty="0">
                <a:latin typeface="Century Gothic" panose="020B0502020202020204" pitchFamily="34" charset="0"/>
              </a:rPr>
              <a:t>4. Leerkrachtenondersteuning</a:t>
            </a:r>
          </a:p>
          <a:p>
            <a:pPr marL="0" indent="0">
              <a:buNone/>
            </a:pPr>
            <a:r>
              <a:rPr lang="nl-BE" dirty="0">
                <a:latin typeface="Century Gothic" panose="020B0502020202020204" pitchFamily="34" charset="0"/>
              </a:rPr>
              <a:t>Ook voor volwassenen kan er binnen de schoolcontext een traject op maat gestart worden (enkel case-gebonden)</a:t>
            </a:r>
          </a:p>
          <a:p>
            <a:pPr marL="0" indent="0">
              <a:buNone/>
            </a:pPr>
            <a:endParaRPr lang="nl-BE" dirty="0"/>
          </a:p>
        </p:txBody>
      </p:sp>
    </p:spTree>
    <p:extLst>
      <p:ext uri="{BB962C8B-B14F-4D97-AF65-F5344CB8AC3E}">
        <p14:creationId xmlns:p14="http://schemas.microsoft.com/office/powerpoint/2010/main" val="98112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80201-F0E1-41CB-8156-E6B62F12FD27}"/>
              </a:ext>
            </a:extLst>
          </p:cNvPr>
          <p:cNvSpPr>
            <a:spLocks noGrp="1"/>
          </p:cNvSpPr>
          <p:nvPr>
            <p:ph type="title"/>
          </p:nvPr>
        </p:nvSpPr>
        <p:spPr/>
        <p:txBody>
          <a:bodyPr/>
          <a:lstStyle/>
          <a:p>
            <a:r>
              <a:rPr lang="nl-BE" dirty="0" err="1">
                <a:latin typeface="Century Gothic" panose="020B0502020202020204" pitchFamily="34" charset="0"/>
              </a:rPr>
              <a:t>Arktos</a:t>
            </a:r>
            <a:br>
              <a:rPr lang="nl-BE" dirty="0">
                <a:latin typeface="Century Gothic" panose="020B0502020202020204" pitchFamily="34" charset="0"/>
              </a:rPr>
            </a:br>
            <a:r>
              <a:rPr lang="nl-BE" sz="2400" dirty="0">
                <a:latin typeface="Century Gothic" panose="020B0502020202020204" pitchFamily="34" charset="0"/>
              </a:rPr>
              <a:t>Aanbod - Schoolextern</a:t>
            </a:r>
            <a:endParaRPr lang="nl-BE" dirty="0">
              <a:latin typeface="Century Gothic" panose="020B0502020202020204" pitchFamily="34" charset="0"/>
            </a:endParaRPr>
          </a:p>
        </p:txBody>
      </p:sp>
      <p:sp>
        <p:nvSpPr>
          <p:cNvPr id="3" name="Tijdelijke aanduiding voor inhoud 2">
            <a:extLst>
              <a:ext uri="{FF2B5EF4-FFF2-40B4-BE49-F238E27FC236}">
                <a16:creationId xmlns:a16="http://schemas.microsoft.com/office/drawing/2014/main" id="{DF21DEB6-74AC-4D0E-B6B7-F98F39DD50A6}"/>
              </a:ext>
            </a:extLst>
          </p:cNvPr>
          <p:cNvSpPr>
            <a:spLocks noGrp="1"/>
          </p:cNvSpPr>
          <p:nvPr>
            <p:ph idx="1"/>
          </p:nvPr>
        </p:nvSpPr>
        <p:spPr/>
        <p:txBody>
          <a:bodyPr/>
          <a:lstStyle/>
          <a:p>
            <a:pPr marL="0" indent="0">
              <a:buNone/>
            </a:pPr>
            <a:r>
              <a:rPr lang="nl-BE" u="sng" dirty="0">
                <a:latin typeface="Century Gothic" panose="020B0502020202020204" pitchFamily="34" charset="0"/>
              </a:rPr>
              <a:t>1. Aandacht in Actie</a:t>
            </a:r>
          </a:p>
          <a:p>
            <a:pPr marL="0" indent="0">
              <a:buNone/>
            </a:pPr>
            <a:r>
              <a:rPr lang="nl-BE" dirty="0">
                <a:latin typeface="Century Gothic" panose="020B0502020202020204" pitchFamily="34" charset="0"/>
              </a:rPr>
              <a:t>= op een positieve, weerbare manier leren </a:t>
            </a:r>
          </a:p>
          <a:p>
            <a:pPr marL="0" indent="0">
              <a:buNone/>
            </a:pPr>
            <a:r>
              <a:rPr lang="nl-BE" dirty="0">
                <a:latin typeface="Century Gothic" panose="020B0502020202020204" pitchFamily="34" charset="0"/>
              </a:rPr>
              <a:t>opkomen voor zichzelf</a:t>
            </a:r>
          </a:p>
          <a:p>
            <a:pPr marL="0" indent="0">
              <a:buNone/>
            </a:pPr>
            <a:r>
              <a:rPr lang="nl-BE" dirty="0">
                <a:latin typeface="Century Gothic" panose="020B0502020202020204" pitchFamily="34" charset="0"/>
              </a:rPr>
              <a:t>= het programma geeft de jongere zicht op zijn </a:t>
            </a:r>
          </a:p>
          <a:p>
            <a:pPr marL="0" indent="0">
              <a:buNone/>
            </a:pPr>
            <a:r>
              <a:rPr lang="nl-BE" dirty="0">
                <a:latin typeface="Century Gothic" panose="020B0502020202020204" pitchFamily="34" charset="0"/>
              </a:rPr>
              <a:t>eigen manier van reageren, leert de jongere grenzen</a:t>
            </a:r>
          </a:p>
          <a:p>
            <a:pPr marL="0" indent="0">
              <a:buNone/>
            </a:pPr>
            <a:r>
              <a:rPr lang="nl-BE" dirty="0">
                <a:latin typeface="Century Gothic" panose="020B0502020202020204" pitchFamily="34" charset="0"/>
              </a:rPr>
              <a:t> stellen en assertiever zijn</a:t>
            </a:r>
          </a:p>
          <a:p>
            <a:pPr marL="0" indent="0">
              <a:buNone/>
            </a:pPr>
            <a:r>
              <a:rPr lang="nl-BE" dirty="0">
                <a:latin typeface="Century Gothic" panose="020B0502020202020204" pitchFamily="34" charset="0"/>
              </a:rPr>
              <a:t>= versterken van zelfvertrouwen, zelfbeheersing </a:t>
            </a:r>
          </a:p>
          <a:p>
            <a:pPr marL="0" indent="0">
              <a:buNone/>
            </a:pPr>
            <a:r>
              <a:rPr lang="nl-BE" dirty="0">
                <a:latin typeface="Century Gothic" panose="020B0502020202020204" pitchFamily="34" charset="0"/>
              </a:rPr>
              <a:t>en weerbaarheid</a:t>
            </a:r>
          </a:p>
          <a:p>
            <a:pPr marL="0" indent="0">
              <a:buNone/>
            </a:pPr>
            <a:endParaRPr lang="nl-BE" dirty="0"/>
          </a:p>
        </p:txBody>
      </p:sp>
      <p:pic>
        <p:nvPicPr>
          <p:cNvPr id="4" name="Picture 2" descr="Aandacht in Actie">
            <a:extLst>
              <a:ext uri="{FF2B5EF4-FFF2-40B4-BE49-F238E27FC236}">
                <a16:creationId xmlns:a16="http://schemas.microsoft.com/office/drawing/2014/main" id="{24DFA344-28C5-4D1F-89EA-12F34332D8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0129" y="1930400"/>
            <a:ext cx="3912963" cy="391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65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56E53-B558-4B66-AF5A-53F8B2A44B9F}"/>
              </a:ext>
            </a:extLst>
          </p:cNvPr>
          <p:cNvSpPr>
            <a:spLocks noGrp="1"/>
          </p:cNvSpPr>
          <p:nvPr>
            <p:ph type="title"/>
          </p:nvPr>
        </p:nvSpPr>
        <p:spPr/>
        <p:txBody>
          <a:bodyPr/>
          <a:lstStyle/>
          <a:p>
            <a:r>
              <a:rPr lang="nl-BE" dirty="0" err="1">
                <a:latin typeface="Century Gothic" panose="020B0502020202020204" pitchFamily="34" charset="0"/>
              </a:rPr>
              <a:t>Arktos</a:t>
            </a:r>
            <a:br>
              <a:rPr lang="nl-BE" dirty="0">
                <a:latin typeface="Century Gothic" panose="020B0502020202020204" pitchFamily="34" charset="0"/>
              </a:rPr>
            </a:br>
            <a:r>
              <a:rPr lang="nl-BE" sz="2400" dirty="0">
                <a:latin typeface="Century Gothic" panose="020B0502020202020204" pitchFamily="34" charset="0"/>
              </a:rPr>
              <a:t>Aanbod -</a:t>
            </a:r>
            <a:r>
              <a:rPr lang="nl-BE" dirty="0">
                <a:latin typeface="Century Gothic" panose="020B0502020202020204" pitchFamily="34" charset="0"/>
              </a:rPr>
              <a:t> </a:t>
            </a:r>
            <a:r>
              <a:rPr lang="nl-BE" sz="2400" dirty="0">
                <a:latin typeface="Century Gothic" panose="020B0502020202020204" pitchFamily="34" charset="0"/>
              </a:rPr>
              <a:t>Schoolextern</a:t>
            </a:r>
          </a:p>
        </p:txBody>
      </p:sp>
      <p:sp>
        <p:nvSpPr>
          <p:cNvPr id="3" name="Tijdelijke aanduiding voor inhoud 2">
            <a:extLst>
              <a:ext uri="{FF2B5EF4-FFF2-40B4-BE49-F238E27FC236}">
                <a16:creationId xmlns:a16="http://schemas.microsoft.com/office/drawing/2014/main" id="{EB14D679-6644-422B-995A-89AE071A4061}"/>
              </a:ext>
            </a:extLst>
          </p:cNvPr>
          <p:cNvSpPr>
            <a:spLocks noGrp="1"/>
          </p:cNvSpPr>
          <p:nvPr>
            <p:ph idx="1"/>
          </p:nvPr>
        </p:nvSpPr>
        <p:spPr/>
        <p:txBody>
          <a:bodyPr/>
          <a:lstStyle/>
          <a:p>
            <a:pPr marL="0" indent="0">
              <a:buNone/>
            </a:pPr>
            <a:r>
              <a:rPr lang="nl-BE" u="sng" dirty="0">
                <a:latin typeface="Century Gothic" panose="020B0502020202020204" pitchFamily="34" charset="0"/>
              </a:rPr>
              <a:t>2. </a:t>
            </a:r>
            <a:r>
              <a:rPr lang="nl-BE" u="sng" dirty="0" err="1">
                <a:latin typeface="Century Gothic" panose="020B0502020202020204" pitchFamily="34" charset="0"/>
              </a:rPr>
              <a:t>Bounce</a:t>
            </a:r>
            <a:r>
              <a:rPr lang="nl-BE" u="sng" dirty="0">
                <a:latin typeface="Century Gothic" panose="020B0502020202020204" pitchFamily="34" charset="0"/>
              </a:rPr>
              <a:t> Young</a:t>
            </a:r>
          </a:p>
          <a:p>
            <a:pPr marL="0" indent="0">
              <a:buNone/>
            </a:pPr>
            <a:r>
              <a:rPr lang="nl-BE" dirty="0">
                <a:latin typeface="Century Gothic" panose="020B0502020202020204" pitchFamily="34" charset="0"/>
              </a:rPr>
              <a:t>= jongeren veerkrachtig maken</a:t>
            </a:r>
          </a:p>
          <a:p>
            <a:pPr marL="0" indent="0">
              <a:buNone/>
            </a:pPr>
            <a:r>
              <a:rPr lang="nl-BE" dirty="0">
                <a:latin typeface="Century Gothic" panose="020B0502020202020204" pitchFamily="34" charset="0"/>
              </a:rPr>
              <a:t>= leren omgaan met stress en tegenslag en vanuit eigen kracht terugveren bij uitdagende situaties</a:t>
            </a:r>
          </a:p>
          <a:p>
            <a:pPr marL="0" indent="0">
              <a:buNone/>
            </a:pPr>
            <a:r>
              <a:rPr lang="nl-BE" dirty="0">
                <a:latin typeface="Century Gothic" panose="020B0502020202020204" pitchFamily="34" charset="0"/>
              </a:rPr>
              <a:t>= thema’s: weerbaarheid, emoties, talenten, kritisch</a:t>
            </a:r>
          </a:p>
          <a:p>
            <a:pPr marL="0" indent="0">
              <a:buNone/>
            </a:pPr>
            <a:r>
              <a:rPr lang="nl-BE" dirty="0">
                <a:latin typeface="Century Gothic" panose="020B0502020202020204" pitchFamily="34" charset="0"/>
              </a:rPr>
              <a:t>denken, sociaal netwerk</a:t>
            </a:r>
          </a:p>
          <a:p>
            <a:endParaRPr lang="nl-BE" dirty="0"/>
          </a:p>
        </p:txBody>
      </p:sp>
      <p:pic>
        <p:nvPicPr>
          <p:cNvPr id="4" name="Shape 254" descr="image001">
            <a:extLst>
              <a:ext uri="{FF2B5EF4-FFF2-40B4-BE49-F238E27FC236}">
                <a16:creationId xmlns:a16="http://schemas.microsoft.com/office/drawing/2014/main" id="{3844A544-BE0F-4AF2-94D8-575AC01C0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668" y="4149928"/>
            <a:ext cx="3917373" cy="218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606DE492-D9EE-4AE7-8634-4B02F3F4B3AD}"/>
              </a:ext>
            </a:extLst>
          </p:cNvPr>
          <p:cNvGraphicFramePr>
            <a:graphicFrameLocks noChangeAspect="1"/>
          </p:cNvGraphicFramePr>
          <p:nvPr>
            <p:extLst>
              <p:ext uri="{D42A27DB-BD31-4B8C-83A1-F6EECF244321}">
                <p14:modId xmlns:p14="http://schemas.microsoft.com/office/powerpoint/2010/main" val="4185197459"/>
              </p:ext>
            </p:extLst>
          </p:nvPr>
        </p:nvGraphicFramePr>
        <p:xfrm>
          <a:off x="9341323" y="2876095"/>
          <a:ext cx="2438204" cy="3454123"/>
        </p:xfrm>
        <a:graphic>
          <a:graphicData uri="http://schemas.openxmlformats.org/presentationml/2006/ole">
            <mc:AlternateContent xmlns:mc="http://schemas.openxmlformats.org/markup-compatibility/2006">
              <mc:Choice xmlns:v="urn:schemas-microsoft-com:vml" Requires="v">
                <p:oleObj spid="_x0000_s1032" name="Acrobat Document" r:id="rId4" imgW="3200400" imgH="4533492" progId="AcroExch.Document.DC">
                  <p:embed/>
                </p:oleObj>
              </mc:Choice>
              <mc:Fallback>
                <p:oleObj name="Acrobat Document" r:id="rId4" imgW="3200400" imgH="4533492" progId="AcroExch.Document.DC">
                  <p:embed/>
                  <p:pic>
                    <p:nvPicPr>
                      <p:cNvPr id="0" name=""/>
                      <p:cNvPicPr/>
                      <p:nvPr/>
                    </p:nvPicPr>
                    <p:blipFill>
                      <a:blip r:embed="rId5"/>
                      <a:stretch>
                        <a:fillRect/>
                      </a:stretch>
                    </p:blipFill>
                    <p:spPr>
                      <a:xfrm>
                        <a:off x="9341323" y="2876095"/>
                        <a:ext cx="2438204" cy="3454123"/>
                      </a:xfrm>
                      <a:prstGeom prst="rect">
                        <a:avLst/>
                      </a:prstGeom>
                    </p:spPr>
                  </p:pic>
                </p:oleObj>
              </mc:Fallback>
            </mc:AlternateContent>
          </a:graphicData>
        </a:graphic>
      </p:graphicFrame>
    </p:spTree>
    <p:extLst>
      <p:ext uri="{BB962C8B-B14F-4D97-AF65-F5344CB8AC3E}">
        <p14:creationId xmlns:p14="http://schemas.microsoft.com/office/powerpoint/2010/main" val="2084529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AE0F-1F94-45D7-ABE7-E4FDBA3E520E}"/>
              </a:ext>
            </a:extLst>
          </p:cNvPr>
          <p:cNvSpPr>
            <a:spLocks noGrp="1"/>
          </p:cNvSpPr>
          <p:nvPr>
            <p:ph type="title"/>
          </p:nvPr>
        </p:nvSpPr>
        <p:spPr/>
        <p:txBody>
          <a:bodyPr/>
          <a:lstStyle/>
          <a:p>
            <a:r>
              <a:rPr lang="nl-BE" dirty="0" err="1">
                <a:latin typeface="Century Gothic" panose="020B0502020202020204" pitchFamily="34" charset="0"/>
              </a:rPr>
              <a:t>Arktos</a:t>
            </a:r>
            <a:br>
              <a:rPr lang="nl-BE" dirty="0">
                <a:latin typeface="Century Gothic" panose="020B0502020202020204" pitchFamily="34" charset="0"/>
              </a:rPr>
            </a:br>
            <a:r>
              <a:rPr lang="nl-BE" sz="2400" dirty="0">
                <a:latin typeface="Century Gothic" panose="020B0502020202020204" pitchFamily="34" charset="0"/>
              </a:rPr>
              <a:t>Aanbod - Schoolextern</a:t>
            </a:r>
          </a:p>
        </p:txBody>
      </p:sp>
      <p:sp>
        <p:nvSpPr>
          <p:cNvPr id="3" name="Tijdelijke aanduiding voor inhoud 2">
            <a:extLst>
              <a:ext uri="{FF2B5EF4-FFF2-40B4-BE49-F238E27FC236}">
                <a16:creationId xmlns:a16="http://schemas.microsoft.com/office/drawing/2014/main" id="{A7E0EC4A-9318-4457-B636-15E74FF10005}"/>
              </a:ext>
            </a:extLst>
          </p:cNvPr>
          <p:cNvSpPr>
            <a:spLocks noGrp="1"/>
          </p:cNvSpPr>
          <p:nvPr>
            <p:ph idx="1"/>
          </p:nvPr>
        </p:nvSpPr>
        <p:spPr/>
        <p:txBody>
          <a:bodyPr/>
          <a:lstStyle/>
          <a:p>
            <a:pPr marL="0" indent="0">
              <a:buNone/>
            </a:pPr>
            <a:r>
              <a:rPr lang="nl-BE" u="sng" dirty="0">
                <a:latin typeface="Century Gothic" panose="020B0502020202020204" pitchFamily="34" charset="0"/>
              </a:rPr>
              <a:t>3. Hoger Wal</a:t>
            </a:r>
          </a:p>
          <a:p>
            <a:pPr marL="0" indent="0">
              <a:buNone/>
            </a:pPr>
            <a:r>
              <a:rPr lang="nl-BE" dirty="0">
                <a:latin typeface="Century Gothic" panose="020B0502020202020204" pitchFamily="34" charset="0"/>
              </a:rPr>
              <a:t>= het overwinnen van hindernissen en het aanpakken</a:t>
            </a:r>
          </a:p>
          <a:p>
            <a:pPr marL="0" indent="0">
              <a:buNone/>
            </a:pPr>
            <a:r>
              <a:rPr lang="nl-BE" dirty="0">
                <a:latin typeface="Century Gothic" panose="020B0502020202020204" pitchFamily="34" charset="0"/>
              </a:rPr>
              <a:t>van problemen a.d.h.v. een meerdaagse zeiltocht (12-18j.)</a:t>
            </a:r>
          </a:p>
          <a:p>
            <a:pPr marL="0" indent="0">
              <a:buNone/>
            </a:pPr>
            <a:r>
              <a:rPr lang="nl-BE" dirty="0">
                <a:latin typeface="Century Gothic" panose="020B0502020202020204" pitchFamily="34" charset="0"/>
              </a:rPr>
              <a:t>= persoonlijke talenten en valkuilen leren kennen en deze </a:t>
            </a:r>
          </a:p>
          <a:p>
            <a:pPr marL="0" indent="0">
              <a:buNone/>
            </a:pPr>
            <a:r>
              <a:rPr lang="nl-BE" dirty="0">
                <a:latin typeface="Century Gothic" panose="020B0502020202020204" pitchFamily="34" charset="0"/>
              </a:rPr>
              <a:t>verantwoord gebruiken in groep</a:t>
            </a:r>
          </a:p>
          <a:p>
            <a:pPr marL="0" indent="0">
              <a:buNone/>
            </a:pPr>
            <a:endParaRPr lang="nl-BE" dirty="0">
              <a:latin typeface="Century Gothic" panose="020B0502020202020204" pitchFamily="34" charset="0"/>
            </a:endParaRPr>
          </a:p>
          <a:p>
            <a:pPr marL="0" indent="0" algn="ctr">
              <a:buNone/>
            </a:pPr>
            <a:r>
              <a:rPr lang="nl-BE" i="1" dirty="0">
                <a:latin typeface="Century Gothic" panose="020B0502020202020204" pitchFamily="34" charset="0"/>
              </a:rPr>
              <a:t>“Overgeleverd aan de machtige natuurelementen;</a:t>
            </a:r>
          </a:p>
          <a:p>
            <a:pPr marL="0" indent="0" algn="ctr">
              <a:buNone/>
            </a:pPr>
            <a:r>
              <a:rPr lang="nl-BE" i="1" dirty="0">
                <a:latin typeface="Century Gothic" panose="020B0502020202020204" pitchFamily="34" charset="0"/>
              </a:rPr>
              <a:t>de wind, de zon, de zee, de golven;</a:t>
            </a:r>
          </a:p>
          <a:p>
            <a:pPr marL="0" indent="0" algn="ctr">
              <a:buNone/>
            </a:pPr>
            <a:r>
              <a:rPr lang="nl-BE" i="1" dirty="0">
                <a:latin typeface="Century Gothic" panose="020B0502020202020204" pitchFamily="34" charset="0"/>
              </a:rPr>
              <a:t>een uitdaging, avontuur, weg van het alledaagse”</a:t>
            </a:r>
          </a:p>
          <a:p>
            <a:endParaRPr lang="nl-BE" dirty="0"/>
          </a:p>
        </p:txBody>
      </p:sp>
      <p:graphicFrame>
        <p:nvGraphicFramePr>
          <p:cNvPr id="4" name="Object 3">
            <a:extLst>
              <a:ext uri="{FF2B5EF4-FFF2-40B4-BE49-F238E27FC236}">
                <a16:creationId xmlns:a16="http://schemas.microsoft.com/office/drawing/2014/main" id="{39B7EE72-E20D-4390-A8A6-43034A18349B}"/>
              </a:ext>
            </a:extLst>
          </p:cNvPr>
          <p:cNvGraphicFramePr>
            <a:graphicFrameLocks noChangeAspect="1"/>
          </p:cNvGraphicFramePr>
          <p:nvPr>
            <p:extLst>
              <p:ext uri="{D42A27DB-BD31-4B8C-83A1-F6EECF244321}">
                <p14:modId xmlns:p14="http://schemas.microsoft.com/office/powerpoint/2010/main" val="2889554539"/>
              </p:ext>
            </p:extLst>
          </p:nvPr>
        </p:nvGraphicFramePr>
        <p:xfrm>
          <a:off x="8596883" y="1162050"/>
          <a:ext cx="3200400" cy="4533900"/>
        </p:xfrm>
        <a:graphic>
          <a:graphicData uri="http://schemas.openxmlformats.org/presentationml/2006/ole">
            <mc:AlternateContent xmlns:mc="http://schemas.openxmlformats.org/markup-compatibility/2006">
              <mc:Choice xmlns:v="urn:schemas-microsoft-com:vml" Requires="v">
                <p:oleObj spid="_x0000_s2056" name="Acrobat Document" r:id="rId3" imgW="3200400" imgH="4533492" progId="AcroExch.Document.DC">
                  <p:embed/>
                </p:oleObj>
              </mc:Choice>
              <mc:Fallback>
                <p:oleObj name="Acrobat Document" r:id="rId3" imgW="3200400" imgH="4533492" progId="AcroExch.Document.DC">
                  <p:embed/>
                  <p:pic>
                    <p:nvPicPr>
                      <p:cNvPr id="0" name=""/>
                      <p:cNvPicPr/>
                      <p:nvPr/>
                    </p:nvPicPr>
                    <p:blipFill>
                      <a:blip r:embed="rId4"/>
                      <a:stretch>
                        <a:fillRect/>
                      </a:stretch>
                    </p:blipFill>
                    <p:spPr>
                      <a:xfrm>
                        <a:off x="8596883" y="1162050"/>
                        <a:ext cx="3200400" cy="4533900"/>
                      </a:xfrm>
                      <a:prstGeom prst="rect">
                        <a:avLst/>
                      </a:prstGeom>
                    </p:spPr>
                  </p:pic>
                </p:oleObj>
              </mc:Fallback>
            </mc:AlternateContent>
          </a:graphicData>
        </a:graphic>
      </p:graphicFrame>
    </p:spTree>
    <p:extLst>
      <p:ext uri="{BB962C8B-B14F-4D97-AF65-F5344CB8AC3E}">
        <p14:creationId xmlns:p14="http://schemas.microsoft.com/office/powerpoint/2010/main" val="473692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0773A5-6810-464A-AA96-E9112E928F53}"/>
              </a:ext>
            </a:extLst>
          </p:cNvPr>
          <p:cNvSpPr>
            <a:spLocks noGrp="1"/>
          </p:cNvSpPr>
          <p:nvPr>
            <p:ph type="title"/>
          </p:nvPr>
        </p:nvSpPr>
        <p:spPr/>
        <p:txBody>
          <a:bodyPr/>
          <a:lstStyle/>
          <a:p>
            <a:r>
              <a:rPr lang="nl-BE" dirty="0" err="1">
                <a:latin typeface="Century Gothic" panose="020B0502020202020204" pitchFamily="34" charset="0"/>
              </a:rPr>
              <a:t>Arktos</a:t>
            </a:r>
            <a:br>
              <a:rPr lang="nl-BE" dirty="0">
                <a:latin typeface="Century Gothic" panose="020B0502020202020204" pitchFamily="34" charset="0"/>
              </a:rPr>
            </a:br>
            <a:r>
              <a:rPr lang="nl-BE" sz="2400" dirty="0">
                <a:latin typeface="Century Gothic" panose="020B0502020202020204" pitchFamily="34" charset="0"/>
              </a:rPr>
              <a:t>Aanbod - Schoolextern</a:t>
            </a:r>
          </a:p>
        </p:txBody>
      </p:sp>
      <p:sp>
        <p:nvSpPr>
          <p:cNvPr id="3" name="Tijdelijke aanduiding voor inhoud 2">
            <a:extLst>
              <a:ext uri="{FF2B5EF4-FFF2-40B4-BE49-F238E27FC236}">
                <a16:creationId xmlns:a16="http://schemas.microsoft.com/office/drawing/2014/main" id="{B9FE0C22-009F-4905-8DD9-3C11ACEF65F6}"/>
              </a:ext>
            </a:extLst>
          </p:cNvPr>
          <p:cNvSpPr>
            <a:spLocks noGrp="1"/>
          </p:cNvSpPr>
          <p:nvPr>
            <p:ph idx="1"/>
          </p:nvPr>
        </p:nvSpPr>
        <p:spPr/>
        <p:txBody>
          <a:bodyPr/>
          <a:lstStyle/>
          <a:p>
            <a:pPr marL="0" indent="0">
              <a:buNone/>
            </a:pPr>
            <a:r>
              <a:rPr lang="nl-BE" u="sng" dirty="0">
                <a:latin typeface="Century Gothic" panose="020B0502020202020204" pitchFamily="34" charset="0"/>
              </a:rPr>
              <a:t>4. WOLF</a:t>
            </a:r>
          </a:p>
          <a:p>
            <a:pPr marL="0" indent="0">
              <a:buNone/>
            </a:pPr>
            <a:r>
              <a:rPr lang="nl-BE" dirty="0">
                <a:latin typeface="Century Gothic" panose="020B0502020202020204" pitchFamily="34" charset="0"/>
              </a:rPr>
              <a:t>= tot rust komen, zoektocht naar jezelf en je plaats in de maatschappij a.d.h.v. een meerdaagse in de natuur (meisjes,16-25j)</a:t>
            </a:r>
          </a:p>
          <a:p>
            <a:pPr marL="0" indent="0">
              <a:buNone/>
            </a:pPr>
            <a:r>
              <a:rPr lang="nl-BE" dirty="0">
                <a:latin typeface="Century Gothic" panose="020B0502020202020204" pitchFamily="34" charset="0"/>
              </a:rPr>
              <a:t>= thema’s: zelfvertrouwen, je levensritme, talenten en eigen krachten</a:t>
            </a:r>
          </a:p>
          <a:p>
            <a:pPr marL="0" indent="0">
              <a:buNone/>
            </a:pPr>
            <a:endParaRPr lang="nl-BE" dirty="0"/>
          </a:p>
        </p:txBody>
      </p:sp>
      <p:graphicFrame>
        <p:nvGraphicFramePr>
          <p:cNvPr id="6" name="Object 5">
            <a:extLst>
              <a:ext uri="{FF2B5EF4-FFF2-40B4-BE49-F238E27FC236}">
                <a16:creationId xmlns:a16="http://schemas.microsoft.com/office/drawing/2014/main" id="{B9DB606E-9CBE-4972-8A62-772A66B8F4B1}"/>
              </a:ext>
            </a:extLst>
          </p:cNvPr>
          <p:cNvGraphicFramePr>
            <a:graphicFrameLocks noChangeAspect="1"/>
          </p:cNvGraphicFramePr>
          <p:nvPr>
            <p:extLst>
              <p:ext uri="{D42A27DB-BD31-4B8C-83A1-F6EECF244321}">
                <p14:modId xmlns:p14="http://schemas.microsoft.com/office/powerpoint/2010/main" val="3122328938"/>
              </p:ext>
            </p:extLst>
          </p:nvPr>
        </p:nvGraphicFramePr>
        <p:xfrm>
          <a:off x="8774436" y="1162050"/>
          <a:ext cx="3200400" cy="4533900"/>
        </p:xfrm>
        <a:graphic>
          <a:graphicData uri="http://schemas.openxmlformats.org/presentationml/2006/ole">
            <mc:AlternateContent xmlns:mc="http://schemas.openxmlformats.org/markup-compatibility/2006">
              <mc:Choice xmlns:v="urn:schemas-microsoft-com:vml" Requires="v">
                <p:oleObj spid="_x0000_s3080" name="Acrobat Document" r:id="rId3" imgW="3200400" imgH="4533492" progId="AcroExch.Document.DC">
                  <p:embed/>
                </p:oleObj>
              </mc:Choice>
              <mc:Fallback>
                <p:oleObj name="Acrobat Document" r:id="rId3" imgW="3200400" imgH="4533492" progId="AcroExch.Document.DC">
                  <p:embed/>
                  <p:pic>
                    <p:nvPicPr>
                      <p:cNvPr id="0" name=""/>
                      <p:cNvPicPr/>
                      <p:nvPr/>
                    </p:nvPicPr>
                    <p:blipFill>
                      <a:blip r:embed="rId4"/>
                      <a:stretch>
                        <a:fillRect/>
                      </a:stretch>
                    </p:blipFill>
                    <p:spPr>
                      <a:xfrm>
                        <a:off x="8774436" y="1162050"/>
                        <a:ext cx="3200400" cy="4533900"/>
                      </a:xfrm>
                      <a:prstGeom prst="rect">
                        <a:avLst/>
                      </a:prstGeom>
                    </p:spPr>
                  </p:pic>
                </p:oleObj>
              </mc:Fallback>
            </mc:AlternateContent>
          </a:graphicData>
        </a:graphic>
      </p:graphicFrame>
    </p:spTree>
    <p:extLst>
      <p:ext uri="{BB962C8B-B14F-4D97-AF65-F5344CB8AC3E}">
        <p14:creationId xmlns:p14="http://schemas.microsoft.com/office/powerpoint/2010/main" val="260666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538EF-D12A-4166-87C1-EB3A299E702C}"/>
              </a:ext>
            </a:extLst>
          </p:cNvPr>
          <p:cNvSpPr>
            <a:spLocks noGrp="1"/>
          </p:cNvSpPr>
          <p:nvPr>
            <p:ph type="title"/>
          </p:nvPr>
        </p:nvSpPr>
        <p:spPr/>
        <p:txBody>
          <a:bodyPr/>
          <a:lstStyle/>
          <a:p>
            <a:r>
              <a:rPr lang="nl-BE" dirty="0" err="1">
                <a:latin typeface="Century Gothic" panose="020B0502020202020204" pitchFamily="34" charset="0"/>
              </a:rPr>
              <a:t>Arktos</a:t>
            </a:r>
            <a:br>
              <a:rPr lang="nl-BE" dirty="0">
                <a:latin typeface="Century Gothic" panose="020B0502020202020204" pitchFamily="34" charset="0"/>
              </a:rPr>
            </a:br>
            <a:r>
              <a:rPr lang="nl-BE" sz="2400" dirty="0">
                <a:latin typeface="Century Gothic" panose="020B0502020202020204" pitchFamily="34" charset="0"/>
              </a:rPr>
              <a:t>Aanbod - Schoolextern</a:t>
            </a:r>
          </a:p>
        </p:txBody>
      </p:sp>
      <p:sp>
        <p:nvSpPr>
          <p:cNvPr id="3" name="Tijdelijke aanduiding voor inhoud 2">
            <a:extLst>
              <a:ext uri="{FF2B5EF4-FFF2-40B4-BE49-F238E27FC236}">
                <a16:creationId xmlns:a16="http://schemas.microsoft.com/office/drawing/2014/main" id="{C24A065F-26B3-4CD2-835E-29AE36601E63}"/>
              </a:ext>
            </a:extLst>
          </p:cNvPr>
          <p:cNvSpPr>
            <a:spLocks noGrp="1"/>
          </p:cNvSpPr>
          <p:nvPr>
            <p:ph idx="1"/>
          </p:nvPr>
        </p:nvSpPr>
        <p:spPr>
          <a:xfrm>
            <a:off x="677334" y="2160589"/>
            <a:ext cx="8596668" cy="4087811"/>
          </a:xfrm>
        </p:spPr>
        <p:txBody>
          <a:bodyPr/>
          <a:lstStyle/>
          <a:p>
            <a:pPr marL="0" indent="0">
              <a:buNone/>
            </a:pPr>
            <a:r>
              <a:rPr lang="nl-BE" u="sng" dirty="0">
                <a:latin typeface="Century Gothic" panose="020B0502020202020204" pitchFamily="34" charset="0"/>
              </a:rPr>
              <a:t>5. </a:t>
            </a:r>
            <a:r>
              <a:rPr lang="nl-BE" u="sng" dirty="0" err="1">
                <a:latin typeface="Century Gothic" panose="020B0502020202020204" pitchFamily="34" charset="0"/>
              </a:rPr>
              <a:t>What’s</a:t>
            </a:r>
            <a:r>
              <a:rPr lang="nl-BE" u="sng" dirty="0">
                <a:latin typeface="Century Gothic" panose="020B0502020202020204" pitchFamily="34" charset="0"/>
              </a:rPr>
              <a:t> Next</a:t>
            </a:r>
          </a:p>
          <a:p>
            <a:pPr marL="0" indent="0">
              <a:buNone/>
            </a:pPr>
            <a:r>
              <a:rPr lang="nl-BE" dirty="0">
                <a:latin typeface="Century Gothic" panose="020B0502020202020204" pitchFamily="34" charset="0"/>
              </a:rPr>
              <a:t>= samenwerking tussen </a:t>
            </a:r>
            <a:r>
              <a:rPr lang="nl-BE" dirty="0" err="1">
                <a:latin typeface="Century Gothic" panose="020B0502020202020204" pitchFamily="34" charset="0"/>
              </a:rPr>
              <a:t>Arktos</a:t>
            </a:r>
            <a:r>
              <a:rPr lang="nl-BE" dirty="0">
                <a:latin typeface="Century Gothic" panose="020B0502020202020204" pitchFamily="34" charset="0"/>
              </a:rPr>
              <a:t>, Profo en </a:t>
            </a:r>
            <a:r>
              <a:rPr lang="nl-BE" dirty="0" err="1">
                <a:latin typeface="Century Gothic" panose="020B0502020202020204" pitchFamily="34" charset="0"/>
              </a:rPr>
              <a:t>Koïnoor</a:t>
            </a:r>
            <a:r>
              <a:rPr lang="nl-BE" dirty="0">
                <a:latin typeface="Century Gothic" panose="020B0502020202020204" pitchFamily="34" charset="0"/>
              </a:rPr>
              <a:t>/Leerrecht</a:t>
            </a:r>
          </a:p>
          <a:p>
            <a:pPr marL="0" indent="0">
              <a:buNone/>
            </a:pPr>
            <a:r>
              <a:rPr lang="nl-BE" dirty="0">
                <a:latin typeface="Century Gothic" panose="020B0502020202020204" pitchFamily="34" charset="0"/>
              </a:rPr>
              <a:t>= driedaagse schoolverlaterswerking voor leerlingen die 18 jaar worden of reeds 18 jaar zijn </a:t>
            </a:r>
          </a:p>
          <a:p>
            <a:pPr marL="0" indent="0">
              <a:buNone/>
            </a:pPr>
            <a:r>
              <a:rPr lang="nl-BE" dirty="0">
                <a:latin typeface="Century Gothic" panose="020B0502020202020204" pitchFamily="34" charset="0"/>
              </a:rPr>
              <a:t>Thema’s: </a:t>
            </a:r>
          </a:p>
          <a:p>
            <a:pPr>
              <a:buFontTx/>
              <a:buChar char="-"/>
            </a:pPr>
            <a:r>
              <a:rPr lang="nl-BE" dirty="0">
                <a:latin typeface="Century Gothic" panose="020B0502020202020204" pitchFamily="34" charset="0"/>
              </a:rPr>
              <a:t>Werk</a:t>
            </a:r>
          </a:p>
          <a:p>
            <a:pPr>
              <a:buFontTx/>
              <a:buChar char="-"/>
            </a:pPr>
            <a:r>
              <a:rPr lang="nl-BE" dirty="0">
                <a:latin typeface="Century Gothic" panose="020B0502020202020204" pitchFamily="34" charset="0"/>
              </a:rPr>
              <a:t>Opleiding/verder schoollopen</a:t>
            </a:r>
          </a:p>
          <a:p>
            <a:pPr>
              <a:buFontTx/>
              <a:buChar char="-"/>
            </a:pPr>
            <a:r>
              <a:rPr lang="nl-BE" dirty="0">
                <a:latin typeface="Century Gothic" panose="020B0502020202020204" pitchFamily="34" charset="0"/>
              </a:rPr>
              <a:t>Hulpverlening</a:t>
            </a:r>
          </a:p>
          <a:p>
            <a:pPr marL="0" indent="0">
              <a:buNone/>
            </a:pPr>
            <a:r>
              <a:rPr lang="nl-BE" dirty="0">
                <a:latin typeface="Century Gothic" panose="020B0502020202020204" pitchFamily="34" charset="0"/>
                <a:sym typeface="Wingdings" panose="05000000000000000000" pitchFamily="2" charset="2"/>
              </a:rPr>
              <a:t> Gastsprekers (JAC, </a:t>
            </a:r>
            <a:r>
              <a:rPr lang="nl-BE" dirty="0" err="1">
                <a:latin typeface="Century Gothic" panose="020B0502020202020204" pitchFamily="34" charset="0"/>
                <a:sym typeface="Wingdings" panose="05000000000000000000" pitchFamily="2" charset="2"/>
              </a:rPr>
              <a:t>Tejo</a:t>
            </a:r>
            <a:r>
              <a:rPr lang="nl-BE" dirty="0">
                <a:latin typeface="Century Gothic" panose="020B0502020202020204" pitchFamily="34" charset="0"/>
                <a:sym typeface="Wingdings" panose="05000000000000000000" pitchFamily="2" charset="2"/>
              </a:rPr>
              <a:t>, Amber vzw, VDAB, etc.) komen vertellen over hun werking en hoe deze de jongeren in hun toekomst kan ondersteunen</a:t>
            </a:r>
            <a:endParaRPr lang="nl-BE" dirty="0">
              <a:latin typeface="Century Gothic" panose="020B0502020202020204" pitchFamily="34" charset="0"/>
            </a:endParaRPr>
          </a:p>
          <a:p>
            <a:pPr marL="0" indent="0">
              <a:buNone/>
            </a:pPr>
            <a:endParaRPr lang="nl-BE" dirty="0"/>
          </a:p>
        </p:txBody>
      </p:sp>
      <p:graphicFrame>
        <p:nvGraphicFramePr>
          <p:cNvPr id="4" name="Object 3">
            <a:extLst>
              <a:ext uri="{FF2B5EF4-FFF2-40B4-BE49-F238E27FC236}">
                <a16:creationId xmlns:a16="http://schemas.microsoft.com/office/drawing/2014/main" id="{D6537016-A0C5-45A7-8D34-8D50181015E3}"/>
              </a:ext>
            </a:extLst>
          </p:cNvPr>
          <p:cNvGraphicFramePr>
            <a:graphicFrameLocks noChangeAspect="1"/>
          </p:cNvGraphicFramePr>
          <p:nvPr>
            <p:extLst>
              <p:ext uri="{D42A27DB-BD31-4B8C-83A1-F6EECF244321}">
                <p14:modId xmlns:p14="http://schemas.microsoft.com/office/powerpoint/2010/main" val="3934003922"/>
              </p:ext>
            </p:extLst>
          </p:nvPr>
        </p:nvGraphicFramePr>
        <p:xfrm>
          <a:off x="9975290" y="133164"/>
          <a:ext cx="2001396" cy="2831808"/>
        </p:xfrm>
        <a:graphic>
          <a:graphicData uri="http://schemas.openxmlformats.org/presentationml/2006/ole">
            <mc:AlternateContent xmlns:mc="http://schemas.openxmlformats.org/markup-compatibility/2006">
              <mc:Choice xmlns:v="urn:schemas-microsoft-com:vml" Requires="v">
                <p:oleObj spid="_x0000_s4104" name="Acrobat Document" r:id="rId3" imgW="4533723" imgH="6415694" progId="AcroExch.Document.DC">
                  <p:embed/>
                </p:oleObj>
              </mc:Choice>
              <mc:Fallback>
                <p:oleObj name="Acrobat Document" r:id="rId3" imgW="4533723" imgH="6415694" progId="AcroExch.Document.DC">
                  <p:embed/>
                  <p:pic>
                    <p:nvPicPr>
                      <p:cNvPr id="0" name=""/>
                      <p:cNvPicPr/>
                      <p:nvPr/>
                    </p:nvPicPr>
                    <p:blipFill>
                      <a:blip r:embed="rId4"/>
                      <a:stretch>
                        <a:fillRect/>
                      </a:stretch>
                    </p:blipFill>
                    <p:spPr>
                      <a:xfrm>
                        <a:off x="9975290" y="133164"/>
                        <a:ext cx="2001396" cy="2831808"/>
                      </a:xfrm>
                      <a:prstGeom prst="rect">
                        <a:avLst/>
                      </a:prstGeom>
                    </p:spPr>
                  </p:pic>
                </p:oleObj>
              </mc:Fallback>
            </mc:AlternateContent>
          </a:graphicData>
        </a:graphic>
      </p:graphicFrame>
    </p:spTree>
    <p:extLst>
      <p:ext uri="{BB962C8B-B14F-4D97-AF65-F5344CB8AC3E}">
        <p14:creationId xmlns:p14="http://schemas.microsoft.com/office/powerpoint/2010/main" val="63531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3ECD4D-C820-4924-96ED-51C4EFD6F0F7}"/>
              </a:ext>
            </a:extLst>
          </p:cNvPr>
          <p:cNvSpPr>
            <a:spLocks noGrp="1"/>
          </p:cNvSpPr>
          <p:nvPr>
            <p:ph type="title"/>
          </p:nvPr>
        </p:nvSpPr>
        <p:spPr/>
        <p:txBody>
          <a:bodyPr/>
          <a:lstStyle/>
          <a:p>
            <a:r>
              <a:rPr lang="nl-BE" dirty="0" err="1">
                <a:latin typeface="Century Gothic" panose="020B0502020202020204" pitchFamily="34" charset="0"/>
              </a:rPr>
              <a:t>Arktos</a:t>
            </a:r>
            <a:br>
              <a:rPr lang="nl-BE" dirty="0">
                <a:latin typeface="Century Gothic" panose="020B0502020202020204" pitchFamily="34" charset="0"/>
              </a:rPr>
            </a:br>
            <a:r>
              <a:rPr lang="nl-BE" sz="2400" dirty="0">
                <a:latin typeface="Century Gothic" panose="020B0502020202020204" pitchFamily="34" charset="0"/>
              </a:rPr>
              <a:t>Aanbod -</a:t>
            </a:r>
            <a:r>
              <a:rPr lang="nl-BE" dirty="0">
                <a:latin typeface="Century Gothic" panose="020B0502020202020204" pitchFamily="34" charset="0"/>
              </a:rPr>
              <a:t> </a:t>
            </a:r>
            <a:r>
              <a:rPr lang="nl-BE" sz="2400" dirty="0">
                <a:latin typeface="Century Gothic" panose="020B0502020202020204" pitchFamily="34" charset="0"/>
              </a:rPr>
              <a:t>Schoolextern</a:t>
            </a:r>
          </a:p>
        </p:txBody>
      </p:sp>
      <p:sp>
        <p:nvSpPr>
          <p:cNvPr id="3" name="Tijdelijke aanduiding voor inhoud 2">
            <a:extLst>
              <a:ext uri="{FF2B5EF4-FFF2-40B4-BE49-F238E27FC236}">
                <a16:creationId xmlns:a16="http://schemas.microsoft.com/office/drawing/2014/main" id="{9158A0E7-47BE-40AD-B824-0D5589709B66}"/>
              </a:ext>
            </a:extLst>
          </p:cNvPr>
          <p:cNvSpPr>
            <a:spLocks noGrp="1"/>
          </p:cNvSpPr>
          <p:nvPr>
            <p:ph idx="1"/>
          </p:nvPr>
        </p:nvSpPr>
        <p:spPr/>
        <p:txBody>
          <a:bodyPr/>
          <a:lstStyle/>
          <a:p>
            <a:pPr marL="0" indent="0">
              <a:buNone/>
            </a:pPr>
            <a:r>
              <a:rPr lang="nl-BE" u="sng" dirty="0">
                <a:latin typeface="Century Gothic" panose="020B0502020202020204" pitchFamily="34" charset="0"/>
              </a:rPr>
              <a:t>6. </a:t>
            </a:r>
            <a:r>
              <a:rPr lang="nl-BE" u="sng" dirty="0" err="1">
                <a:latin typeface="Century Gothic" panose="020B0502020202020204" pitchFamily="34" charset="0"/>
              </a:rPr>
              <a:t>Rizsas</a:t>
            </a:r>
            <a:endParaRPr lang="nl-BE" u="sng" dirty="0">
              <a:latin typeface="Century Gothic" panose="020B0502020202020204" pitchFamily="34" charset="0"/>
            </a:endParaRPr>
          </a:p>
          <a:p>
            <a:pPr marL="0" indent="0">
              <a:buNone/>
            </a:pPr>
            <a:r>
              <a:rPr lang="nl-BE" dirty="0">
                <a:latin typeface="Century Gothic" panose="020B0502020202020204" pitchFamily="34" charset="0"/>
              </a:rPr>
              <a:t>= een plaats waar jongeren onvoorwaardelijk geaccepteerd worden en waar gezocht wordt naar intrinsieke motivatie(12-18j)</a:t>
            </a:r>
          </a:p>
          <a:p>
            <a:pPr marL="0" indent="0">
              <a:buNone/>
            </a:pPr>
            <a:r>
              <a:rPr lang="nl-BE" dirty="0">
                <a:latin typeface="Century Gothic" panose="020B0502020202020204" pitchFamily="34" charset="0"/>
              </a:rPr>
              <a:t>= jongeren kunnen deelnemen aan verschillende ateliers, nl. muziekatelier, crea-atelier, hondenatelier, paardenatelier, etc. </a:t>
            </a:r>
          </a:p>
          <a:p>
            <a:endParaRPr lang="nl-BE" dirty="0"/>
          </a:p>
        </p:txBody>
      </p:sp>
      <p:pic>
        <p:nvPicPr>
          <p:cNvPr id="4" name="Picture 2" descr="Geen fotobeschrijving beschikbaar.">
            <a:extLst>
              <a:ext uri="{FF2B5EF4-FFF2-40B4-BE49-F238E27FC236}">
                <a16:creationId xmlns:a16="http://schemas.microsoft.com/office/drawing/2014/main" id="{C5B12B3A-139C-4990-8743-48074D5DD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402" y="4100975"/>
            <a:ext cx="4150531" cy="233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961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3BF99-BFA5-4BBF-B115-95E5263453C2}"/>
              </a:ext>
            </a:extLst>
          </p:cNvPr>
          <p:cNvSpPr>
            <a:spLocks noGrp="1"/>
          </p:cNvSpPr>
          <p:nvPr>
            <p:ph type="title"/>
          </p:nvPr>
        </p:nvSpPr>
        <p:spPr/>
        <p:txBody>
          <a:bodyPr/>
          <a:lstStyle/>
          <a:p>
            <a:r>
              <a:rPr lang="nl-BE" dirty="0" err="1">
                <a:latin typeface="Century Gothic" panose="020B0502020202020204" pitchFamily="34" charset="0"/>
              </a:rPr>
              <a:t>Arktos</a:t>
            </a:r>
            <a:br>
              <a:rPr lang="nl-BE" dirty="0">
                <a:latin typeface="Century Gothic" panose="020B0502020202020204" pitchFamily="34" charset="0"/>
              </a:rPr>
            </a:br>
            <a:r>
              <a:rPr lang="nl-BE" sz="2400" dirty="0">
                <a:latin typeface="Century Gothic" panose="020B0502020202020204" pitchFamily="34" charset="0"/>
              </a:rPr>
              <a:t>Team vraagverduidelijking</a:t>
            </a:r>
          </a:p>
        </p:txBody>
      </p:sp>
      <p:sp>
        <p:nvSpPr>
          <p:cNvPr id="6" name="Tijdelijke aanduiding voor inhoud 5">
            <a:extLst>
              <a:ext uri="{FF2B5EF4-FFF2-40B4-BE49-F238E27FC236}">
                <a16:creationId xmlns:a16="http://schemas.microsoft.com/office/drawing/2014/main" id="{0732AAE0-19DA-4E34-AFAC-61AC1690181F}"/>
              </a:ext>
            </a:extLst>
          </p:cNvPr>
          <p:cNvSpPr>
            <a:spLocks noGrp="1"/>
          </p:cNvSpPr>
          <p:nvPr>
            <p:ph idx="1"/>
          </p:nvPr>
        </p:nvSpPr>
        <p:spPr/>
        <p:txBody>
          <a:bodyPr/>
          <a:lstStyle/>
          <a:p>
            <a:r>
              <a:rPr lang="nl-BE" dirty="0">
                <a:latin typeface="Century Gothic" panose="020B0502020202020204" pitchFamily="34" charset="0"/>
              </a:rPr>
              <a:t>In geval van individuele aanmelding: team vraagverduidelijking neemt contact op met CLB</a:t>
            </a:r>
          </a:p>
          <a:p>
            <a:r>
              <a:rPr lang="nl-BE" dirty="0">
                <a:latin typeface="Century Gothic" panose="020B0502020202020204" pitchFamily="34" charset="0"/>
              </a:rPr>
              <a:t>Kennismakingsgesprek met jongere + start ronde tafel</a:t>
            </a:r>
          </a:p>
          <a:p>
            <a:r>
              <a:rPr lang="nl-BE" dirty="0">
                <a:latin typeface="Century Gothic" panose="020B0502020202020204" pitchFamily="34" charset="0"/>
              </a:rPr>
              <a:t>Trajectbepaling</a:t>
            </a:r>
          </a:p>
          <a:p>
            <a:r>
              <a:rPr lang="nl-BE" dirty="0">
                <a:latin typeface="Century Gothic" panose="020B0502020202020204" pitchFamily="34" charset="0"/>
              </a:rPr>
              <a:t>Warme overdracht naar begeleider die traject opneemt</a:t>
            </a:r>
          </a:p>
          <a:p>
            <a:r>
              <a:rPr lang="nl-BE" dirty="0">
                <a:latin typeface="Century Gothic" panose="020B0502020202020204" pitchFamily="34" charset="0"/>
              </a:rPr>
              <a:t>In geval van klasbegeleiding, herstelgesprek of leerkrachtenondersteuning: begeleider doet start ronde tafel en trajectbepaling</a:t>
            </a:r>
          </a:p>
          <a:p>
            <a:r>
              <a:rPr lang="nl-BE" dirty="0">
                <a:latin typeface="Century Gothic" panose="020B0502020202020204" pitchFamily="34" charset="0"/>
              </a:rPr>
              <a:t>Waarom? </a:t>
            </a:r>
            <a:r>
              <a:rPr lang="nl-NL" dirty="0">
                <a:latin typeface="Century Gothic" panose="020B0502020202020204" pitchFamily="34" charset="0"/>
              </a:rPr>
              <a:t>verzamelen van voldoende informatie om zo een correcte en volledige trajectbepaling te kunnen doen, meer combinatietrajecten</a:t>
            </a:r>
            <a:endParaRPr lang="nl-BE" dirty="0">
              <a:latin typeface="Century Gothic" panose="020B0502020202020204" pitchFamily="34" charset="0"/>
            </a:endParaRPr>
          </a:p>
          <a:p>
            <a:pPr marL="0" indent="0">
              <a:buNone/>
            </a:pPr>
            <a:endParaRPr lang="nl-BE" dirty="0"/>
          </a:p>
        </p:txBody>
      </p:sp>
    </p:spTree>
    <p:extLst>
      <p:ext uri="{BB962C8B-B14F-4D97-AF65-F5344CB8AC3E}">
        <p14:creationId xmlns:p14="http://schemas.microsoft.com/office/powerpoint/2010/main" val="131220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6846F4C-04F5-4F5F-8460-AC17239A382B}"/>
              </a:ext>
            </a:extLst>
          </p:cNvPr>
          <p:cNvSpPr>
            <a:spLocks noGrp="1"/>
          </p:cNvSpPr>
          <p:nvPr>
            <p:ph idx="1"/>
          </p:nvPr>
        </p:nvSpPr>
        <p:spPr/>
        <p:txBody>
          <a:bodyPr>
            <a:normAutofit/>
          </a:bodyPr>
          <a:lstStyle/>
          <a:p>
            <a:r>
              <a:rPr lang="nl-NL" u="sng" dirty="0">
                <a:latin typeface="Century Gothic" panose="020B0502020202020204" pitchFamily="34" charset="0"/>
              </a:rPr>
              <a:t>Individuele begeleiding</a:t>
            </a:r>
          </a:p>
          <a:p>
            <a:pPr marL="0" indent="0">
              <a:buNone/>
            </a:pPr>
            <a:r>
              <a:rPr lang="nl-BE" dirty="0">
                <a:latin typeface="Century Gothic" panose="020B0502020202020204" pitchFamily="34" charset="0"/>
              </a:rPr>
              <a:t>Voor jongeren die extra ondersteuning nodig hebben en die willen werken aan specifieke doelstellingen </a:t>
            </a:r>
          </a:p>
          <a:p>
            <a:pPr>
              <a:buFont typeface="Wingdings" panose="05000000000000000000" pitchFamily="2" charset="2"/>
              <a:buChar char="à"/>
            </a:pPr>
            <a:r>
              <a:rPr lang="nl-BE" dirty="0">
                <a:latin typeface="Century Gothic" panose="020B0502020202020204" pitchFamily="34" charset="0"/>
              </a:rPr>
              <a:t>kan een opstap zijn naar een groepstraject</a:t>
            </a:r>
          </a:p>
          <a:p>
            <a:pPr>
              <a:buFont typeface="Wingdings" panose="05000000000000000000" pitchFamily="2" charset="2"/>
              <a:buChar char="à"/>
            </a:pPr>
            <a:r>
              <a:rPr lang="nl-BE" dirty="0">
                <a:latin typeface="Century Gothic" panose="020B0502020202020204" pitchFamily="34" charset="0"/>
              </a:rPr>
              <a:t>binnen of buiten de school/bij de jongere thuis</a:t>
            </a:r>
          </a:p>
          <a:p>
            <a:pPr marL="0" indent="0">
              <a:buNone/>
            </a:pPr>
            <a:endParaRPr lang="nl-NL" u="sng" dirty="0">
              <a:latin typeface="Century Gothic" panose="020B0502020202020204" pitchFamily="34" charset="0"/>
            </a:endParaRPr>
          </a:p>
          <a:p>
            <a:pPr>
              <a:buFont typeface="Wingdings" panose="05000000000000000000" pitchFamily="2" charset="2"/>
              <a:buChar char="à"/>
            </a:pPr>
            <a:endParaRPr lang="nl-NL" dirty="0">
              <a:latin typeface="Century Gothic" panose="020B0502020202020204" pitchFamily="34" charset="0"/>
            </a:endParaRPr>
          </a:p>
          <a:p>
            <a:pPr marL="0" indent="0">
              <a:buNone/>
            </a:pPr>
            <a:endParaRPr lang="nl-BE" dirty="0">
              <a:latin typeface="Century Gothic" panose="020B0502020202020204" pitchFamily="34" charset="0"/>
            </a:endParaRPr>
          </a:p>
          <a:p>
            <a:pPr marL="0" indent="0">
              <a:buNone/>
            </a:pPr>
            <a:endParaRPr lang="nl-BE" dirty="0">
              <a:latin typeface="Century Gothic" panose="020B0502020202020204" pitchFamily="34" charset="0"/>
            </a:endParaRPr>
          </a:p>
          <a:p>
            <a:pPr marL="0" indent="0">
              <a:buNone/>
            </a:pPr>
            <a:endParaRPr lang="nl-BE" dirty="0">
              <a:latin typeface="Century Gothic" panose="020B0502020202020204" pitchFamily="34" charset="0"/>
            </a:endParaRPr>
          </a:p>
          <a:p>
            <a:pPr marL="0" indent="0">
              <a:buNone/>
            </a:pPr>
            <a:endParaRPr lang="nl-BE" b="1" dirty="0"/>
          </a:p>
        </p:txBody>
      </p:sp>
      <p:sp>
        <p:nvSpPr>
          <p:cNvPr id="5" name="Titel 4">
            <a:extLst>
              <a:ext uri="{FF2B5EF4-FFF2-40B4-BE49-F238E27FC236}">
                <a16:creationId xmlns:a16="http://schemas.microsoft.com/office/drawing/2014/main" id="{896DA201-D4FA-4DD4-8B9D-9FB9338D3A3F}"/>
              </a:ext>
            </a:extLst>
          </p:cNvPr>
          <p:cNvSpPr>
            <a:spLocks noGrp="1"/>
          </p:cNvSpPr>
          <p:nvPr>
            <p:ph type="title"/>
          </p:nvPr>
        </p:nvSpPr>
        <p:spPr/>
        <p:txBody>
          <a:bodyPr/>
          <a:lstStyle/>
          <a:p>
            <a:r>
              <a:rPr lang="nl-NL" b="1" dirty="0">
                <a:latin typeface="Century Gothic" panose="020B0502020202020204" pitchFamily="34" charset="0"/>
              </a:rPr>
              <a:t>PROFO vzw Leuven</a:t>
            </a:r>
            <a:br>
              <a:rPr lang="nl-NL" b="1" dirty="0">
                <a:latin typeface="Century Gothic" panose="020B0502020202020204" pitchFamily="34" charset="0"/>
              </a:rPr>
            </a:br>
            <a:r>
              <a:rPr lang="nl-NL" dirty="0">
                <a:latin typeface="Century Gothic" panose="020B0502020202020204" pitchFamily="34" charset="0"/>
              </a:rPr>
              <a:t>Aanbod </a:t>
            </a:r>
            <a:endParaRPr lang="nl-BE" dirty="0">
              <a:latin typeface="Century Gothic" panose="020B0502020202020204" pitchFamily="34" charset="0"/>
            </a:endParaRPr>
          </a:p>
        </p:txBody>
      </p:sp>
      <p:pic>
        <p:nvPicPr>
          <p:cNvPr id="4" name="Afbeelding 3">
            <a:extLst>
              <a:ext uri="{FF2B5EF4-FFF2-40B4-BE49-F238E27FC236}">
                <a16:creationId xmlns:a16="http://schemas.microsoft.com/office/drawing/2014/main" id="{BDEC9CA0-F72E-47BE-801A-7F1598E0F876}"/>
              </a:ext>
            </a:extLst>
          </p:cNvPr>
          <p:cNvPicPr>
            <a:picLocks noChangeAspect="1"/>
          </p:cNvPicPr>
          <p:nvPr/>
        </p:nvPicPr>
        <p:blipFill>
          <a:blip r:embed="rId2"/>
          <a:stretch>
            <a:fillRect/>
          </a:stretch>
        </p:blipFill>
        <p:spPr>
          <a:xfrm>
            <a:off x="5602145" y="443706"/>
            <a:ext cx="2968283" cy="1652587"/>
          </a:xfrm>
          <a:prstGeom prst="rect">
            <a:avLst/>
          </a:prstGeom>
        </p:spPr>
      </p:pic>
    </p:spTree>
    <p:extLst>
      <p:ext uri="{BB962C8B-B14F-4D97-AF65-F5344CB8AC3E}">
        <p14:creationId xmlns:p14="http://schemas.microsoft.com/office/powerpoint/2010/main" val="961720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6846F4C-04F5-4F5F-8460-AC17239A382B}"/>
              </a:ext>
            </a:extLst>
          </p:cNvPr>
          <p:cNvSpPr>
            <a:spLocks noGrp="1"/>
          </p:cNvSpPr>
          <p:nvPr>
            <p:ph idx="1"/>
          </p:nvPr>
        </p:nvSpPr>
        <p:spPr/>
        <p:txBody>
          <a:bodyPr>
            <a:normAutofit/>
          </a:bodyPr>
          <a:lstStyle/>
          <a:p>
            <a:r>
              <a:rPr lang="nl-NL" u="sng" dirty="0">
                <a:latin typeface="Century Gothic" panose="020B0502020202020204" pitchFamily="34" charset="0"/>
              </a:rPr>
              <a:t>Trainingsatelier Rots &amp; Water</a:t>
            </a:r>
          </a:p>
          <a:p>
            <a:pPr>
              <a:buFont typeface="Wingdings" panose="05000000000000000000" pitchFamily="2" charset="2"/>
              <a:buChar char="ü"/>
            </a:pPr>
            <a:r>
              <a:rPr lang="nl-BE" dirty="0">
                <a:latin typeface="Century Gothic" panose="020B0502020202020204" pitchFamily="34" charset="0"/>
              </a:rPr>
              <a:t>rots en water draait om zelfregulatie</a:t>
            </a:r>
          </a:p>
          <a:p>
            <a:pPr>
              <a:buFont typeface="Wingdings" panose="05000000000000000000" pitchFamily="2" charset="2"/>
              <a:buChar char="ü"/>
            </a:pPr>
            <a:r>
              <a:rPr lang="nl-BE" dirty="0">
                <a:latin typeface="Century Gothic" panose="020B0502020202020204" pitchFamily="34" charset="0"/>
              </a:rPr>
              <a:t>we gaan samen met de jongere op zoek naar een gebalanceerde levenshouding</a:t>
            </a:r>
          </a:p>
          <a:p>
            <a:pPr>
              <a:buFont typeface="Wingdings" panose="05000000000000000000" pitchFamily="2" charset="2"/>
              <a:buChar char="ü"/>
            </a:pPr>
            <a:r>
              <a:rPr lang="nl-BE" dirty="0">
                <a:latin typeface="Century Gothic" panose="020B0502020202020204" pitchFamily="34" charset="0"/>
              </a:rPr>
              <a:t>hierbij staat de rots symbool voor sterk staan, opkomen voor jezelf en assertiviteit</a:t>
            </a:r>
          </a:p>
          <a:p>
            <a:pPr>
              <a:buFont typeface="Wingdings" panose="05000000000000000000" pitchFamily="2" charset="2"/>
              <a:buChar char="ü"/>
            </a:pPr>
            <a:r>
              <a:rPr lang="nl-BE" dirty="0">
                <a:latin typeface="Century Gothic" panose="020B0502020202020204" pitchFamily="34" charset="0"/>
              </a:rPr>
              <a:t>water staat voor het vermogen om je aan te passen, mild te zijn en rustiger in het leven te staan</a:t>
            </a:r>
          </a:p>
          <a:p>
            <a:pPr>
              <a:buFont typeface="Wingdings" panose="05000000000000000000" pitchFamily="2" charset="2"/>
              <a:buChar char="ü"/>
            </a:pPr>
            <a:r>
              <a:rPr lang="nl-BE" dirty="0">
                <a:latin typeface="Century Gothic" panose="020B0502020202020204" pitchFamily="34" charset="0"/>
              </a:rPr>
              <a:t>met deze sessies willen we zowel jongeren die te veel als rots, of juist teveel als water door het leven gaan bereiken.</a:t>
            </a:r>
            <a:endParaRPr lang="nl-NL" dirty="0">
              <a:latin typeface="Century Gothic" panose="020B0502020202020204" pitchFamily="34" charset="0"/>
            </a:endParaRPr>
          </a:p>
          <a:p>
            <a:pPr>
              <a:buFont typeface="Wingdings" panose="05000000000000000000" pitchFamily="2" charset="2"/>
              <a:buChar char="à"/>
            </a:pPr>
            <a:endParaRPr lang="nl-NL" dirty="0">
              <a:latin typeface="Century Gothic" panose="020B0502020202020204" pitchFamily="34" charset="0"/>
            </a:endParaRPr>
          </a:p>
          <a:p>
            <a:pPr marL="0" indent="0">
              <a:buNone/>
            </a:pPr>
            <a:endParaRPr lang="nl-BE" dirty="0">
              <a:latin typeface="Century Gothic" panose="020B0502020202020204" pitchFamily="34" charset="0"/>
            </a:endParaRPr>
          </a:p>
          <a:p>
            <a:pPr marL="0" indent="0">
              <a:buNone/>
            </a:pPr>
            <a:endParaRPr lang="nl-BE" dirty="0">
              <a:latin typeface="Century Gothic" panose="020B0502020202020204" pitchFamily="34" charset="0"/>
            </a:endParaRPr>
          </a:p>
          <a:p>
            <a:pPr marL="0" indent="0">
              <a:buNone/>
            </a:pPr>
            <a:endParaRPr lang="nl-BE" dirty="0">
              <a:latin typeface="Century Gothic" panose="020B0502020202020204" pitchFamily="34" charset="0"/>
            </a:endParaRPr>
          </a:p>
          <a:p>
            <a:pPr marL="0" indent="0">
              <a:buNone/>
            </a:pPr>
            <a:endParaRPr lang="nl-BE" b="1" dirty="0"/>
          </a:p>
        </p:txBody>
      </p:sp>
      <p:sp>
        <p:nvSpPr>
          <p:cNvPr id="5" name="Titel 4">
            <a:extLst>
              <a:ext uri="{FF2B5EF4-FFF2-40B4-BE49-F238E27FC236}">
                <a16:creationId xmlns:a16="http://schemas.microsoft.com/office/drawing/2014/main" id="{896DA201-D4FA-4DD4-8B9D-9FB9338D3A3F}"/>
              </a:ext>
            </a:extLst>
          </p:cNvPr>
          <p:cNvSpPr>
            <a:spLocks noGrp="1"/>
          </p:cNvSpPr>
          <p:nvPr>
            <p:ph type="title"/>
          </p:nvPr>
        </p:nvSpPr>
        <p:spPr/>
        <p:txBody>
          <a:bodyPr/>
          <a:lstStyle/>
          <a:p>
            <a:r>
              <a:rPr lang="nl-NL" b="1" dirty="0">
                <a:latin typeface="Century Gothic" panose="020B0502020202020204" pitchFamily="34" charset="0"/>
              </a:rPr>
              <a:t>PROFO vzw Leuven</a:t>
            </a:r>
            <a:br>
              <a:rPr lang="nl-NL" b="1" dirty="0">
                <a:latin typeface="Century Gothic" panose="020B0502020202020204" pitchFamily="34" charset="0"/>
              </a:rPr>
            </a:br>
            <a:r>
              <a:rPr lang="nl-NL" dirty="0">
                <a:latin typeface="Century Gothic" panose="020B0502020202020204" pitchFamily="34" charset="0"/>
              </a:rPr>
              <a:t>Aanbod </a:t>
            </a:r>
            <a:endParaRPr lang="nl-BE" dirty="0">
              <a:latin typeface="Century Gothic" panose="020B0502020202020204" pitchFamily="34" charset="0"/>
            </a:endParaRPr>
          </a:p>
        </p:txBody>
      </p:sp>
      <p:pic>
        <p:nvPicPr>
          <p:cNvPr id="4" name="Afbeelding 3">
            <a:extLst>
              <a:ext uri="{FF2B5EF4-FFF2-40B4-BE49-F238E27FC236}">
                <a16:creationId xmlns:a16="http://schemas.microsoft.com/office/drawing/2014/main" id="{BDEC9CA0-F72E-47BE-801A-7F1598E0F876}"/>
              </a:ext>
            </a:extLst>
          </p:cNvPr>
          <p:cNvPicPr>
            <a:picLocks noChangeAspect="1"/>
          </p:cNvPicPr>
          <p:nvPr/>
        </p:nvPicPr>
        <p:blipFill>
          <a:blip r:embed="rId2"/>
          <a:stretch>
            <a:fillRect/>
          </a:stretch>
        </p:blipFill>
        <p:spPr>
          <a:xfrm>
            <a:off x="5602145" y="443706"/>
            <a:ext cx="2968283" cy="1652587"/>
          </a:xfrm>
          <a:prstGeom prst="rect">
            <a:avLst/>
          </a:prstGeom>
        </p:spPr>
      </p:pic>
    </p:spTree>
    <p:extLst>
      <p:ext uri="{BB962C8B-B14F-4D97-AF65-F5344CB8AC3E}">
        <p14:creationId xmlns:p14="http://schemas.microsoft.com/office/powerpoint/2010/main" val="348030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73D3B-F687-44CC-A50D-E6E4284D7B69}"/>
              </a:ext>
            </a:extLst>
          </p:cNvPr>
          <p:cNvSpPr>
            <a:spLocks noGrp="1"/>
          </p:cNvSpPr>
          <p:nvPr>
            <p:ph type="title"/>
          </p:nvPr>
        </p:nvSpPr>
        <p:spPr/>
        <p:txBody>
          <a:bodyPr/>
          <a:lstStyle/>
          <a:p>
            <a:r>
              <a:rPr lang="nl-BE" dirty="0">
                <a:latin typeface="Century Gothic" panose="020B0502020202020204" pitchFamily="34" charset="0"/>
              </a:rPr>
              <a:t>NAFT? </a:t>
            </a:r>
            <a:r>
              <a:rPr lang="nl-BE" dirty="0" err="1">
                <a:latin typeface="Century Gothic" panose="020B0502020202020204" pitchFamily="34" charset="0"/>
              </a:rPr>
              <a:t>Watisda</a:t>
            </a:r>
            <a:r>
              <a:rPr lang="nl-BE" dirty="0">
                <a:latin typeface="Century Gothic" panose="020B0502020202020204" pitchFamily="34" charset="0"/>
              </a:rPr>
              <a:t>?</a:t>
            </a:r>
          </a:p>
        </p:txBody>
      </p:sp>
      <p:sp>
        <p:nvSpPr>
          <p:cNvPr id="3" name="Tijdelijke aanduiding voor inhoud 2">
            <a:extLst>
              <a:ext uri="{FF2B5EF4-FFF2-40B4-BE49-F238E27FC236}">
                <a16:creationId xmlns:a16="http://schemas.microsoft.com/office/drawing/2014/main" id="{82EED6E2-2BC8-471A-BBDA-5EA489B5C58C}"/>
              </a:ext>
            </a:extLst>
          </p:cNvPr>
          <p:cNvSpPr>
            <a:spLocks noGrp="1"/>
          </p:cNvSpPr>
          <p:nvPr>
            <p:ph idx="1"/>
          </p:nvPr>
        </p:nvSpPr>
        <p:spPr/>
        <p:txBody>
          <a:bodyPr/>
          <a:lstStyle/>
          <a:p>
            <a:r>
              <a:rPr lang="nl-BE" sz="2400" u="sng" dirty="0">
                <a:latin typeface="Century Gothic" panose="020B0502020202020204" pitchFamily="34" charset="0"/>
              </a:rPr>
              <a:t>Doel?</a:t>
            </a:r>
            <a:r>
              <a:rPr lang="nl-BE" sz="2400" dirty="0">
                <a:latin typeface="Century Gothic" panose="020B0502020202020204" pitchFamily="34" charset="0"/>
              </a:rPr>
              <a:t> schooluitval tegengaan en gekwalificeerde uitstroom van leerlingen vergroten</a:t>
            </a:r>
          </a:p>
          <a:p>
            <a:r>
              <a:rPr lang="nl-BE" sz="2400" u="sng" dirty="0">
                <a:latin typeface="Century Gothic" panose="020B0502020202020204" pitchFamily="34" charset="0"/>
              </a:rPr>
              <a:t>Hoe?</a:t>
            </a:r>
            <a:r>
              <a:rPr lang="nl-BE" sz="2400" dirty="0">
                <a:latin typeface="Century Gothic" panose="020B0502020202020204" pitchFamily="34" charset="0"/>
              </a:rPr>
              <a:t> Door het positief begeleiden van jongeren en het ondersteunen van het personeel in onderwijsinstellingen</a:t>
            </a:r>
          </a:p>
          <a:p>
            <a:r>
              <a:rPr lang="nl-BE" sz="2400" u="sng" dirty="0">
                <a:latin typeface="Century Gothic" panose="020B0502020202020204" pitchFamily="34" charset="0"/>
              </a:rPr>
              <a:t>Voor wie?</a:t>
            </a:r>
            <a:r>
              <a:rPr lang="nl-BE" sz="2400" dirty="0">
                <a:latin typeface="Century Gothic" panose="020B0502020202020204" pitchFamily="34" charset="0"/>
              </a:rPr>
              <a:t> Jongeren, klas(groepen) en onderwijspersoneel </a:t>
            </a:r>
          </a:p>
          <a:p>
            <a:endParaRPr lang="nl-BE" dirty="0"/>
          </a:p>
        </p:txBody>
      </p:sp>
    </p:spTree>
    <p:extLst>
      <p:ext uri="{BB962C8B-B14F-4D97-AF65-F5344CB8AC3E}">
        <p14:creationId xmlns:p14="http://schemas.microsoft.com/office/powerpoint/2010/main" val="242087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E5B8A-E202-47E6-80A0-6AAE539E252A}"/>
              </a:ext>
            </a:extLst>
          </p:cNvPr>
          <p:cNvSpPr>
            <a:spLocks noGrp="1"/>
          </p:cNvSpPr>
          <p:nvPr>
            <p:ph type="title"/>
          </p:nvPr>
        </p:nvSpPr>
        <p:spPr/>
        <p:txBody>
          <a:bodyPr/>
          <a:lstStyle/>
          <a:p>
            <a:r>
              <a:rPr lang="nl-BE" b="1" dirty="0" err="1">
                <a:latin typeface="Century Gothic" panose="020B0502020202020204" pitchFamily="34" charset="0"/>
              </a:rPr>
              <a:t>Koïnoor</a:t>
            </a:r>
            <a:br>
              <a:rPr lang="nl-BE" dirty="0">
                <a:latin typeface="Century Gothic" panose="020B0502020202020204" pitchFamily="34" charset="0"/>
              </a:rPr>
            </a:br>
            <a:r>
              <a:rPr lang="nl-BE" sz="2800" dirty="0">
                <a:latin typeface="Century Gothic" panose="020B0502020202020204" pitchFamily="34" charset="0"/>
              </a:rPr>
              <a:t>Van Time-out naar NAFT</a:t>
            </a:r>
          </a:p>
        </p:txBody>
      </p:sp>
      <p:sp>
        <p:nvSpPr>
          <p:cNvPr id="3" name="Tijdelijke aanduiding voor inhoud 2">
            <a:extLst>
              <a:ext uri="{FF2B5EF4-FFF2-40B4-BE49-F238E27FC236}">
                <a16:creationId xmlns:a16="http://schemas.microsoft.com/office/drawing/2014/main" id="{319F45F5-A371-41A8-8180-C5E72FC0A769}"/>
              </a:ext>
            </a:extLst>
          </p:cNvPr>
          <p:cNvSpPr>
            <a:spLocks noGrp="1"/>
          </p:cNvSpPr>
          <p:nvPr>
            <p:ph idx="1"/>
          </p:nvPr>
        </p:nvSpPr>
        <p:spPr/>
        <p:txBody>
          <a:bodyPr/>
          <a:lstStyle/>
          <a:p>
            <a:r>
              <a:rPr lang="nl-BE" dirty="0">
                <a:latin typeface="Century Gothic" panose="020B0502020202020204" pitchFamily="34" charset="0"/>
              </a:rPr>
              <a:t>Vroeger time-out: kort of lang</a:t>
            </a:r>
          </a:p>
          <a:p>
            <a:r>
              <a:rPr lang="nl-BE" dirty="0">
                <a:latin typeface="Century Gothic" panose="020B0502020202020204" pitchFamily="34" charset="0"/>
              </a:rPr>
              <a:t>Nu Naadloos flexibel traject</a:t>
            </a:r>
          </a:p>
          <a:p>
            <a:r>
              <a:rPr lang="nl-BE" dirty="0">
                <a:latin typeface="Century Gothic" panose="020B0502020202020204" pitchFamily="34" charset="0"/>
              </a:rPr>
              <a:t>Maatgericht</a:t>
            </a:r>
          </a:p>
          <a:p>
            <a:pPr marL="0" indent="0">
              <a:buNone/>
            </a:pPr>
            <a:endParaRPr lang="nl-BE" dirty="0"/>
          </a:p>
        </p:txBody>
      </p:sp>
      <p:pic>
        <p:nvPicPr>
          <p:cNvPr id="4" name="Picture 2" descr="NAFT Koinoor">
            <a:extLst>
              <a:ext uri="{FF2B5EF4-FFF2-40B4-BE49-F238E27FC236}">
                <a16:creationId xmlns:a16="http://schemas.microsoft.com/office/drawing/2014/main" id="{E0F5D885-A779-4D33-92D9-A45EABCAF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665" y="3773503"/>
            <a:ext cx="1866672" cy="204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051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1049D-5112-4028-9137-B9EF880DCD66}"/>
              </a:ext>
            </a:extLst>
          </p:cNvPr>
          <p:cNvSpPr>
            <a:spLocks noGrp="1"/>
          </p:cNvSpPr>
          <p:nvPr>
            <p:ph type="title"/>
          </p:nvPr>
        </p:nvSpPr>
        <p:spPr/>
        <p:txBody>
          <a:bodyPr/>
          <a:lstStyle/>
          <a:p>
            <a:r>
              <a:rPr lang="nl-NL" dirty="0">
                <a:latin typeface="Century Gothic" panose="020B0502020202020204" pitchFamily="34" charset="0"/>
              </a:rPr>
              <a:t>Aanbod</a:t>
            </a:r>
            <a:endParaRPr lang="nl-BE" dirty="0">
              <a:latin typeface="Century Gothic" panose="020B0502020202020204" pitchFamily="34" charset="0"/>
            </a:endParaRPr>
          </a:p>
        </p:txBody>
      </p:sp>
      <p:sp>
        <p:nvSpPr>
          <p:cNvPr id="3" name="Tijdelijke aanduiding voor inhoud 2">
            <a:extLst>
              <a:ext uri="{FF2B5EF4-FFF2-40B4-BE49-F238E27FC236}">
                <a16:creationId xmlns:a16="http://schemas.microsoft.com/office/drawing/2014/main" id="{CF2BA447-0C2A-4454-829E-FB8679FC0CC6}"/>
              </a:ext>
            </a:extLst>
          </p:cNvPr>
          <p:cNvSpPr>
            <a:spLocks noGrp="1"/>
          </p:cNvSpPr>
          <p:nvPr>
            <p:ph idx="1"/>
          </p:nvPr>
        </p:nvSpPr>
        <p:spPr>
          <a:xfrm>
            <a:off x="677334" y="1645685"/>
            <a:ext cx="8596668" cy="4373376"/>
          </a:xfrm>
        </p:spPr>
        <p:txBody>
          <a:bodyPr>
            <a:normAutofit fontScale="92500"/>
          </a:bodyPr>
          <a:lstStyle/>
          <a:p>
            <a:pPr marL="0" indent="0">
              <a:buNone/>
            </a:pPr>
            <a:r>
              <a:rPr lang="nl-NL" u="sng" dirty="0">
                <a:latin typeface="Century Gothic" panose="020B0502020202020204" pitchFamily="34" charset="0"/>
              </a:rPr>
              <a:t>1. Groepsvorming</a:t>
            </a:r>
          </a:p>
          <a:p>
            <a:pPr marL="0" indent="0">
              <a:buNone/>
            </a:pPr>
            <a:r>
              <a:rPr lang="nl-NL" dirty="0">
                <a:latin typeface="Century Gothic" panose="020B0502020202020204" pitchFamily="34" charset="0"/>
              </a:rPr>
              <a:t>Op maandag, dinsdag, woensdag voormiddag, donderdag voormiddag en vrijdag in Leuven</a:t>
            </a:r>
          </a:p>
          <a:p>
            <a:pPr marL="0" indent="0">
              <a:buNone/>
            </a:pPr>
            <a:r>
              <a:rPr lang="nl-NL" dirty="0">
                <a:latin typeface="Century Gothic" panose="020B0502020202020204" pitchFamily="34" charset="0"/>
              </a:rPr>
              <a:t>A.d.h.v. verschillende ateliers: sport, koken, crea, </a:t>
            </a:r>
            <a:r>
              <a:rPr lang="nl-NL" dirty="0" err="1">
                <a:latin typeface="Century Gothic" panose="020B0502020202020204" pitchFamily="34" charset="0"/>
              </a:rPr>
              <a:t>Raddick</a:t>
            </a:r>
            <a:r>
              <a:rPr lang="nl-NL" dirty="0">
                <a:latin typeface="Century Gothic" panose="020B0502020202020204" pitchFamily="34" charset="0"/>
              </a:rPr>
              <a:t>, etc.</a:t>
            </a:r>
          </a:p>
          <a:p>
            <a:pPr marL="0" indent="0">
              <a:buNone/>
            </a:pPr>
            <a:r>
              <a:rPr lang="nl-NL" dirty="0">
                <a:latin typeface="Century Gothic" panose="020B0502020202020204" pitchFamily="34" charset="0"/>
              </a:rPr>
              <a:t>Elke jongere krijgt en coach: start met </a:t>
            </a:r>
            <a:r>
              <a:rPr lang="nl-NL" dirty="0" err="1">
                <a:latin typeface="Century Gothic" panose="020B0502020202020204" pitchFamily="34" charset="0"/>
              </a:rPr>
              <a:t>coachingsdag</a:t>
            </a:r>
            <a:r>
              <a:rPr lang="nl-NL" dirty="0">
                <a:latin typeface="Century Gothic" panose="020B0502020202020204" pitchFamily="34" charset="0"/>
              </a:rPr>
              <a:t> en voorziet ook nazorg</a:t>
            </a:r>
          </a:p>
          <a:p>
            <a:pPr marL="0" indent="0">
              <a:buNone/>
            </a:pPr>
            <a:r>
              <a:rPr lang="nl-NL" dirty="0">
                <a:latin typeface="Century Gothic" panose="020B0502020202020204" pitchFamily="34" charset="0"/>
              </a:rPr>
              <a:t>Met aandacht voor studie</a:t>
            </a:r>
          </a:p>
          <a:p>
            <a:pPr marL="0" indent="0">
              <a:buNone/>
            </a:pPr>
            <a:endParaRPr lang="nl-NL" dirty="0">
              <a:latin typeface="Century Gothic" panose="020B0502020202020204" pitchFamily="34" charset="0"/>
            </a:endParaRPr>
          </a:p>
          <a:p>
            <a:pPr marL="0" indent="0">
              <a:buNone/>
            </a:pPr>
            <a:r>
              <a:rPr lang="nl-NL" u="sng" dirty="0">
                <a:latin typeface="Century Gothic" panose="020B0502020202020204" pitchFamily="34" charset="0"/>
              </a:rPr>
              <a:t>2. Individuele begeleiding</a:t>
            </a:r>
          </a:p>
          <a:p>
            <a:pPr marL="0" indent="0">
              <a:buNone/>
            </a:pPr>
            <a:r>
              <a:rPr lang="nl-BE" dirty="0">
                <a:latin typeface="Century Gothic" panose="020B0502020202020204" pitchFamily="34" charset="0"/>
              </a:rPr>
              <a:t>Voor jongeren die extra ondersteuning nodig hebben en die willen werken aan specifieke doelstellingen </a:t>
            </a:r>
          </a:p>
          <a:p>
            <a:pPr>
              <a:buFont typeface="Wingdings" panose="05000000000000000000" pitchFamily="2" charset="2"/>
              <a:buChar char="à"/>
            </a:pPr>
            <a:r>
              <a:rPr lang="nl-BE" dirty="0">
                <a:latin typeface="Century Gothic" panose="020B0502020202020204" pitchFamily="34" charset="0"/>
              </a:rPr>
              <a:t>kan een opstap zijn naar een groepstraject</a:t>
            </a:r>
          </a:p>
          <a:p>
            <a:pPr>
              <a:buFont typeface="Wingdings" panose="05000000000000000000" pitchFamily="2" charset="2"/>
              <a:buChar char="à"/>
            </a:pPr>
            <a:r>
              <a:rPr lang="nl-BE" dirty="0">
                <a:latin typeface="Century Gothic" panose="020B0502020202020204" pitchFamily="34" charset="0"/>
              </a:rPr>
              <a:t>binnen of buiten de school/bij de jongere thuis</a:t>
            </a:r>
          </a:p>
          <a:p>
            <a:pPr marL="0" indent="0">
              <a:buNone/>
            </a:pPr>
            <a:endParaRPr lang="nl-BE" dirty="0"/>
          </a:p>
        </p:txBody>
      </p:sp>
    </p:spTree>
    <p:extLst>
      <p:ext uri="{BB962C8B-B14F-4D97-AF65-F5344CB8AC3E}">
        <p14:creationId xmlns:p14="http://schemas.microsoft.com/office/powerpoint/2010/main" val="4277396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F9A74-BE16-468C-9B00-58D1A6A78065}"/>
              </a:ext>
            </a:extLst>
          </p:cNvPr>
          <p:cNvSpPr>
            <a:spLocks noGrp="1"/>
          </p:cNvSpPr>
          <p:nvPr>
            <p:ph type="title"/>
          </p:nvPr>
        </p:nvSpPr>
        <p:spPr/>
        <p:txBody>
          <a:bodyPr/>
          <a:lstStyle/>
          <a:p>
            <a:r>
              <a:rPr lang="nl-BE" b="1" dirty="0">
                <a:latin typeface="Century Gothic" panose="020B0502020202020204" pitchFamily="34" charset="0"/>
              </a:rPr>
              <a:t>Leerrecht</a:t>
            </a:r>
            <a:br>
              <a:rPr lang="nl-BE" b="1" dirty="0">
                <a:latin typeface="Century Gothic" panose="020B0502020202020204" pitchFamily="34" charset="0"/>
              </a:rPr>
            </a:br>
            <a:r>
              <a:rPr lang="nl-BE" dirty="0">
                <a:latin typeface="Century Gothic" panose="020B0502020202020204" pitchFamily="34" charset="0"/>
              </a:rPr>
              <a:t>Aanbod</a:t>
            </a:r>
          </a:p>
        </p:txBody>
      </p:sp>
      <p:sp>
        <p:nvSpPr>
          <p:cNvPr id="3" name="Tijdelijke aanduiding voor inhoud 2">
            <a:extLst>
              <a:ext uri="{FF2B5EF4-FFF2-40B4-BE49-F238E27FC236}">
                <a16:creationId xmlns:a16="http://schemas.microsoft.com/office/drawing/2014/main" id="{07F0CACF-C85E-4480-95DF-96198AAD0370}"/>
              </a:ext>
            </a:extLst>
          </p:cNvPr>
          <p:cNvSpPr>
            <a:spLocks noGrp="1"/>
          </p:cNvSpPr>
          <p:nvPr>
            <p:ph idx="1"/>
          </p:nvPr>
        </p:nvSpPr>
        <p:spPr>
          <a:xfrm>
            <a:off x="677334" y="2081965"/>
            <a:ext cx="8596668" cy="3880773"/>
          </a:xfrm>
        </p:spPr>
        <p:txBody>
          <a:bodyPr/>
          <a:lstStyle/>
          <a:p>
            <a:r>
              <a:rPr lang="nl-NL" sz="1700" dirty="0">
                <a:latin typeface="Century Gothic" panose="020B0502020202020204" pitchFamily="34" charset="0"/>
              </a:rPr>
              <a:t>Voor elke leerling die de verbinding met de reguliere onderwijswereld niet langer kan maken (12-18 jaar)</a:t>
            </a:r>
          </a:p>
          <a:p>
            <a:r>
              <a:rPr lang="nl-NL" sz="1700" dirty="0">
                <a:latin typeface="Century Gothic" panose="020B0502020202020204" pitchFamily="34" charset="0"/>
              </a:rPr>
              <a:t>Op zoek gaan voor (en samen met) de jongere naar (bestaande) initiatieven (leerplekken) en plaatsen waar het ‘recht op leren’ kan ingevuld worden buiten het reguliere onderwijs (vanuit interesses en mogelijkheden van de jongere)</a:t>
            </a:r>
          </a:p>
          <a:p>
            <a:r>
              <a:rPr lang="nl-NL" sz="1700" dirty="0">
                <a:latin typeface="Century Gothic" panose="020B0502020202020204" pitchFamily="34" charset="0"/>
              </a:rPr>
              <a:t>Opvolging van de jongere waarborgen, ook als een traject moeilijk loopt (individuele coaching + telefonisch contact leerplek)</a:t>
            </a:r>
          </a:p>
          <a:p>
            <a:r>
              <a:rPr lang="nl-NL" sz="1700" dirty="0">
                <a:latin typeface="Century Gothic" panose="020B0502020202020204" pitchFamily="34" charset="0"/>
              </a:rPr>
              <a:t>Oplossing op korte termijn is niet haalbaar </a:t>
            </a:r>
          </a:p>
          <a:p>
            <a:r>
              <a:rPr lang="nl-NL" sz="1700" dirty="0">
                <a:latin typeface="Century Gothic" panose="020B0502020202020204" pitchFamily="34" charset="0"/>
              </a:rPr>
              <a:t>Toetst regelmatig een vollediger herintrede in het onderwijs of het arbeidscircuit af</a:t>
            </a:r>
          </a:p>
          <a:p>
            <a:r>
              <a:rPr lang="nl-NL" dirty="0">
                <a:latin typeface="Century Gothic" panose="020B0502020202020204" pitchFamily="34" charset="0"/>
              </a:rPr>
              <a:t>Bv. </a:t>
            </a:r>
            <a:r>
              <a:rPr lang="nl-NL" dirty="0" err="1">
                <a:latin typeface="Century Gothic" panose="020B0502020202020204" pitchFamily="34" charset="0"/>
              </a:rPr>
              <a:t>Rizsas</a:t>
            </a:r>
            <a:r>
              <a:rPr lang="nl-NL" dirty="0">
                <a:latin typeface="Century Gothic" panose="020B0502020202020204" pitchFamily="34" charset="0"/>
              </a:rPr>
              <a:t>, zorgboerderij, vrijwilligerswerk, etc. </a:t>
            </a:r>
          </a:p>
          <a:p>
            <a:endParaRPr lang="nl-NL" dirty="0">
              <a:latin typeface="Century Gothic" panose="020B0502020202020204" pitchFamily="34" charset="0"/>
            </a:endParaRPr>
          </a:p>
          <a:p>
            <a:pPr marL="0" indent="0">
              <a:buNone/>
            </a:pPr>
            <a:endParaRPr lang="nl-BE" dirty="0"/>
          </a:p>
        </p:txBody>
      </p:sp>
      <p:pic>
        <p:nvPicPr>
          <p:cNvPr id="4" name="Picture 4" descr="Dia 1">
            <a:extLst>
              <a:ext uri="{FF2B5EF4-FFF2-40B4-BE49-F238E27FC236}">
                <a16:creationId xmlns:a16="http://schemas.microsoft.com/office/drawing/2014/main" id="{5D438ABE-98BB-45A5-9851-C5D6033EA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4776035"/>
            <a:ext cx="2609975" cy="175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0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64EC1-1C84-42D9-9FFB-87B62DE08182}"/>
              </a:ext>
            </a:extLst>
          </p:cNvPr>
          <p:cNvSpPr>
            <a:spLocks noGrp="1"/>
          </p:cNvSpPr>
          <p:nvPr>
            <p:ph type="title"/>
          </p:nvPr>
        </p:nvSpPr>
        <p:spPr/>
        <p:txBody>
          <a:bodyPr/>
          <a:lstStyle/>
          <a:p>
            <a:r>
              <a:rPr lang="nl-BE" dirty="0">
                <a:latin typeface="Century Gothic" panose="020B0502020202020204" pitchFamily="34" charset="0"/>
              </a:rPr>
              <a:t>Voorwaarden</a:t>
            </a:r>
          </a:p>
        </p:txBody>
      </p:sp>
      <p:sp>
        <p:nvSpPr>
          <p:cNvPr id="3" name="Tijdelijke aanduiding voor inhoud 2">
            <a:extLst>
              <a:ext uri="{FF2B5EF4-FFF2-40B4-BE49-F238E27FC236}">
                <a16:creationId xmlns:a16="http://schemas.microsoft.com/office/drawing/2014/main" id="{EAB65070-9DC0-4A7D-B95B-F69BB61B401A}"/>
              </a:ext>
            </a:extLst>
          </p:cNvPr>
          <p:cNvSpPr>
            <a:spLocks noGrp="1"/>
          </p:cNvSpPr>
          <p:nvPr>
            <p:ph idx="1"/>
          </p:nvPr>
        </p:nvSpPr>
        <p:spPr>
          <a:xfrm>
            <a:off x="677334" y="1672317"/>
            <a:ext cx="8596668" cy="4755116"/>
          </a:xfrm>
        </p:spPr>
        <p:txBody>
          <a:bodyPr>
            <a:normAutofit/>
          </a:bodyPr>
          <a:lstStyle/>
          <a:p>
            <a:r>
              <a:rPr lang="nl-BE" sz="2400" u="sng" dirty="0">
                <a:latin typeface="Century Gothic" panose="020B0502020202020204" pitchFamily="34" charset="0"/>
              </a:rPr>
              <a:t>Vrijwilligheid:</a:t>
            </a:r>
            <a:r>
              <a:rPr lang="nl-BE" sz="2400" dirty="0">
                <a:latin typeface="Century Gothic" panose="020B0502020202020204" pitchFamily="34" charset="0"/>
              </a:rPr>
              <a:t> niet als sanctie of als alternatief voor een sanctie</a:t>
            </a:r>
          </a:p>
          <a:p>
            <a:r>
              <a:rPr lang="nl-BE" sz="2400" u="sng" dirty="0">
                <a:latin typeface="Century Gothic" panose="020B0502020202020204" pitchFamily="34" charset="0"/>
              </a:rPr>
              <a:t>Schools perspectief:</a:t>
            </a:r>
            <a:r>
              <a:rPr lang="nl-BE" sz="2400" dirty="0">
                <a:latin typeface="Century Gothic" panose="020B0502020202020204" pitchFamily="34" charset="0"/>
              </a:rPr>
              <a:t> niet reeds in tuchtprocedure of definitief uitgesloten (jongere kan niet definitief uitgesloten worden tijdens NAFT-traject, indien schorsing tijdens NAFT-traject moet begeleider op de hoogte worden gebracht)</a:t>
            </a:r>
          </a:p>
          <a:p>
            <a:r>
              <a:rPr lang="nl-BE" sz="2400" u="sng" dirty="0">
                <a:latin typeface="Century Gothic" panose="020B0502020202020204" pitchFamily="34" charset="0"/>
              </a:rPr>
              <a:t>Bereidwilligheid van alle betrokkenen: </a:t>
            </a:r>
            <a:r>
              <a:rPr lang="nl-BE" sz="2400" dirty="0">
                <a:latin typeface="Century Gothic" panose="020B0502020202020204" pitchFamily="34" charset="0"/>
              </a:rPr>
              <a:t>zo veel mogelijk inspanningen van iedereen die betrokken is (gedeelde verantwoordelijkheid, bv. bij her-instap school)</a:t>
            </a:r>
          </a:p>
          <a:p>
            <a:endParaRPr lang="nl-BE" dirty="0"/>
          </a:p>
        </p:txBody>
      </p:sp>
    </p:spTree>
    <p:extLst>
      <p:ext uri="{BB962C8B-B14F-4D97-AF65-F5344CB8AC3E}">
        <p14:creationId xmlns:p14="http://schemas.microsoft.com/office/powerpoint/2010/main" val="3309383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CEA6F-0FC2-4A00-8315-ECC247F22E8D}"/>
              </a:ext>
            </a:extLst>
          </p:cNvPr>
          <p:cNvSpPr>
            <a:spLocks noGrp="1"/>
          </p:cNvSpPr>
          <p:nvPr>
            <p:ph type="title"/>
          </p:nvPr>
        </p:nvSpPr>
        <p:spPr/>
        <p:txBody>
          <a:bodyPr/>
          <a:lstStyle/>
          <a:p>
            <a:r>
              <a:rPr lang="nl-BE" dirty="0">
                <a:latin typeface="Century Gothic" panose="020B0502020202020204" pitchFamily="34" charset="0"/>
              </a:rPr>
              <a:t>Aanmeldingsprocedure</a:t>
            </a:r>
          </a:p>
        </p:txBody>
      </p:sp>
      <p:sp>
        <p:nvSpPr>
          <p:cNvPr id="3" name="Tijdelijke aanduiding voor inhoud 2">
            <a:extLst>
              <a:ext uri="{FF2B5EF4-FFF2-40B4-BE49-F238E27FC236}">
                <a16:creationId xmlns:a16="http://schemas.microsoft.com/office/drawing/2014/main" id="{6C0B905D-E084-4FEB-ABE3-37EF12CFE51F}"/>
              </a:ext>
            </a:extLst>
          </p:cNvPr>
          <p:cNvSpPr>
            <a:spLocks noGrp="1"/>
          </p:cNvSpPr>
          <p:nvPr>
            <p:ph idx="1"/>
          </p:nvPr>
        </p:nvSpPr>
        <p:spPr>
          <a:xfrm>
            <a:off x="677334" y="1725584"/>
            <a:ext cx="8596668" cy="4755115"/>
          </a:xfrm>
        </p:spPr>
        <p:txBody>
          <a:bodyPr>
            <a:normAutofit fontScale="92500" lnSpcReduction="20000"/>
          </a:bodyPr>
          <a:lstStyle/>
          <a:p>
            <a:r>
              <a:rPr lang="nl-BE" dirty="0">
                <a:latin typeface="Century Gothic" panose="020B0502020202020204" pitchFamily="34" charset="0"/>
              </a:rPr>
              <a:t>CLB doet online aanmelding bij het Meldpunt schoolexterne interventies (MSI) </a:t>
            </a:r>
            <a:r>
              <a:rPr lang="nl-BE" dirty="0">
                <a:latin typeface="Century Gothic" panose="020B0502020202020204" pitchFamily="34" charset="0"/>
                <a:hlinkClick r:id="rId2"/>
              </a:rPr>
              <a:t>https://www.meldpuntsi.be/</a:t>
            </a:r>
            <a:endParaRPr lang="nl-BE" dirty="0">
              <a:latin typeface="Century Gothic" panose="020B0502020202020204" pitchFamily="34" charset="0"/>
            </a:endParaRPr>
          </a:p>
          <a:p>
            <a:r>
              <a:rPr lang="nl-BE" dirty="0">
                <a:latin typeface="Century Gothic" panose="020B0502020202020204" pitchFamily="34" charset="0"/>
              </a:rPr>
              <a:t>NAFT Vlaams-Brabant-Oost </a:t>
            </a:r>
          </a:p>
          <a:p>
            <a:r>
              <a:rPr lang="nl-BE" dirty="0">
                <a:latin typeface="Century Gothic" panose="020B0502020202020204" pitchFamily="34" charset="0"/>
              </a:rPr>
              <a:t>Grondige beschrijving van reden tot aanmelding</a:t>
            </a:r>
          </a:p>
          <a:p>
            <a:r>
              <a:rPr lang="nl-BE" dirty="0">
                <a:latin typeface="Century Gothic" panose="020B0502020202020204" pitchFamily="34" charset="0"/>
              </a:rPr>
              <a:t>Meldpunt bezorgt aanmeldingen aan NAFT-aanbieders</a:t>
            </a:r>
          </a:p>
          <a:p>
            <a:r>
              <a:rPr lang="nl-BE" dirty="0">
                <a:latin typeface="Century Gothic" panose="020B0502020202020204" pitchFamily="34" charset="0"/>
              </a:rPr>
              <a:t>Korte telefonische vraagverduidelijking </a:t>
            </a:r>
          </a:p>
          <a:p>
            <a:r>
              <a:rPr lang="nl-BE" dirty="0">
                <a:latin typeface="Century Gothic" panose="020B0502020202020204" pitchFamily="34" charset="0"/>
              </a:rPr>
              <a:t>Wekelijks aanmeldingenoverleg met NAFT-aanbieders: o.b.v. de aanmeldingsfiche, de telefonische vraagverduidelijking, de locatie en de wachtlijst beslissen we welke aanbieder het traject zal opnemen</a:t>
            </a:r>
          </a:p>
          <a:p>
            <a:r>
              <a:rPr lang="nl-BE" dirty="0">
                <a:latin typeface="Century Gothic" panose="020B0502020202020204" pitchFamily="34" charset="0"/>
              </a:rPr>
              <a:t>Aanbieder neemt contact op met CLB (ook in geval van wachtlijst)</a:t>
            </a:r>
          </a:p>
          <a:p>
            <a:r>
              <a:rPr lang="nl-BE" dirty="0">
                <a:latin typeface="Century Gothic" panose="020B0502020202020204" pitchFamily="34" charset="0"/>
              </a:rPr>
              <a:t>CLB roept start ronde tafel samen</a:t>
            </a:r>
          </a:p>
          <a:p>
            <a:r>
              <a:rPr lang="nl-BE" dirty="0">
                <a:latin typeface="Century Gothic" panose="020B0502020202020204" pitchFamily="34" charset="0"/>
              </a:rPr>
              <a:t>Start traject</a:t>
            </a:r>
          </a:p>
          <a:p>
            <a:endParaRPr lang="nl-BE" dirty="0">
              <a:latin typeface="Century Gothic" panose="020B0502020202020204" pitchFamily="34" charset="0"/>
            </a:endParaRPr>
          </a:p>
          <a:p>
            <a:pPr marL="0" indent="0">
              <a:buNone/>
            </a:pPr>
            <a:r>
              <a:rPr lang="nl-BE" dirty="0">
                <a:latin typeface="Century Gothic" panose="020B0502020202020204" pitchFamily="34" charset="0"/>
                <a:sym typeface="Wingdings" panose="05000000000000000000" pitchFamily="2" charset="2"/>
              </a:rPr>
              <a:t> Nauwe samenwerking binnen de regio tussen </a:t>
            </a:r>
            <a:r>
              <a:rPr lang="nl-BE" dirty="0" err="1">
                <a:latin typeface="Century Gothic" panose="020B0502020202020204" pitchFamily="34" charset="0"/>
                <a:sym typeface="Wingdings" panose="05000000000000000000" pitchFamily="2" charset="2"/>
              </a:rPr>
              <a:t>Koïnoor</a:t>
            </a:r>
            <a:r>
              <a:rPr lang="nl-BE" dirty="0">
                <a:latin typeface="Century Gothic" panose="020B0502020202020204" pitchFamily="34" charset="0"/>
                <a:sym typeface="Wingdings" panose="05000000000000000000" pitchFamily="2" charset="2"/>
              </a:rPr>
              <a:t>, PROFO vzw en </a:t>
            </a:r>
            <a:r>
              <a:rPr lang="nl-BE" dirty="0" err="1">
                <a:latin typeface="Century Gothic" panose="020B0502020202020204" pitchFamily="34" charset="0"/>
                <a:sym typeface="Wingdings" panose="05000000000000000000" pitchFamily="2" charset="2"/>
              </a:rPr>
              <a:t>Arktos</a:t>
            </a:r>
            <a:r>
              <a:rPr lang="nl-BE" dirty="0">
                <a:latin typeface="Century Gothic" panose="020B0502020202020204" pitchFamily="34" charset="0"/>
                <a:sym typeface="Wingdings" panose="05000000000000000000" pitchFamily="2" charset="2"/>
              </a:rPr>
              <a:t>: gedeelde trajecten (op maat) zijn mogelijk! </a:t>
            </a:r>
            <a:endParaRPr lang="nl-BE" dirty="0">
              <a:latin typeface="Century Gothic" panose="020B0502020202020204" pitchFamily="34" charset="0"/>
            </a:endParaRPr>
          </a:p>
          <a:p>
            <a:pPr marL="0" indent="0">
              <a:buNone/>
            </a:pPr>
            <a:endParaRPr lang="nl-BE" dirty="0"/>
          </a:p>
          <a:p>
            <a:endParaRPr lang="nl-BE" dirty="0"/>
          </a:p>
          <a:p>
            <a:endParaRPr lang="nl-BE" dirty="0"/>
          </a:p>
        </p:txBody>
      </p:sp>
    </p:spTree>
    <p:extLst>
      <p:ext uri="{BB962C8B-B14F-4D97-AF65-F5344CB8AC3E}">
        <p14:creationId xmlns:p14="http://schemas.microsoft.com/office/powerpoint/2010/main" val="5396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1375E94-8391-1F41-B20F-CFF3610E8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399" y="1267607"/>
            <a:ext cx="3696687" cy="1656400"/>
          </a:xfrm>
          <a:prstGeom prst="rect">
            <a:avLst/>
          </a:prstGeom>
        </p:spPr>
      </p:pic>
      <p:pic>
        <p:nvPicPr>
          <p:cNvPr id="2050" name="Picture 2" descr="NAFT Koinoor">
            <a:extLst>
              <a:ext uri="{FF2B5EF4-FFF2-40B4-BE49-F238E27FC236}">
                <a16:creationId xmlns:a16="http://schemas.microsoft.com/office/drawing/2014/main" id="{EBCC5F6C-3241-48D1-AE4D-0671F6536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348" y="3329322"/>
            <a:ext cx="2709862" cy="29619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a 1">
            <a:extLst>
              <a:ext uri="{FF2B5EF4-FFF2-40B4-BE49-F238E27FC236}">
                <a16:creationId xmlns:a16="http://schemas.microsoft.com/office/drawing/2014/main" id="{4203CEDA-8B1B-4269-9D9D-0793DB630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3933993"/>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321BABC1-DBA1-4277-95BE-3988C3D1E304}"/>
              </a:ext>
            </a:extLst>
          </p:cNvPr>
          <p:cNvPicPr>
            <a:picLocks noChangeAspect="1"/>
          </p:cNvPicPr>
          <p:nvPr/>
        </p:nvPicPr>
        <p:blipFill>
          <a:blip r:embed="rId5"/>
          <a:stretch>
            <a:fillRect/>
          </a:stretch>
        </p:blipFill>
        <p:spPr>
          <a:xfrm>
            <a:off x="0" y="548022"/>
            <a:ext cx="4767943" cy="2781300"/>
          </a:xfrm>
          <a:prstGeom prst="rect">
            <a:avLst/>
          </a:prstGeom>
        </p:spPr>
      </p:pic>
    </p:spTree>
    <p:extLst>
      <p:ext uri="{BB962C8B-B14F-4D97-AF65-F5344CB8AC3E}">
        <p14:creationId xmlns:p14="http://schemas.microsoft.com/office/powerpoint/2010/main" val="174230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95E17A5-2A91-4FAE-B9E6-6B43D245DFDD}"/>
              </a:ext>
            </a:extLst>
          </p:cNvPr>
          <p:cNvPicPr>
            <a:picLocks noChangeAspect="1"/>
          </p:cNvPicPr>
          <p:nvPr/>
        </p:nvPicPr>
        <p:blipFill>
          <a:blip r:embed="rId2"/>
          <a:stretch>
            <a:fillRect/>
          </a:stretch>
        </p:blipFill>
        <p:spPr>
          <a:xfrm>
            <a:off x="5986240" y="2558875"/>
            <a:ext cx="3738785" cy="2180161"/>
          </a:xfrm>
          <a:prstGeom prst="rect">
            <a:avLst/>
          </a:prstGeom>
        </p:spPr>
      </p:pic>
      <p:sp>
        <p:nvSpPr>
          <p:cNvPr id="2" name="Titel 1">
            <a:extLst>
              <a:ext uri="{FF2B5EF4-FFF2-40B4-BE49-F238E27FC236}">
                <a16:creationId xmlns:a16="http://schemas.microsoft.com/office/drawing/2014/main" id="{15EC0464-90B6-4678-97C1-58396862EB77}"/>
              </a:ext>
            </a:extLst>
          </p:cNvPr>
          <p:cNvSpPr>
            <a:spLocks noGrp="1"/>
          </p:cNvSpPr>
          <p:nvPr>
            <p:ph type="title"/>
          </p:nvPr>
        </p:nvSpPr>
        <p:spPr>
          <a:xfrm>
            <a:off x="677334" y="609600"/>
            <a:ext cx="8596668" cy="1320800"/>
          </a:xfrm>
        </p:spPr>
        <p:txBody>
          <a:bodyPr anchor="t">
            <a:normAutofit/>
          </a:bodyPr>
          <a:lstStyle/>
          <a:p>
            <a:r>
              <a:rPr lang="nl-BE" b="1" dirty="0">
                <a:latin typeface="Century Gothic" panose="020B0502020202020204" pitchFamily="34" charset="0"/>
              </a:rPr>
              <a:t>Arktos Vlaams-Brabant &amp; Brussel</a:t>
            </a:r>
            <a:br>
              <a:rPr lang="nl-BE" dirty="0">
                <a:latin typeface="Century Gothic" panose="020B0502020202020204" pitchFamily="34" charset="0"/>
              </a:rPr>
            </a:br>
            <a:r>
              <a:rPr lang="nl-BE" dirty="0">
                <a:latin typeface="Century Gothic" panose="020B0502020202020204" pitchFamily="34" charset="0"/>
              </a:rPr>
              <a:t>Aanbod</a:t>
            </a:r>
          </a:p>
        </p:txBody>
      </p:sp>
      <p:sp>
        <p:nvSpPr>
          <p:cNvPr id="3" name="Tijdelijke aanduiding voor inhoud 2">
            <a:extLst>
              <a:ext uri="{FF2B5EF4-FFF2-40B4-BE49-F238E27FC236}">
                <a16:creationId xmlns:a16="http://schemas.microsoft.com/office/drawing/2014/main" id="{9753DFE2-CC73-4DF8-A3B9-AB2F77BDF601}"/>
              </a:ext>
            </a:extLst>
          </p:cNvPr>
          <p:cNvSpPr>
            <a:spLocks noGrp="1"/>
          </p:cNvSpPr>
          <p:nvPr>
            <p:ph idx="1"/>
          </p:nvPr>
        </p:nvSpPr>
        <p:spPr>
          <a:xfrm>
            <a:off x="677333" y="2160589"/>
            <a:ext cx="7618941" cy="3749323"/>
          </a:xfrm>
        </p:spPr>
        <p:txBody>
          <a:bodyPr>
            <a:normAutofit/>
          </a:bodyPr>
          <a:lstStyle/>
          <a:p>
            <a:pPr marL="0" indent="0">
              <a:buNone/>
            </a:pPr>
            <a:r>
              <a:rPr lang="nl-BE" sz="2400" b="1" dirty="0">
                <a:latin typeface="Century Gothic" panose="020B0502020202020204" pitchFamily="34" charset="0"/>
              </a:rPr>
              <a:t>Mogelijke invullingen van NAFT trajecten:</a:t>
            </a:r>
          </a:p>
          <a:p>
            <a:r>
              <a:rPr lang="nl-BE" sz="2400" dirty="0">
                <a:latin typeface="Century Gothic" panose="020B0502020202020204" pitchFamily="34" charset="0"/>
              </a:rPr>
              <a:t>Schoolinterne initiatieven</a:t>
            </a:r>
          </a:p>
          <a:p>
            <a:pPr lvl="1"/>
            <a:r>
              <a:rPr lang="nl-BE" sz="2400" dirty="0">
                <a:latin typeface="Century Gothic" panose="020B0502020202020204" pitchFamily="34" charset="0"/>
              </a:rPr>
              <a:t>Voor jongeren</a:t>
            </a:r>
          </a:p>
          <a:p>
            <a:pPr lvl="1"/>
            <a:r>
              <a:rPr lang="nl-BE" sz="2400" dirty="0">
                <a:latin typeface="Century Gothic" panose="020B0502020202020204" pitchFamily="34" charset="0"/>
              </a:rPr>
              <a:t>Voor volwassenen</a:t>
            </a:r>
          </a:p>
          <a:p>
            <a:r>
              <a:rPr lang="nl-BE" sz="2400" dirty="0">
                <a:latin typeface="Century Gothic" panose="020B0502020202020204" pitchFamily="34" charset="0"/>
              </a:rPr>
              <a:t>Schoolexterne initiatieven</a:t>
            </a:r>
          </a:p>
          <a:p>
            <a:pPr lvl="1"/>
            <a:r>
              <a:rPr lang="nl-BE" sz="2400" dirty="0">
                <a:latin typeface="Century Gothic" panose="020B0502020202020204" pitchFamily="34" charset="0"/>
              </a:rPr>
              <a:t>Voor jongeren</a:t>
            </a:r>
          </a:p>
          <a:p>
            <a:pPr lvl="1"/>
            <a:endParaRPr lang="nl-BE" dirty="0">
              <a:latin typeface="Century Gothic" panose="020B0502020202020204" pitchFamily="34" charset="0"/>
            </a:endParaRPr>
          </a:p>
          <a:p>
            <a:endParaRPr lang="nl-BE" dirty="0"/>
          </a:p>
        </p:txBody>
      </p:sp>
    </p:spTree>
    <p:extLst>
      <p:ext uri="{BB962C8B-B14F-4D97-AF65-F5344CB8AC3E}">
        <p14:creationId xmlns:p14="http://schemas.microsoft.com/office/powerpoint/2010/main" val="189264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35805-9248-4BF3-B522-CCA826507282}"/>
              </a:ext>
            </a:extLst>
          </p:cNvPr>
          <p:cNvSpPr>
            <a:spLocks noGrp="1"/>
          </p:cNvSpPr>
          <p:nvPr>
            <p:ph type="title"/>
          </p:nvPr>
        </p:nvSpPr>
        <p:spPr/>
        <p:txBody>
          <a:bodyPr/>
          <a:lstStyle/>
          <a:p>
            <a:r>
              <a:rPr lang="nl-BE" dirty="0" err="1">
                <a:latin typeface="Century Gothic" panose="020B0502020202020204" pitchFamily="34" charset="0"/>
              </a:rPr>
              <a:t>Arktos</a:t>
            </a:r>
            <a:br>
              <a:rPr lang="nl-BE" dirty="0">
                <a:latin typeface="Century Gothic" panose="020B0502020202020204" pitchFamily="34" charset="0"/>
              </a:rPr>
            </a:br>
            <a:r>
              <a:rPr lang="nl-BE" sz="2400" dirty="0">
                <a:latin typeface="Century Gothic" panose="020B0502020202020204" pitchFamily="34" charset="0"/>
              </a:rPr>
              <a:t>Aanbod - Schoolintern jongeren</a:t>
            </a:r>
          </a:p>
        </p:txBody>
      </p:sp>
      <p:sp>
        <p:nvSpPr>
          <p:cNvPr id="3" name="Tijdelijke aanduiding voor inhoud 2">
            <a:extLst>
              <a:ext uri="{FF2B5EF4-FFF2-40B4-BE49-F238E27FC236}">
                <a16:creationId xmlns:a16="http://schemas.microsoft.com/office/drawing/2014/main" id="{0BD0E43C-7D9A-4773-BE89-0C730EEC9D19}"/>
              </a:ext>
            </a:extLst>
          </p:cNvPr>
          <p:cNvSpPr>
            <a:spLocks noGrp="1"/>
          </p:cNvSpPr>
          <p:nvPr>
            <p:ph idx="1"/>
          </p:nvPr>
        </p:nvSpPr>
        <p:spPr>
          <a:xfrm>
            <a:off x="677333" y="2160589"/>
            <a:ext cx="8759629" cy="3880773"/>
          </a:xfrm>
        </p:spPr>
        <p:txBody>
          <a:bodyPr/>
          <a:lstStyle/>
          <a:p>
            <a:pPr marL="0" indent="0">
              <a:buNone/>
            </a:pPr>
            <a:r>
              <a:rPr lang="nl-BE" u="sng" dirty="0">
                <a:latin typeface="Century Gothic" panose="020B0502020202020204" pitchFamily="34" charset="0"/>
              </a:rPr>
              <a:t>1. Klasbegeleiding</a:t>
            </a:r>
          </a:p>
          <a:p>
            <a:pPr marL="0" indent="0">
              <a:buNone/>
            </a:pPr>
            <a:r>
              <a:rPr lang="nl-BE" dirty="0">
                <a:latin typeface="Century Gothic" panose="020B0502020202020204" pitchFamily="34" charset="0"/>
              </a:rPr>
              <a:t>= het opstarten, onderhouden en herstellen van relaties om een optimale leer-, leef- en werkomgeving te faciliteren</a:t>
            </a:r>
          </a:p>
          <a:p>
            <a:pPr marL="0" indent="0">
              <a:buNone/>
            </a:pPr>
            <a:endParaRPr lang="nl-BE" dirty="0">
              <a:latin typeface="Century Gothic" panose="020B0502020202020204" pitchFamily="34" charset="0"/>
            </a:endParaRPr>
          </a:p>
          <a:p>
            <a:pPr marL="0" indent="0">
              <a:buNone/>
            </a:pPr>
            <a:r>
              <a:rPr lang="nl-BE" dirty="0">
                <a:latin typeface="Century Gothic" panose="020B0502020202020204" pitchFamily="34" charset="0"/>
              </a:rPr>
              <a:t>! Vooral effectief wanneer er tijdig wordt aangemeld !</a:t>
            </a:r>
          </a:p>
          <a:p>
            <a:pPr marL="0" indent="0">
              <a:buNone/>
            </a:pPr>
            <a:r>
              <a:rPr lang="nl-BE" dirty="0">
                <a:latin typeface="Century Gothic" panose="020B0502020202020204" pitchFamily="34" charset="0"/>
              </a:rPr>
              <a:t>! Betrokkenheid/medewerking van leerkrachten/leerlingenbegeleiders/directie/etc. is een must wanneer we werken met klasgroepen !</a:t>
            </a:r>
          </a:p>
          <a:p>
            <a:endParaRPr lang="nl-BE" dirty="0"/>
          </a:p>
        </p:txBody>
      </p:sp>
    </p:spTree>
    <p:extLst>
      <p:ext uri="{BB962C8B-B14F-4D97-AF65-F5344CB8AC3E}">
        <p14:creationId xmlns:p14="http://schemas.microsoft.com/office/powerpoint/2010/main" val="102394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F04F4-AE91-468A-8DDE-30B44EE743BB}"/>
              </a:ext>
            </a:extLst>
          </p:cNvPr>
          <p:cNvSpPr>
            <a:spLocks noGrp="1"/>
          </p:cNvSpPr>
          <p:nvPr>
            <p:ph type="title"/>
          </p:nvPr>
        </p:nvSpPr>
        <p:spPr/>
        <p:txBody>
          <a:bodyPr/>
          <a:lstStyle/>
          <a:p>
            <a:r>
              <a:rPr lang="nl-BE" dirty="0" err="1">
                <a:latin typeface="Century Gothic" panose="020B0502020202020204" pitchFamily="34" charset="0"/>
              </a:rPr>
              <a:t>Arktos</a:t>
            </a:r>
            <a:br>
              <a:rPr lang="nl-BE" dirty="0">
                <a:latin typeface="Century Gothic" panose="020B0502020202020204" pitchFamily="34" charset="0"/>
              </a:rPr>
            </a:br>
            <a:r>
              <a:rPr lang="nl-BE" sz="2400" dirty="0">
                <a:latin typeface="Century Gothic" panose="020B0502020202020204" pitchFamily="34" charset="0"/>
              </a:rPr>
              <a:t>Aanbod - Schoolintern jongeren</a:t>
            </a:r>
          </a:p>
        </p:txBody>
      </p:sp>
      <p:sp>
        <p:nvSpPr>
          <p:cNvPr id="3" name="Tijdelijke aanduiding voor inhoud 2">
            <a:extLst>
              <a:ext uri="{FF2B5EF4-FFF2-40B4-BE49-F238E27FC236}">
                <a16:creationId xmlns:a16="http://schemas.microsoft.com/office/drawing/2014/main" id="{2D2B06E8-14BA-4659-A1B4-A98685E16544}"/>
              </a:ext>
            </a:extLst>
          </p:cNvPr>
          <p:cNvSpPr>
            <a:spLocks noGrp="1"/>
          </p:cNvSpPr>
          <p:nvPr>
            <p:ph idx="1"/>
          </p:nvPr>
        </p:nvSpPr>
        <p:spPr>
          <a:xfrm>
            <a:off x="677333" y="2160589"/>
            <a:ext cx="8972693" cy="3880773"/>
          </a:xfrm>
        </p:spPr>
        <p:txBody>
          <a:bodyPr/>
          <a:lstStyle/>
          <a:p>
            <a:pPr marL="0" indent="0">
              <a:buNone/>
            </a:pPr>
            <a:r>
              <a:rPr lang="nl-BE" u="sng" dirty="0">
                <a:latin typeface="Century Gothic" panose="020B0502020202020204" pitchFamily="34" charset="0"/>
              </a:rPr>
              <a:t>2. Herstelgesprekken</a:t>
            </a:r>
          </a:p>
          <a:p>
            <a:pPr marL="0" indent="0">
              <a:buNone/>
            </a:pPr>
            <a:r>
              <a:rPr lang="nl-BE" dirty="0">
                <a:latin typeface="Century Gothic" panose="020B0502020202020204" pitchFamily="34" charset="0"/>
              </a:rPr>
              <a:t>= een gesprek tussen twee of meerdere partijen nadat er zich een incident heeft voorgedaan, waarbij één of meerdere partijen schade heeft opgelopen, hetzij emotioneel of materieel</a:t>
            </a:r>
          </a:p>
          <a:p>
            <a:pPr marL="0" indent="0">
              <a:buNone/>
            </a:pPr>
            <a:r>
              <a:rPr lang="nl-BE" dirty="0">
                <a:latin typeface="Century Gothic" panose="020B0502020202020204" pitchFamily="34" charset="0"/>
              </a:rPr>
              <a:t>= opnemen van verantwoordelijkheid en het zoeken naar oplossingen, om de schade, en zo de relatie, zo veel mogelijk te herstellen</a:t>
            </a:r>
          </a:p>
          <a:p>
            <a:pPr marL="0" indent="0">
              <a:buNone/>
            </a:pPr>
            <a:endParaRPr lang="nl-BE" dirty="0">
              <a:latin typeface="Century Gothic" panose="020B0502020202020204" pitchFamily="34" charset="0"/>
            </a:endParaRPr>
          </a:p>
          <a:p>
            <a:pPr marL="0" indent="0">
              <a:buNone/>
            </a:pPr>
            <a:r>
              <a:rPr lang="nl-BE" dirty="0">
                <a:latin typeface="Century Gothic" panose="020B0502020202020204" pitchFamily="34" charset="0"/>
              </a:rPr>
              <a:t>! Om een herstelgesprek te kunnen doen, moeten alle partijen openstaan voor herstel !</a:t>
            </a:r>
          </a:p>
          <a:p>
            <a:pPr marL="0" indent="0">
              <a:buNone/>
            </a:pPr>
            <a:r>
              <a:rPr lang="nl-BE" dirty="0">
                <a:latin typeface="Century Gothic" panose="020B0502020202020204" pitchFamily="34" charset="0"/>
              </a:rPr>
              <a:t>! Indien er een klacht werd ingediend bij de politie, overleggen we met Alba vzw !</a:t>
            </a:r>
          </a:p>
          <a:p>
            <a:pPr marL="0" indent="0">
              <a:buNone/>
            </a:pPr>
            <a:endParaRPr lang="nl-BE" dirty="0"/>
          </a:p>
        </p:txBody>
      </p:sp>
    </p:spTree>
    <p:extLst>
      <p:ext uri="{BB962C8B-B14F-4D97-AF65-F5344CB8AC3E}">
        <p14:creationId xmlns:p14="http://schemas.microsoft.com/office/powerpoint/2010/main" val="396928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B5201-01FC-42ED-8711-96780D155739}"/>
              </a:ext>
            </a:extLst>
          </p:cNvPr>
          <p:cNvSpPr>
            <a:spLocks noGrp="1"/>
          </p:cNvSpPr>
          <p:nvPr>
            <p:ph type="title"/>
          </p:nvPr>
        </p:nvSpPr>
        <p:spPr/>
        <p:txBody>
          <a:bodyPr/>
          <a:lstStyle/>
          <a:p>
            <a:r>
              <a:rPr lang="nl-BE" dirty="0" err="1">
                <a:latin typeface="Century Gothic" panose="020B0502020202020204" pitchFamily="34" charset="0"/>
              </a:rPr>
              <a:t>Arktos</a:t>
            </a:r>
            <a:br>
              <a:rPr lang="nl-BE" dirty="0">
                <a:latin typeface="Century Gothic" panose="020B0502020202020204" pitchFamily="34" charset="0"/>
              </a:rPr>
            </a:br>
            <a:r>
              <a:rPr lang="nl-BE" sz="2400" dirty="0">
                <a:latin typeface="Century Gothic" panose="020B0502020202020204" pitchFamily="34" charset="0"/>
              </a:rPr>
              <a:t>Aanbod - Schoolintern jongeren</a:t>
            </a:r>
          </a:p>
        </p:txBody>
      </p:sp>
      <p:sp>
        <p:nvSpPr>
          <p:cNvPr id="3" name="Tijdelijke aanduiding voor inhoud 2">
            <a:extLst>
              <a:ext uri="{FF2B5EF4-FFF2-40B4-BE49-F238E27FC236}">
                <a16:creationId xmlns:a16="http://schemas.microsoft.com/office/drawing/2014/main" id="{09F83968-909A-460E-9878-B0785991EAC8}"/>
              </a:ext>
            </a:extLst>
          </p:cNvPr>
          <p:cNvSpPr>
            <a:spLocks noGrp="1"/>
          </p:cNvSpPr>
          <p:nvPr>
            <p:ph idx="1"/>
          </p:nvPr>
        </p:nvSpPr>
        <p:spPr/>
        <p:txBody>
          <a:bodyPr/>
          <a:lstStyle/>
          <a:p>
            <a:pPr marL="0" indent="0">
              <a:buNone/>
            </a:pPr>
            <a:r>
              <a:rPr lang="nl-BE" u="sng" dirty="0">
                <a:latin typeface="Century Gothic" panose="020B0502020202020204" pitchFamily="34" charset="0"/>
              </a:rPr>
              <a:t>3. Individuele begeleiding</a:t>
            </a:r>
          </a:p>
          <a:p>
            <a:pPr marL="0" indent="0">
              <a:buNone/>
            </a:pPr>
            <a:r>
              <a:rPr lang="nl-BE" dirty="0">
                <a:latin typeface="Century Gothic" panose="020B0502020202020204" pitchFamily="34" charset="0"/>
              </a:rPr>
              <a:t>= voor jongeren die extra ondersteuning nodig hebben en die willen werken aan specifieke doelstellingen </a:t>
            </a:r>
          </a:p>
          <a:p>
            <a:pPr marL="0" indent="0">
              <a:buNone/>
            </a:pPr>
            <a:r>
              <a:rPr lang="nl-BE" dirty="0">
                <a:latin typeface="Century Gothic" panose="020B0502020202020204" pitchFamily="34" charset="0"/>
                <a:sym typeface="Wingdings" panose="05000000000000000000" pitchFamily="2" charset="2"/>
              </a:rPr>
              <a:t> </a:t>
            </a:r>
            <a:r>
              <a:rPr lang="nl-BE" dirty="0">
                <a:latin typeface="Century Gothic" panose="020B0502020202020204" pitchFamily="34" charset="0"/>
              </a:rPr>
              <a:t>kan een opstap zijn naar een groepstraject</a:t>
            </a:r>
          </a:p>
          <a:p>
            <a:pPr marL="0" indent="0">
              <a:buNone/>
            </a:pPr>
            <a:r>
              <a:rPr lang="nl-BE" dirty="0">
                <a:latin typeface="Century Gothic" panose="020B0502020202020204" pitchFamily="34" charset="0"/>
                <a:sym typeface="Wingdings" panose="05000000000000000000" pitchFamily="2" charset="2"/>
              </a:rPr>
              <a:t> </a:t>
            </a:r>
            <a:r>
              <a:rPr lang="nl-BE" dirty="0">
                <a:latin typeface="Century Gothic" panose="020B0502020202020204" pitchFamily="34" charset="0"/>
              </a:rPr>
              <a:t>kan ook aansluitend op een klasbegeleiding, herstelgesprek of groepstraject</a:t>
            </a:r>
          </a:p>
          <a:p>
            <a:pPr marL="0" indent="0">
              <a:buNone/>
            </a:pPr>
            <a:r>
              <a:rPr lang="nl-BE" dirty="0">
                <a:latin typeface="Century Gothic" panose="020B0502020202020204" pitchFamily="34" charset="0"/>
                <a:sym typeface="Wingdings" panose="05000000000000000000" pitchFamily="2" charset="2"/>
              </a:rPr>
              <a:t> </a:t>
            </a:r>
            <a:r>
              <a:rPr lang="nl-BE" dirty="0">
                <a:latin typeface="Century Gothic" panose="020B0502020202020204" pitchFamily="34" charset="0"/>
              </a:rPr>
              <a:t>binnen of buiten de school/bij de jongere thuis</a:t>
            </a:r>
          </a:p>
          <a:p>
            <a:pPr marL="0" indent="0">
              <a:buNone/>
            </a:pPr>
            <a:endParaRPr lang="nl-BE" dirty="0"/>
          </a:p>
        </p:txBody>
      </p:sp>
    </p:spTree>
    <p:extLst>
      <p:ext uri="{BB962C8B-B14F-4D97-AF65-F5344CB8AC3E}">
        <p14:creationId xmlns:p14="http://schemas.microsoft.com/office/powerpoint/2010/main" val="8095393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6AAE2F1D4BA849B0356A38C1FCAAE9" ma:contentTypeVersion="13" ma:contentTypeDescription="Een nieuw document maken." ma:contentTypeScope="" ma:versionID="38c0ee95fbaee1eead8261891c04c0a6">
  <xsd:schema xmlns:xsd="http://www.w3.org/2001/XMLSchema" xmlns:xs="http://www.w3.org/2001/XMLSchema" xmlns:p="http://schemas.microsoft.com/office/2006/metadata/properties" xmlns:ns3="fd73683d-5f06-43b4-8246-ba5f93c05041" xmlns:ns4="ea45496d-f8b5-4dd4-90ab-a3d22cd1d5a4" targetNamespace="http://schemas.microsoft.com/office/2006/metadata/properties" ma:root="true" ma:fieldsID="a8f4380543f62a2b49c73d62c8ca263a" ns3:_="" ns4:_="">
    <xsd:import namespace="fd73683d-5f06-43b4-8246-ba5f93c05041"/>
    <xsd:import namespace="ea45496d-f8b5-4dd4-90ab-a3d22cd1d5a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73683d-5f06-43b4-8246-ba5f93c050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45496d-f8b5-4dd4-90ab-a3d22cd1d5a4"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B9354F-83BC-43A0-B288-73E200FF6754}">
  <ds:schemaRefs>
    <ds:schemaRef ds:uri="http://purl.org/dc/elements/1.1/"/>
    <ds:schemaRef ds:uri="http://purl.org/dc/terms/"/>
    <ds:schemaRef ds:uri="ea45496d-f8b5-4dd4-90ab-a3d22cd1d5a4"/>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fd73683d-5f06-43b4-8246-ba5f93c05041"/>
  </ds:schemaRefs>
</ds:datastoreItem>
</file>

<file path=customXml/itemProps2.xml><?xml version="1.0" encoding="utf-8"?>
<ds:datastoreItem xmlns:ds="http://schemas.openxmlformats.org/officeDocument/2006/customXml" ds:itemID="{04726EE0-D578-485F-A890-C1C6CA5173FC}">
  <ds:schemaRefs>
    <ds:schemaRef ds:uri="http://schemas.microsoft.com/sharepoint/v3/contenttype/forms"/>
  </ds:schemaRefs>
</ds:datastoreItem>
</file>

<file path=customXml/itemProps3.xml><?xml version="1.0" encoding="utf-8"?>
<ds:datastoreItem xmlns:ds="http://schemas.openxmlformats.org/officeDocument/2006/customXml" ds:itemID="{116234EB-EBA9-4A61-B3E6-CDFE345253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73683d-5f06-43b4-8246-ba5f93c05041"/>
    <ds:schemaRef ds:uri="ea45496d-f8b5-4dd4-90ab-a3d22cd1d5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TotalTime>
  <Words>1234</Words>
  <Application>Microsoft Office PowerPoint</Application>
  <PresentationFormat>Breedbeeld</PresentationFormat>
  <Paragraphs>142</Paragraphs>
  <Slides>22</Slides>
  <Notes>0</Notes>
  <HiddenSlides>1</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22</vt:i4>
      </vt:variant>
    </vt:vector>
  </HeadingPairs>
  <TitlesOfParts>
    <vt:vector size="29" baseType="lpstr">
      <vt:lpstr>Arial</vt:lpstr>
      <vt:lpstr>Century Gothic</vt:lpstr>
      <vt:lpstr>Trebuchet MS</vt:lpstr>
      <vt:lpstr>Wingdings</vt:lpstr>
      <vt:lpstr>Wingdings 3</vt:lpstr>
      <vt:lpstr>Facet</vt:lpstr>
      <vt:lpstr>Acrobat Document</vt:lpstr>
      <vt:lpstr>NAFT Vlaams-Brabant-Oost</vt:lpstr>
      <vt:lpstr>NAFT? Watisda?</vt:lpstr>
      <vt:lpstr>Voorwaarden</vt:lpstr>
      <vt:lpstr>Aanmeldingsprocedure</vt:lpstr>
      <vt:lpstr>PowerPoint-presentatie</vt:lpstr>
      <vt:lpstr>Arktos Vlaams-Brabant &amp; Brussel Aanbod</vt:lpstr>
      <vt:lpstr>Arktos Aanbod - Schoolintern jongeren</vt:lpstr>
      <vt:lpstr>Arktos Aanbod - Schoolintern jongeren</vt:lpstr>
      <vt:lpstr>Arktos Aanbod - Schoolintern jongeren</vt:lpstr>
      <vt:lpstr>Arktos Aanbod - Schoolintern volwassenen</vt:lpstr>
      <vt:lpstr>Arktos Aanbod - Schoolextern</vt:lpstr>
      <vt:lpstr>Arktos Aanbod - Schoolextern</vt:lpstr>
      <vt:lpstr>Arktos Aanbod - Schoolextern</vt:lpstr>
      <vt:lpstr>Arktos Aanbod - Schoolextern</vt:lpstr>
      <vt:lpstr>Arktos Aanbod - Schoolextern</vt:lpstr>
      <vt:lpstr>Arktos Aanbod - Schoolextern</vt:lpstr>
      <vt:lpstr>Arktos Team vraagverduidelijking</vt:lpstr>
      <vt:lpstr>PROFO vzw Leuven Aanbod </vt:lpstr>
      <vt:lpstr>PROFO vzw Leuven Aanbod </vt:lpstr>
      <vt:lpstr>Koïnoor Van Time-out naar NAFT</vt:lpstr>
      <vt:lpstr>Aanbod</vt:lpstr>
      <vt:lpstr>Leerrecht Aanbod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NAFT Vlaams-Brabant-Oost</dc:title>
  <dc:creator>Bette Willems</dc:creator>
  <cp:lastModifiedBy>tom</cp:lastModifiedBy>
  <cp:revision>40</cp:revision>
  <dcterms:created xsi:type="dcterms:W3CDTF">2020-08-10T08:49:51Z</dcterms:created>
  <dcterms:modified xsi:type="dcterms:W3CDTF">2022-01-14T11:12:26Z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0x010100B96AAE2F1D4BA849B0356A38C1FCAAE9</vt:lpwstr>
  </property>
</Properties>
</file>