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8" r:id="rId2"/>
    <p:sldId id="275" r:id="rId3"/>
    <p:sldId id="277" r:id="rId4"/>
    <p:sldId id="278" r:id="rId5"/>
    <p:sldId id="279" r:id="rId6"/>
    <p:sldId id="26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294" autoAdjust="0"/>
  </p:normalViewPr>
  <p:slideViewPr>
    <p:cSldViewPr snapToGrid="0">
      <p:cViewPr varScale="1">
        <p:scale>
          <a:sx n="68" d="100"/>
          <a:sy n="68" d="100"/>
        </p:scale>
        <p:origin x="616" y="56"/>
      </p:cViewPr>
      <p:guideLst>
        <p:guide orient="horz" pos="2160"/>
        <p:guide pos="3840"/>
      </p:guideLst>
    </p:cSldViewPr>
  </p:slideViewPr>
  <p:notesTextViewPr>
    <p:cViewPr>
      <p:scale>
        <a:sx n="3" d="2"/>
        <a:sy n="3" d="2"/>
      </p:scale>
      <p:origin x="0" y="0"/>
    </p:cViewPr>
  </p:notesTextViewPr>
  <p:notesViewPr>
    <p:cSldViewPr snapToGrid="0">
      <p:cViewPr varScale="1">
        <p:scale>
          <a:sx n="68" d="100"/>
          <a:sy n="68" d="100"/>
        </p:scale>
        <p:origin x="2808"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0E08F2E-5F06-4CE2-A139-452A1382A6F0}" type="datetimeFigureOut">
              <a:rPr lang="en-US"/>
              <a:t>1/12/2022</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828588A-5C4E-401A-AECC-B6F63A9DE965}" type="slidenum">
              <a:rPr/>
              <a:t>‹#›</a:t>
            </a:fld>
            <a:endParaRPr/>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4C5DC6-1594-414D-9341-ABA08739246C}" type="datetimeFigureOut">
              <a:rPr lang="en-US"/>
              <a:t>1/12/2022</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542409-6A04-4DC6-AC3A-D3758287A8F2}" type="slidenum">
              <a:rPr/>
              <a:t>‹#›</a:t>
            </a:fld>
            <a:endParaRPr/>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1</a:t>
            </a:fld>
            <a:endParaRPr lang="en-US"/>
          </a:p>
        </p:txBody>
      </p:sp>
    </p:spTree>
    <p:extLst>
      <p:ext uri="{BB962C8B-B14F-4D97-AF65-F5344CB8AC3E}">
        <p14:creationId xmlns:p14="http://schemas.microsoft.com/office/powerpoint/2010/main" val="33008298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1600200" y="0"/>
            <a:ext cx="5029200" cy="5943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751777" y="3019706"/>
            <a:ext cx="4846320" cy="2387600"/>
          </a:xfrm>
        </p:spPr>
        <p:txBody>
          <a:bodyPr anchor="b">
            <a:normAutofit/>
          </a:bodyPr>
          <a:lstStyle>
            <a:lvl1pPr algn="l">
              <a:lnSpc>
                <a:spcPct val="90000"/>
              </a:lnSpc>
              <a:defRPr sz="4800">
                <a:solidFill>
                  <a:schemeClr val="bg1"/>
                </a:solidFill>
              </a:defRPr>
            </a:lvl1pPr>
          </a:lstStyle>
          <a:p>
            <a:r>
              <a:rPr lang="en-US"/>
              <a:t>Click to edit Master title style</a:t>
            </a:r>
            <a:endParaRPr/>
          </a:p>
        </p:txBody>
      </p:sp>
      <p:sp>
        <p:nvSpPr>
          <p:cNvPr id="3" name="Subtitle 2"/>
          <p:cNvSpPr>
            <a:spLocks noGrp="1"/>
          </p:cNvSpPr>
          <p:nvPr>
            <p:ph type="subTitle" idx="1"/>
          </p:nvPr>
        </p:nvSpPr>
        <p:spPr>
          <a:xfrm>
            <a:off x="1751777" y="5381894"/>
            <a:ext cx="4846320" cy="448056"/>
          </a:xfrm>
        </p:spPr>
        <p:txBody>
          <a:bodyPr>
            <a:normAutofit/>
          </a:bodyPr>
          <a:lstStyle>
            <a:lvl1pPr marL="0" indent="0" algn="l">
              <a:spcBef>
                <a:spcPts val="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pic>
        <p:nvPicPr>
          <p:cNvPr id="8" name="Picture 7" descr="Puffy white clouds in deep blue sky"/>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7400"/>
            <a:ext cx="1490472" cy="3886200"/>
          </a:xfrm>
          <a:prstGeom prst="rect">
            <a:avLst/>
          </a:prstGeom>
        </p:spPr>
      </p:pic>
      <p:pic>
        <p:nvPicPr>
          <p:cNvPr id="10" name="Picture 9" descr="Closeup of plant shoot"/>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739128" y="2057400"/>
            <a:ext cx="2060767" cy="3886200"/>
          </a:xfrm>
          <a:prstGeom prst="rect">
            <a:avLst/>
          </a:prstGeom>
        </p:spPr>
      </p:pic>
      <p:pic>
        <p:nvPicPr>
          <p:cNvPr id="11" name="Picture 10" descr="Waves"/>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8909623" y="2057400"/>
            <a:ext cx="3282696" cy="3886200"/>
          </a:xfrm>
          <a:prstGeom prst="rect">
            <a:avLst/>
          </a:prstGeom>
        </p:spPr>
      </p:pic>
    </p:spTree>
    <p:extLst>
      <p:ext uri="{BB962C8B-B14F-4D97-AF65-F5344CB8AC3E}">
        <p14:creationId xmlns:p14="http://schemas.microsoft.com/office/powerpoint/2010/main" val="69873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C9B55A74-0919-413E-865C-E0E8D1722ED7}" type="datetime1">
              <a:rPr lang="en-US" smtClean="0"/>
              <a:pPr/>
              <a:t>1/12/2022</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72070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190500"/>
            <a:ext cx="2057400" cy="598646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190500"/>
            <a:ext cx="7734300" cy="59864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25BFE46A-5893-4F80-829A-F37AF8AAC03B}" type="datetime1">
              <a:rPr lang="en-US" smtClean="0"/>
              <a:pPr/>
              <a:t>1/12/2022</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102101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6DD1B487-36FD-4CED-B07A-1A81FC6540B1}" type="datetime1">
              <a:rPr lang="en-US" smtClean="0"/>
              <a:pPr/>
              <a:t>1/12/2022</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340511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1600199" y="2059146"/>
            <a:ext cx="7199696" cy="3886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751777" y="2263913"/>
            <a:ext cx="6949440" cy="3143393"/>
          </a:xfrm>
        </p:spPr>
        <p:txBody>
          <a:bodyPr anchor="b"/>
          <a:lstStyle>
            <a:lvl1pPr>
              <a:defRPr sz="600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1751777" y="5381893"/>
            <a:ext cx="6949440" cy="449523"/>
          </a:xfrm>
        </p:spPr>
        <p:txBody>
          <a:bodyPr/>
          <a:lstStyle>
            <a:lvl1pPr marL="0" indent="0">
              <a:spcBef>
                <a:spcPts val="0"/>
              </a:spcBef>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pic>
        <p:nvPicPr>
          <p:cNvPr id="11" name="Picture 10" descr="Closeup of green plants"/>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9146"/>
            <a:ext cx="1490472" cy="3886200"/>
          </a:xfrm>
          <a:prstGeom prst="rect">
            <a:avLst/>
          </a:prstGeom>
        </p:spPr>
      </p:pic>
      <p:pic>
        <p:nvPicPr>
          <p:cNvPr id="9" name="Picture 8" descr="Waves"/>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8909623" y="2059146"/>
            <a:ext cx="3282696" cy="3886200"/>
          </a:xfrm>
          <a:prstGeom prst="rect">
            <a:avLst/>
          </a:prstGeom>
        </p:spPr>
      </p:pic>
    </p:spTree>
    <p:extLst>
      <p:ext uri="{BB962C8B-B14F-4D97-AF65-F5344CB8AC3E}">
        <p14:creationId xmlns:p14="http://schemas.microsoft.com/office/powerpoint/2010/main" val="128989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768">
          <p15:clr>
            <a:srgbClr val="FDE53C"/>
          </p15:clr>
        </p15:guide>
        <p15:guide id="2" orient="horz" pos="1296">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409700" y="1556281"/>
            <a:ext cx="4610099"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6172200" y="1556281"/>
            <a:ext cx="4609775"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93A66BA0-BF77-43AC-894A-20AD8220B887}" type="datetime1">
              <a:rPr lang="en-US" smtClean="0"/>
              <a:pPr/>
              <a:t>1/12/2022</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7816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409699" y="1554480"/>
            <a:ext cx="4608576"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09699" y="2434147"/>
            <a:ext cx="4608576"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172200" y="1554480"/>
            <a:ext cx="4610100"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434147"/>
            <a:ext cx="4610100"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9" name="Slide Number Placeholder 8"/>
          <p:cNvSpPr>
            <a:spLocks noGrp="1"/>
          </p:cNvSpPr>
          <p:nvPr>
            <p:ph type="sldNum" sz="quarter" idx="12"/>
          </p:nvPr>
        </p:nvSpPr>
        <p:spPr/>
        <p:txBody>
          <a:bodyPr/>
          <a:lstStyle/>
          <a:p>
            <a:fld id="{9CD8D479-8942-46E8-A226-A4E01F7A105C}" type="slidenum">
              <a:rPr/>
              <a:t>‹#›</a:t>
            </a:fld>
            <a:endParaRPr dirty="0"/>
          </a:p>
        </p:txBody>
      </p:sp>
      <p:sp>
        <p:nvSpPr>
          <p:cNvPr id="7" name="Date Placeholder 6"/>
          <p:cNvSpPr>
            <a:spLocks noGrp="1"/>
          </p:cNvSpPr>
          <p:nvPr>
            <p:ph type="dt" sz="half" idx="10"/>
          </p:nvPr>
        </p:nvSpPr>
        <p:spPr/>
        <p:txBody>
          <a:bodyPr/>
          <a:lstStyle/>
          <a:p>
            <a:fld id="{94C81B4D-F060-418E-A958-B2BDC1A258F8}" type="datetime1">
              <a:rPr lang="en-US" smtClean="0"/>
              <a:pPr/>
              <a:t>1/12/2022</a:t>
            </a:fld>
            <a:endParaRPr lang="en-US" dirty="0"/>
          </a:p>
        </p:txBody>
      </p:sp>
      <p:sp>
        <p:nvSpPr>
          <p:cNvPr id="8" name="Footer Placeholder 7"/>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82718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5" name="Slide Number Placeholder 4"/>
          <p:cNvSpPr>
            <a:spLocks noGrp="1"/>
          </p:cNvSpPr>
          <p:nvPr>
            <p:ph type="sldNum" sz="quarter" idx="12"/>
          </p:nvPr>
        </p:nvSpPr>
        <p:spPr/>
        <p:txBody>
          <a:bodyPr/>
          <a:lstStyle/>
          <a:p>
            <a:fld id="{9CD8D479-8942-46E8-A226-A4E01F7A105C}" type="slidenum">
              <a:rPr/>
              <a:t>‹#›</a:t>
            </a:fld>
            <a:endParaRPr/>
          </a:p>
        </p:txBody>
      </p:sp>
      <p:sp>
        <p:nvSpPr>
          <p:cNvPr id="3" name="Date Placeholder 2"/>
          <p:cNvSpPr>
            <a:spLocks noGrp="1"/>
          </p:cNvSpPr>
          <p:nvPr>
            <p:ph type="dt" sz="half" idx="10"/>
          </p:nvPr>
        </p:nvSpPr>
        <p:spPr/>
        <p:txBody>
          <a:bodyPr/>
          <a:lstStyle/>
          <a:p>
            <a:fld id="{9386AC23-C97B-41FB-9B89-C7FE0FB631CA}" type="datetime1">
              <a:rPr lang="en-US" smtClean="0"/>
              <a:pPr/>
              <a:t>1/12/2022</a:t>
            </a:fld>
            <a:endParaRPr lang="en-US" dirty="0"/>
          </a:p>
        </p:txBody>
      </p:sp>
      <p:sp>
        <p:nvSpPr>
          <p:cNvPr id="4" name="Footer Placeholder 3"/>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4658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CD8D479-8942-46E8-A226-A4E01F7A105C}" type="slidenum">
              <a:rPr/>
              <a:t>‹#›</a:t>
            </a:fld>
            <a:endParaRPr/>
          </a:p>
        </p:txBody>
      </p:sp>
      <p:sp>
        <p:nvSpPr>
          <p:cNvPr id="2" name="Date Placeholder 1"/>
          <p:cNvSpPr>
            <a:spLocks noGrp="1"/>
          </p:cNvSpPr>
          <p:nvPr>
            <p:ph type="dt" sz="half" idx="10"/>
          </p:nvPr>
        </p:nvSpPr>
        <p:spPr/>
        <p:txBody>
          <a:bodyPr/>
          <a:lstStyle/>
          <a:p>
            <a:fld id="{C81B9673-AC7F-4F1F-84E4-F0E5EAAE106D}" type="datetime1">
              <a:rPr lang="en-US" smtClean="0"/>
              <a:pPr/>
              <a:t>1/12/2022</a:t>
            </a:fld>
            <a:endParaRPr lang="en-US" dirty="0"/>
          </a:p>
        </p:txBody>
      </p:sp>
      <p:sp>
        <p:nvSpPr>
          <p:cNvPr id="3" name="Footer Placeholder 2"/>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11073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82434" y="919616"/>
            <a:ext cx="4155622" cy="2532888"/>
          </a:xfrm>
        </p:spPr>
        <p:txBody>
          <a:bodyPr anchor="b"/>
          <a:lstStyle>
            <a:lvl1pPr>
              <a:defRPr sz="3200"/>
            </a:lvl1pPr>
          </a:lstStyle>
          <a:p>
            <a:r>
              <a:rPr lang="en-US"/>
              <a:t>Click to edit Master title style</a:t>
            </a:r>
            <a:endParaRPr/>
          </a:p>
        </p:txBody>
      </p:sp>
      <p:sp>
        <p:nvSpPr>
          <p:cNvPr id="3" name="Content Placeholder 2"/>
          <p:cNvSpPr>
            <a:spLocks noGrp="1"/>
          </p:cNvSpPr>
          <p:nvPr>
            <p:ph idx="1"/>
          </p:nvPr>
        </p:nvSpPr>
        <p:spPr>
          <a:xfrm>
            <a:off x="1409699" y="915923"/>
            <a:ext cx="5216979" cy="5065776"/>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6682434" y="3502152"/>
            <a:ext cx="4155622" cy="2479548"/>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BA2A3310-D664-4933-9402-AB5DB0887727}" type="datetime1">
              <a:rPr lang="en-US" smtClean="0"/>
              <a:pPr/>
              <a:t>1/12/2022</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30235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82435" y="919616"/>
            <a:ext cx="4155622" cy="2532888"/>
          </a:xfrm>
        </p:spPr>
        <p:txBody>
          <a:bodyPr anchor="b"/>
          <a:lstStyle>
            <a:lvl1pPr>
              <a:defRPr sz="3200"/>
            </a:lvl1pPr>
          </a:lstStyle>
          <a:p>
            <a:r>
              <a:rPr lang="en-US"/>
              <a:t>Click to edit Master title style</a:t>
            </a:r>
            <a:endParaRPr dirty="0"/>
          </a:p>
        </p:txBody>
      </p:sp>
      <p:sp>
        <p:nvSpPr>
          <p:cNvPr id="3" name="Picture Placeholder 2" descr="An empty placeholder to add an image. Click on the placeholder and select the image that you wish to add"/>
          <p:cNvSpPr>
            <a:spLocks noGrp="1"/>
          </p:cNvSpPr>
          <p:nvPr>
            <p:ph type="pic" idx="1"/>
          </p:nvPr>
        </p:nvSpPr>
        <p:spPr>
          <a:xfrm>
            <a:off x="0" y="915923"/>
            <a:ext cx="6626677" cy="5065776"/>
          </a:xfrm>
        </p:spPr>
        <p:txBody>
          <a:bodyPr tIns="1371600">
            <a:normAutofit/>
          </a:bodyPr>
          <a:lstStyle>
            <a:lvl1pPr marL="0" indent="0" algn="ctr">
              <a:spcBef>
                <a:spcPts val="0"/>
              </a:spcBef>
              <a:buNone/>
              <a:defRPr sz="2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682435" y="3502152"/>
            <a:ext cx="4155622" cy="2479547"/>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E1447A63-5E3D-469C-A0D1-119323F4F95E}" type="datetime1">
              <a:rPr lang="en-US" smtClean="0"/>
              <a:pPr/>
              <a:t>1/12/2022</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16422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609344" y="6629400"/>
            <a:ext cx="10582656"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accent1">
                  <a:lumMod val="75000"/>
                </a:schemeClr>
              </a:solidFill>
            </a:endParaRPr>
          </a:p>
        </p:txBody>
      </p:sp>
      <p:sp>
        <p:nvSpPr>
          <p:cNvPr id="2" name="Title Placeholder 1"/>
          <p:cNvSpPr>
            <a:spLocks noGrp="1"/>
          </p:cNvSpPr>
          <p:nvPr>
            <p:ph type="title"/>
          </p:nvPr>
        </p:nvSpPr>
        <p:spPr>
          <a:xfrm>
            <a:off x="1410026" y="276087"/>
            <a:ext cx="9371949" cy="118356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1410027" y="1566001"/>
            <a:ext cx="9371948" cy="462068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4"/>
          </p:nvPr>
        </p:nvSpPr>
        <p:spPr>
          <a:xfrm>
            <a:off x="0" y="6629400"/>
            <a:ext cx="41040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fld id="{9CD8D479-8942-46E8-A226-A4E01F7A105C}" type="slidenum">
              <a:rPr lang="en-US" smtClean="0"/>
              <a:pPr/>
              <a:t>‹#›</a:t>
            </a:fld>
            <a:endParaRPr lang="en-US" dirty="0"/>
          </a:p>
        </p:txBody>
      </p:sp>
      <p:sp>
        <p:nvSpPr>
          <p:cNvPr id="4" name="Date Placeholder 3"/>
          <p:cNvSpPr>
            <a:spLocks noGrp="1"/>
          </p:cNvSpPr>
          <p:nvPr>
            <p:ph type="dt" sz="half" idx="2"/>
          </p:nvPr>
        </p:nvSpPr>
        <p:spPr>
          <a:xfrm>
            <a:off x="453403" y="6629400"/>
            <a:ext cx="100066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fld id="{1E56E745-E731-42F7-BC46-83DD513FC98F}" type="datetime1">
              <a:rPr lang="en-US" smtClean="0"/>
              <a:pPr/>
              <a:t>1/12/2022</a:t>
            </a:fld>
            <a:endParaRPr lang="en-US" dirty="0"/>
          </a:p>
        </p:txBody>
      </p:sp>
      <p:sp>
        <p:nvSpPr>
          <p:cNvPr id="5" name="Footer Placeholder 4"/>
          <p:cNvSpPr>
            <a:spLocks noGrp="1"/>
          </p:cNvSpPr>
          <p:nvPr>
            <p:ph type="ftr" sz="quarter" idx="3"/>
          </p:nvPr>
        </p:nvSpPr>
        <p:spPr>
          <a:xfrm>
            <a:off x="1637716" y="6629400"/>
            <a:ext cx="9144259" cy="228600"/>
          </a:xfrm>
          <a:prstGeom prst="rect">
            <a:avLst/>
          </a:prstGeom>
        </p:spPr>
        <p:txBody>
          <a:bodyPr vert="horz" lIns="91440" tIns="45720" rIns="91440" bIns="45720" rtlCol="0" anchor="ctr"/>
          <a:lstStyle>
            <a:lvl1pPr algn="l">
              <a:defRPr sz="1100">
                <a:solidFill>
                  <a:schemeClr val="accent1">
                    <a:lumMod val="50000"/>
                  </a:schemeClr>
                </a:solidFill>
              </a:defRPr>
            </a:lvl1pPr>
          </a:lstStyle>
          <a:p>
            <a:r>
              <a:rPr lang="en-US"/>
              <a:t>Add a footer</a:t>
            </a:r>
            <a:endParaRPr lang="en-US" dirty="0"/>
          </a:p>
        </p:txBody>
      </p:sp>
    </p:spTree>
    <p:extLst>
      <p:ext uri="{BB962C8B-B14F-4D97-AF65-F5344CB8AC3E}">
        <p14:creationId xmlns:p14="http://schemas.microsoft.com/office/powerpoint/2010/main" val="28660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spcBef>
          <a:spcPct val="0"/>
        </a:spcBef>
        <a:buNone/>
        <a:defRPr sz="3400" kern="1200">
          <a:solidFill>
            <a:schemeClr val="accent1">
              <a:lumMod val="75000"/>
            </a:schemeClr>
          </a:solidFill>
          <a:latin typeface="+mj-lt"/>
          <a:ea typeface="+mj-ea"/>
          <a:cs typeface="+mj-cs"/>
        </a:defRPr>
      </a:lvl1pPr>
    </p:titleStyle>
    <p:bodyStyle>
      <a:lvl1pPr marL="210312" indent="-210312" algn="l" defTabSz="914400" rtl="0" eaLnBrk="1" latinLnBrk="0" hangingPunct="1">
        <a:lnSpc>
          <a:spcPct val="90000"/>
        </a:lnSpc>
        <a:spcBef>
          <a:spcPts val="1100"/>
        </a:spcBef>
        <a:buFont typeface="Arial" panose="020B0604020202020204" pitchFamily="34" charset="0"/>
        <a:buChar char="•"/>
        <a:defRPr sz="2200" kern="1200">
          <a:solidFill>
            <a:schemeClr val="tx1"/>
          </a:solidFill>
          <a:latin typeface="+mn-lt"/>
          <a:ea typeface="+mn-ea"/>
          <a:cs typeface="+mn-cs"/>
        </a:defRPr>
      </a:lvl1pPr>
      <a:lvl2pPr marL="438912" indent="-155448" algn="l" defTabSz="914400" rtl="0" eaLnBrk="1" latinLnBrk="0" hangingPunct="1">
        <a:lnSpc>
          <a:spcPct val="90000"/>
        </a:lnSpc>
        <a:spcBef>
          <a:spcPts val="400"/>
        </a:spcBef>
        <a:buFont typeface="Arial" panose="020B0604020202020204" pitchFamily="34" charset="0"/>
        <a:buChar char="•"/>
        <a:defRPr sz="1800" kern="1200">
          <a:solidFill>
            <a:schemeClr val="tx1"/>
          </a:solidFill>
          <a:latin typeface="+mn-lt"/>
          <a:ea typeface="+mn-ea"/>
          <a:cs typeface="+mn-cs"/>
        </a:defRPr>
      </a:lvl2pPr>
      <a:lvl3pPr marL="676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905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4pPr>
      <a:lvl5pPr marL="11338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5pPr>
      <a:lvl6pPr marL="13624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Plan - B</a:t>
            </a:r>
          </a:p>
        </p:txBody>
      </p:sp>
      <p:sp>
        <p:nvSpPr>
          <p:cNvPr id="3" name="Subtitle 2"/>
          <p:cNvSpPr>
            <a:spLocks noGrp="1"/>
          </p:cNvSpPr>
          <p:nvPr>
            <p:ph type="subTitle" idx="1"/>
          </p:nvPr>
        </p:nvSpPr>
        <p:spPr/>
        <p:txBody>
          <a:bodyPr/>
          <a:lstStyle/>
          <a:p>
            <a:pPr algn="r"/>
            <a:r>
              <a:rPr lang="en-US" dirty="0"/>
              <a:t>De </a:t>
            </a:r>
            <a:r>
              <a:rPr lang="en-US" dirty="0" err="1"/>
              <a:t>Kampenhoeve</a:t>
            </a:r>
            <a:r>
              <a:rPr lang="en-US" dirty="0"/>
              <a:t> STER </a:t>
            </a:r>
            <a:r>
              <a:rPr lang="en-US" dirty="0" err="1"/>
              <a:t>vzw</a:t>
            </a:r>
            <a:endParaRPr lang="en-US" dirty="0"/>
          </a:p>
        </p:txBody>
      </p:sp>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a:t>Situering</a:t>
            </a:r>
            <a:endParaRPr lang="en-US" dirty="0"/>
          </a:p>
        </p:txBody>
      </p:sp>
      <p:sp>
        <p:nvSpPr>
          <p:cNvPr id="3" name="Content Placeholder 2"/>
          <p:cNvSpPr>
            <a:spLocks noGrp="1"/>
          </p:cNvSpPr>
          <p:nvPr>
            <p:ph idx="1"/>
          </p:nvPr>
        </p:nvSpPr>
        <p:spPr/>
        <p:txBody>
          <a:bodyPr>
            <a:normAutofit/>
          </a:bodyPr>
          <a:lstStyle/>
          <a:p>
            <a:pPr>
              <a:lnSpc>
                <a:spcPct val="107000"/>
              </a:lnSpc>
              <a:spcAft>
                <a:spcPts val="800"/>
              </a:spcAft>
            </a:pPr>
            <a:r>
              <a:rPr lang="nl-NL" dirty="0">
                <a:effectLst/>
                <a:latin typeface="Calibri" panose="020F0502020204030204" pitchFamily="34" charset="0"/>
                <a:ea typeface="Calibri" panose="020F0502020204030204" pitchFamily="34" charset="0"/>
                <a:cs typeface="Arial" panose="020B0604020202020204" pitchFamily="34" charset="0"/>
              </a:rPr>
              <a:t>Plan-B is een project binnen de Kampenhoeve STER vzw dat zich specifiek richt tot jongeren met een mentale problematiek of die zich in een moeilijke situatie bevinden. </a:t>
            </a:r>
            <a:r>
              <a:rPr lang="nl-NL" dirty="0" err="1">
                <a:effectLst/>
                <a:latin typeface="Calibri" panose="020F0502020204030204" pitchFamily="34" charset="0"/>
                <a:ea typeface="Calibri" panose="020F0502020204030204" pitchFamily="34" charset="0"/>
                <a:cs typeface="Arial" panose="020B0604020202020204" pitchFamily="34" charset="0"/>
              </a:rPr>
              <a:t>Vb</a:t>
            </a:r>
            <a:r>
              <a:rPr lang="nl-NL" dirty="0">
                <a:effectLst/>
                <a:latin typeface="Calibri" panose="020F0502020204030204" pitchFamily="34" charset="0"/>
                <a:ea typeface="Calibri" panose="020F0502020204030204" pitchFamily="34" charset="0"/>
                <a:cs typeface="Arial" panose="020B0604020202020204" pitchFamily="34" charset="0"/>
              </a:rPr>
              <a:t> zich niet goed in zijn vel voelen, mentale problemen, eetstoornissen, laag zelfbeeld, depressie, </a:t>
            </a:r>
            <a:r>
              <a:rPr lang="nl-NL" dirty="0" err="1">
                <a:effectLst/>
                <a:latin typeface="Calibri" panose="020F0502020204030204" pitchFamily="34" charset="0"/>
                <a:ea typeface="Calibri" panose="020F0502020204030204" pitchFamily="34" charset="0"/>
                <a:cs typeface="Arial" panose="020B0604020202020204" pitchFamily="34" charset="0"/>
              </a:rPr>
              <a:t>etc</a:t>
            </a:r>
            <a:r>
              <a:rPr lang="nl-NL" dirty="0">
                <a:effectLst/>
                <a:latin typeface="Calibri" panose="020F0502020204030204" pitchFamily="34" charset="0"/>
                <a:ea typeface="Calibri" panose="020F0502020204030204" pitchFamily="34" charset="0"/>
                <a:cs typeface="Arial" panose="020B0604020202020204" pitchFamily="34" charset="0"/>
              </a:rPr>
              <a:t>…</a:t>
            </a:r>
          </a:p>
          <a:p>
            <a:pPr>
              <a:lnSpc>
                <a:spcPct val="107000"/>
              </a:lnSpc>
              <a:spcAft>
                <a:spcPts val="800"/>
              </a:spcAft>
            </a:pPr>
            <a:r>
              <a:rPr lang="nl-NL" dirty="0">
                <a:effectLst/>
                <a:latin typeface="Calibri" panose="020F0502020204030204" pitchFamily="34" charset="0"/>
                <a:ea typeface="Calibri" panose="020F0502020204030204" pitchFamily="34" charset="0"/>
                <a:cs typeface="Arial" panose="020B0604020202020204" pitchFamily="34" charset="0"/>
              </a:rPr>
              <a:t>Met Plan-B willen we een antwoord bieden op de vraag van ouders of organisaties die naar een tijdelijke time-out situatie op zoek zijn.</a:t>
            </a:r>
          </a:p>
          <a:p>
            <a:pPr>
              <a:lnSpc>
                <a:spcPct val="107000"/>
              </a:lnSpc>
              <a:spcAft>
                <a:spcPts val="800"/>
              </a:spcAft>
            </a:pPr>
            <a:r>
              <a:rPr lang="nl-NL" dirty="0">
                <a:effectLst/>
                <a:latin typeface="Calibri" panose="020F0502020204030204" pitchFamily="34" charset="0"/>
                <a:ea typeface="Calibri" panose="020F0502020204030204" pitchFamily="34" charset="0"/>
                <a:cs typeface="Arial" panose="020B0604020202020204" pitchFamily="34" charset="0"/>
              </a:rPr>
              <a:t>We richten ons specifiek tot jongeren tussen 12 en 18 jaar.</a:t>
            </a:r>
          </a:p>
        </p:txBody>
      </p:sp>
      <p:sp>
        <p:nvSpPr>
          <p:cNvPr id="4" name="Slide Number Placeholder 3"/>
          <p:cNvSpPr>
            <a:spLocks noGrp="1"/>
          </p:cNvSpPr>
          <p:nvPr>
            <p:ph type="sldNum" sz="quarter" idx="12"/>
          </p:nvPr>
        </p:nvSpPr>
        <p:spPr/>
        <p:txBody>
          <a:bodyPr/>
          <a:lstStyle/>
          <a:p>
            <a:fld id="{9CD8D479-8942-46E8-A226-A4E01F7A105C}" type="slidenum">
              <a:rPr lang="en-US" smtClean="0"/>
              <a:t>2</a:t>
            </a:fld>
            <a:endParaRPr lang="en-US"/>
          </a:p>
        </p:txBody>
      </p:sp>
    </p:spTree>
    <p:extLst>
      <p:ext uri="{BB962C8B-B14F-4D97-AF65-F5344CB8AC3E}">
        <p14:creationId xmlns:p14="http://schemas.microsoft.com/office/powerpoint/2010/main" val="1627619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Concreet</a:t>
            </a:r>
            <a:endParaRPr lang="en-US" dirty="0"/>
          </a:p>
        </p:txBody>
      </p:sp>
      <p:sp>
        <p:nvSpPr>
          <p:cNvPr id="3" name="Content Placeholder 2"/>
          <p:cNvSpPr>
            <a:spLocks noGrp="1"/>
          </p:cNvSpPr>
          <p:nvPr>
            <p:ph sz="half" idx="1"/>
          </p:nvPr>
        </p:nvSpPr>
        <p:spPr>
          <a:xfrm>
            <a:off x="1409700" y="1556281"/>
            <a:ext cx="9371949" cy="4620682"/>
          </a:xfrm>
        </p:spPr>
        <p:txBody>
          <a:bodyPr>
            <a:normAutofit lnSpcReduction="10000"/>
          </a:bodyPr>
          <a:lstStyle/>
          <a:p>
            <a:pPr>
              <a:lnSpc>
                <a:spcPct val="100000"/>
              </a:lnSpc>
            </a:pPr>
            <a:r>
              <a:rPr lang="nl-NL" dirty="0">
                <a:latin typeface="Calibri" panose="020F0502020204030204" pitchFamily="34" charset="0"/>
                <a:cs typeface="Arial" panose="020B0604020202020204" pitchFamily="34" charset="0"/>
              </a:rPr>
              <a:t>Onder de deskundige leiding van een ervaren</a:t>
            </a:r>
            <a:r>
              <a:rPr lang="nl-NL" b="1" dirty="0">
                <a:latin typeface="Calibri" panose="020F0502020204030204" pitchFamily="34" charset="0"/>
                <a:cs typeface="Arial" panose="020B0604020202020204" pitchFamily="34" charset="0"/>
              </a:rPr>
              <a:t> jongerencoach </a:t>
            </a:r>
            <a:r>
              <a:rPr lang="nl-NL" dirty="0">
                <a:latin typeface="Calibri" panose="020F0502020204030204" pitchFamily="34" charset="0"/>
                <a:cs typeface="Arial" panose="020B0604020202020204" pitchFamily="34" charset="0"/>
              </a:rPr>
              <a:t>(orthopedagoog) zullen de jongeren mee ingeschakeld worden in de uitbouw van:</a:t>
            </a:r>
          </a:p>
          <a:p>
            <a:pPr lvl="1"/>
            <a:r>
              <a:rPr lang="nl-NL" sz="2000" dirty="0">
                <a:effectLst/>
                <a:latin typeface="Calibri" panose="020F0502020204030204" pitchFamily="34" charset="0"/>
                <a:ea typeface="Calibri" panose="020F0502020204030204" pitchFamily="34" charset="0"/>
                <a:cs typeface="Arial" panose="020B0604020202020204" pitchFamily="34" charset="0"/>
              </a:rPr>
              <a:t>een therapeutisch natuurreservaat met een bosgedeelte en diverse poelen</a:t>
            </a:r>
          </a:p>
          <a:p>
            <a:pPr lvl="1"/>
            <a:r>
              <a:rPr lang="nl-NL" sz="2000" dirty="0">
                <a:effectLst/>
                <a:latin typeface="Calibri" panose="020F0502020204030204" pitchFamily="34" charset="0"/>
                <a:ea typeface="Calibri" panose="020F0502020204030204" pitchFamily="34" charset="0"/>
                <a:cs typeface="Arial" panose="020B0604020202020204" pitchFamily="34" charset="0"/>
              </a:rPr>
              <a:t>een ecologische voedseltuin, </a:t>
            </a:r>
          </a:p>
          <a:p>
            <a:pPr marL="283464" lvl="1" indent="0">
              <a:buNone/>
            </a:pPr>
            <a:r>
              <a:rPr lang="nl-NL" sz="2000" dirty="0">
                <a:effectLst/>
                <a:latin typeface="Calibri" panose="020F0502020204030204" pitchFamily="34" charset="0"/>
                <a:ea typeface="Calibri" panose="020F0502020204030204" pitchFamily="34" charset="0"/>
                <a:cs typeface="Arial" panose="020B0604020202020204" pitchFamily="34" charset="0"/>
              </a:rPr>
              <a:t>(beiden liggen op het domein van De Kampenhoeve, omgeven door weides met paarden en ezels)</a:t>
            </a:r>
          </a:p>
          <a:p>
            <a:r>
              <a:rPr lang="nl-NL" dirty="0">
                <a:effectLst/>
                <a:latin typeface="Calibri" panose="020F0502020204030204" pitchFamily="34" charset="0"/>
                <a:ea typeface="Calibri" panose="020F0502020204030204" pitchFamily="34" charset="0"/>
                <a:cs typeface="Arial" panose="020B0604020202020204" pitchFamily="34" charset="0"/>
              </a:rPr>
              <a:t>De dagelijkse planning zal variëren in functie van de seizoenen en afwisselend bestaan uit </a:t>
            </a:r>
            <a:r>
              <a:rPr lang="nl-NL" b="1" dirty="0">
                <a:effectLst/>
                <a:latin typeface="Calibri" panose="020F0502020204030204" pitchFamily="34" charset="0"/>
                <a:ea typeface="Calibri" panose="020F0502020204030204" pitchFamily="34" charset="0"/>
                <a:cs typeface="Arial" panose="020B0604020202020204" pitchFamily="34" charset="0"/>
              </a:rPr>
              <a:t>fysiek</a:t>
            </a:r>
            <a:r>
              <a:rPr lang="nl-NL" dirty="0">
                <a:effectLst/>
                <a:latin typeface="Calibri" panose="020F0502020204030204" pitchFamily="34" charset="0"/>
                <a:ea typeface="Calibri" panose="020F0502020204030204" pitchFamily="34" charset="0"/>
                <a:cs typeface="Arial" panose="020B0604020202020204" pitchFamily="34" charset="0"/>
              </a:rPr>
              <a:t> ‘klussen’ (struiken aanplanten, wilde bloemen en kruiden zaaien, brugjes en muurtjes maken, zitplekken creëren, etc..), </a:t>
            </a:r>
            <a:r>
              <a:rPr lang="nl-NL" b="1" dirty="0">
                <a:effectLst/>
                <a:latin typeface="Calibri" panose="020F0502020204030204" pitchFamily="34" charset="0"/>
                <a:ea typeface="Calibri" panose="020F0502020204030204" pitchFamily="34" charset="0"/>
                <a:cs typeface="Arial" panose="020B0604020202020204" pitchFamily="34" charset="0"/>
              </a:rPr>
              <a:t>1op1</a:t>
            </a:r>
            <a:r>
              <a:rPr lang="nl-NL" dirty="0">
                <a:effectLst/>
                <a:latin typeface="Calibri" panose="020F0502020204030204" pitchFamily="34" charset="0"/>
                <a:ea typeface="Calibri" panose="020F0502020204030204" pitchFamily="34" charset="0"/>
                <a:cs typeface="Arial" panose="020B0604020202020204" pitchFamily="34" charset="0"/>
              </a:rPr>
              <a:t> gesprekken met de coach en overlegmomenten met de</a:t>
            </a:r>
            <a:r>
              <a:rPr lang="nl-NL" b="1" dirty="0">
                <a:effectLst/>
                <a:latin typeface="Calibri" panose="020F0502020204030204" pitchFamily="34" charset="0"/>
                <a:ea typeface="Calibri" panose="020F0502020204030204" pitchFamily="34" charset="0"/>
                <a:cs typeface="Arial" panose="020B0604020202020204" pitchFamily="34" charset="0"/>
              </a:rPr>
              <a:t> groep</a:t>
            </a:r>
            <a:r>
              <a:rPr lang="nl-NL" dirty="0">
                <a:effectLst/>
                <a:latin typeface="Calibri" panose="020F0502020204030204" pitchFamily="34" charset="0"/>
                <a:ea typeface="Calibri" panose="020F0502020204030204" pitchFamily="34" charset="0"/>
                <a:cs typeface="Arial" panose="020B0604020202020204" pitchFamily="34" charset="0"/>
              </a:rPr>
              <a:t>.</a:t>
            </a:r>
          </a:p>
          <a:p>
            <a:r>
              <a:rPr lang="nl-NL" dirty="0">
                <a:latin typeface="Calibri" panose="020F0502020204030204" pitchFamily="34" charset="0"/>
                <a:cs typeface="Arial" panose="020B0604020202020204" pitchFamily="34" charset="0"/>
              </a:rPr>
              <a:t>De coach heeft ruime ervaring en opleiding in zowel het begeleiden van jongeren met een bepaalde problematiek als in het ervaringsgericht werken in de natuur. Er zal steeds een </a:t>
            </a:r>
            <a:r>
              <a:rPr lang="nl-NL" b="1" dirty="0">
                <a:latin typeface="Calibri" panose="020F0502020204030204" pitchFamily="34" charset="0"/>
                <a:cs typeface="Arial" panose="020B0604020202020204" pitchFamily="34" charset="0"/>
              </a:rPr>
              <a:t>veilige</a:t>
            </a:r>
            <a:r>
              <a:rPr lang="nl-NL" dirty="0">
                <a:latin typeface="Calibri" panose="020F0502020204030204" pitchFamily="34" charset="0"/>
                <a:cs typeface="Arial" panose="020B0604020202020204" pitchFamily="34" charset="0"/>
              </a:rPr>
              <a:t> en </a:t>
            </a:r>
            <a:r>
              <a:rPr lang="nl-NL" b="1" dirty="0">
                <a:latin typeface="Calibri" panose="020F0502020204030204" pitchFamily="34" charset="0"/>
                <a:cs typeface="Arial" panose="020B0604020202020204" pitchFamily="34" charset="0"/>
              </a:rPr>
              <a:t>positieve </a:t>
            </a:r>
            <a:r>
              <a:rPr lang="nl-NL" dirty="0">
                <a:latin typeface="Calibri" panose="020F0502020204030204" pitchFamily="34" charset="0"/>
                <a:cs typeface="Arial" panose="020B0604020202020204" pitchFamily="34" charset="0"/>
              </a:rPr>
              <a:t>situatie gecreëerd worden waarbij de jongeren met de voeten op de grond staan (letterlijk en figuurlijk) maar het woord ‘therapie’ bewust vermeden wordt.</a:t>
            </a:r>
          </a:p>
          <a:p>
            <a:endParaRPr lang="nl-NL"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9CD8D479-8942-46E8-A226-A4E01F7A105C}" type="slidenum">
              <a:rPr lang="en-US" smtClean="0"/>
              <a:t>3</a:t>
            </a:fld>
            <a:endParaRPr lang="en-US"/>
          </a:p>
        </p:txBody>
      </p:sp>
      <p:sp>
        <p:nvSpPr>
          <p:cNvPr id="6" name="Date Placeholder 5"/>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4015598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Praktisch</a:t>
            </a:r>
            <a:r>
              <a:rPr lang="en-US" dirty="0"/>
              <a:t> - </a:t>
            </a:r>
            <a:r>
              <a:rPr lang="en-US" dirty="0" err="1"/>
              <a:t>Vergoeding</a:t>
            </a:r>
            <a:endParaRPr lang="en-US" dirty="0"/>
          </a:p>
        </p:txBody>
      </p:sp>
      <p:sp>
        <p:nvSpPr>
          <p:cNvPr id="3" name="Content Placeholder 2"/>
          <p:cNvSpPr>
            <a:spLocks noGrp="1"/>
          </p:cNvSpPr>
          <p:nvPr>
            <p:ph sz="half" idx="1"/>
          </p:nvPr>
        </p:nvSpPr>
        <p:spPr>
          <a:xfrm>
            <a:off x="1409699" y="1556281"/>
            <a:ext cx="8959785" cy="4620682"/>
          </a:xfrm>
        </p:spPr>
        <p:txBody>
          <a:bodyPr>
            <a:normAutofit fontScale="77500" lnSpcReduction="20000"/>
          </a:bodyPr>
          <a:lstStyle/>
          <a:p>
            <a:pPr>
              <a:lnSpc>
                <a:spcPct val="100000"/>
              </a:lnSpc>
              <a:spcAft>
                <a:spcPts val="800"/>
              </a:spcAft>
            </a:pPr>
            <a:r>
              <a:rPr lang="nl-NL" sz="2600" dirty="0">
                <a:latin typeface="Calibri" panose="020F0502020204030204" pitchFamily="34" charset="0"/>
                <a:cs typeface="Arial" panose="020B0604020202020204" pitchFamily="34" charset="0"/>
              </a:rPr>
              <a:t>Er wordt ernaar gestreefd om het aantal tieners te beperken tot </a:t>
            </a:r>
            <a:r>
              <a:rPr lang="nl-NL" sz="2600" b="1" dirty="0">
                <a:latin typeface="Calibri" panose="020F0502020204030204" pitchFamily="34" charset="0"/>
                <a:cs typeface="Arial" panose="020B0604020202020204" pitchFamily="34" charset="0"/>
              </a:rPr>
              <a:t>5</a:t>
            </a:r>
            <a:r>
              <a:rPr lang="nl-NL" sz="2600" dirty="0">
                <a:latin typeface="Calibri" panose="020F0502020204030204" pitchFamily="34" charset="0"/>
                <a:cs typeface="Arial" panose="020B0604020202020204" pitchFamily="34" charset="0"/>
              </a:rPr>
              <a:t> per dag. Op die manier kan individueel contact maximaal gegarandeerd blijven en is er geen sprake van eventuele groepsdruk.</a:t>
            </a:r>
          </a:p>
          <a:p>
            <a:pPr>
              <a:lnSpc>
                <a:spcPct val="100000"/>
              </a:lnSpc>
              <a:spcAft>
                <a:spcPts val="800"/>
              </a:spcAft>
            </a:pPr>
            <a:r>
              <a:rPr lang="nl-NL" sz="2600" dirty="0">
                <a:latin typeface="Calibri" panose="020F0502020204030204" pitchFamily="34" charset="0"/>
                <a:cs typeface="Arial" panose="020B0604020202020204" pitchFamily="34" charset="0"/>
              </a:rPr>
              <a:t>Afhankelijk van de situatie van de tiener kan – na een intake dag – een programma aangeboden worden van 1 dag per week tot 3 dagen per week. Omwille van praktische redenen bedraagt de minimale duurtijd per traject 4 weken (= 1 blok). Deze periode kan in samenspraak met de coach telkens per blok van vier weken verlengd worden. Er is geen maximale duurtijd van toepassing. </a:t>
            </a:r>
          </a:p>
          <a:p>
            <a:pPr>
              <a:lnSpc>
                <a:spcPct val="100000"/>
              </a:lnSpc>
              <a:spcAft>
                <a:spcPts val="800"/>
              </a:spcAft>
            </a:pPr>
            <a:r>
              <a:rPr lang="nl-NL" sz="2600" dirty="0">
                <a:latin typeface="Calibri" panose="020F0502020204030204" pitchFamily="34" charset="0"/>
                <a:cs typeface="Arial" panose="020B0604020202020204" pitchFamily="34" charset="0"/>
              </a:rPr>
              <a:t>De vergoeding van een intake dag bedraagt €35. Nadien bedraagt de vergoeding €25 per dag (van 9h tot 16h). De frequentie per week wordt na overleg met de coach finaal door de ouders zelf bepaald. </a:t>
            </a:r>
          </a:p>
          <a:p>
            <a:pPr>
              <a:lnSpc>
                <a:spcPct val="100000"/>
              </a:lnSpc>
              <a:spcAft>
                <a:spcPts val="800"/>
              </a:spcAft>
            </a:pPr>
            <a:r>
              <a:rPr lang="nl-NL" sz="2600" dirty="0">
                <a:latin typeface="Calibri" panose="020F0502020204030204" pitchFamily="34" charset="0"/>
                <a:cs typeface="Arial" panose="020B0604020202020204" pitchFamily="34" charset="0"/>
              </a:rPr>
              <a:t>De additionele kosten bovenop deze dagvergoeding om o.a. de inrichting, materiaal, coach, </a:t>
            </a:r>
            <a:r>
              <a:rPr lang="nl-NL" sz="2600" dirty="0" err="1">
                <a:latin typeface="Calibri" panose="020F0502020204030204" pitchFamily="34" charset="0"/>
                <a:cs typeface="Arial" panose="020B0604020202020204" pitchFamily="34" charset="0"/>
              </a:rPr>
              <a:t>etc</a:t>
            </a:r>
            <a:r>
              <a:rPr lang="nl-NL" sz="2600" dirty="0">
                <a:latin typeface="Calibri" panose="020F0502020204030204" pitchFamily="34" charset="0"/>
                <a:cs typeface="Arial" panose="020B0604020202020204" pitchFamily="34" charset="0"/>
              </a:rPr>
              <a:t>… te kunnen betalen, zullen door de Kampenhoeve STER vzw gedragen worden.</a:t>
            </a:r>
          </a:p>
          <a:p>
            <a:endParaRPr lang="en-US" dirty="0"/>
          </a:p>
        </p:txBody>
      </p:sp>
      <p:sp>
        <p:nvSpPr>
          <p:cNvPr id="5" name="Slide Number Placeholder 4"/>
          <p:cNvSpPr>
            <a:spLocks noGrp="1"/>
          </p:cNvSpPr>
          <p:nvPr>
            <p:ph type="sldNum" sz="quarter" idx="12"/>
          </p:nvPr>
        </p:nvSpPr>
        <p:spPr/>
        <p:txBody>
          <a:bodyPr/>
          <a:lstStyle/>
          <a:p>
            <a:fld id="{9CD8D479-8942-46E8-A226-A4E01F7A105C}" type="slidenum">
              <a:rPr lang="en-US" smtClean="0"/>
              <a:t>4</a:t>
            </a:fld>
            <a:endParaRPr lang="en-US"/>
          </a:p>
        </p:txBody>
      </p:sp>
      <p:sp>
        <p:nvSpPr>
          <p:cNvPr id="6" name="Date Placeholder 5"/>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29071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Missie</a:t>
            </a:r>
            <a:r>
              <a:rPr lang="en-US" dirty="0"/>
              <a:t> </a:t>
            </a:r>
            <a:r>
              <a:rPr lang="en-US" dirty="0" err="1"/>
              <a:t>en</a:t>
            </a:r>
            <a:r>
              <a:rPr lang="en-US" dirty="0"/>
              <a:t> </a:t>
            </a:r>
            <a:r>
              <a:rPr lang="en-US" dirty="0" err="1"/>
              <a:t>Visie</a:t>
            </a:r>
            <a:endParaRPr lang="en-US" dirty="0"/>
          </a:p>
        </p:txBody>
      </p:sp>
      <p:sp>
        <p:nvSpPr>
          <p:cNvPr id="3" name="Text Placeholder 2"/>
          <p:cNvSpPr>
            <a:spLocks noGrp="1"/>
          </p:cNvSpPr>
          <p:nvPr>
            <p:ph type="body" idx="1"/>
          </p:nvPr>
        </p:nvSpPr>
        <p:spPr/>
        <p:txBody>
          <a:bodyPr/>
          <a:lstStyle/>
          <a:p>
            <a:r>
              <a:rPr lang="en-US" dirty="0" err="1"/>
              <a:t>Maatschappelijk</a:t>
            </a:r>
            <a:endParaRPr lang="en-US" dirty="0"/>
          </a:p>
        </p:txBody>
      </p:sp>
      <p:sp>
        <p:nvSpPr>
          <p:cNvPr id="4" name="Content Placeholder 3"/>
          <p:cNvSpPr>
            <a:spLocks noGrp="1"/>
          </p:cNvSpPr>
          <p:nvPr>
            <p:ph sz="half" idx="2"/>
          </p:nvPr>
        </p:nvSpPr>
        <p:spPr/>
        <p:txBody>
          <a:bodyPr>
            <a:normAutofit/>
          </a:bodyPr>
          <a:lstStyle/>
          <a:p>
            <a:r>
              <a:rPr lang="nl-NL" sz="1800" dirty="0">
                <a:effectLst/>
                <a:latin typeface="Calibri" panose="020F0502020204030204" pitchFamily="34" charset="0"/>
                <a:ea typeface="Calibri" panose="020F0502020204030204" pitchFamily="34" charset="0"/>
                <a:cs typeface="Arial" panose="020B0604020202020204" pitchFamily="34" charset="0"/>
              </a:rPr>
              <a:t>Wij willen waar mogelijk de jongeren tijdens een zeer cruciale fase in hun leven helpen bij het uitzetten van hun individueel kompas en plan A. </a:t>
            </a:r>
          </a:p>
          <a:p>
            <a:r>
              <a:rPr lang="nl-NL" sz="1800" dirty="0">
                <a:effectLst/>
                <a:latin typeface="Calibri" panose="020F0502020204030204" pitchFamily="34" charset="0"/>
                <a:ea typeface="Calibri" panose="020F0502020204030204" pitchFamily="34" charset="0"/>
                <a:cs typeface="Arial" panose="020B0604020202020204" pitchFamily="34" charset="0"/>
              </a:rPr>
              <a:t>Ieder heeft nood aan het volgen van zijn eigen pad en we willen concreet bijdragen tot het vinden van het eigen pad van elk individu.</a:t>
            </a:r>
          </a:p>
          <a:p>
            <a:r>
              <a:rPr lang="nl-NL" sz="1800" dirty="0">
                <a:effectLst/>
                <a:latin typeface="Calibri" panose="020F0502020204030204" pitchFamily="34" charset="0"/>
                <a:ea typeface="Calibri" panose="020F0502020204030204" pitchFamily="34" charset="0"/>
                <a:cs typeface="Arial" panose="020B0604020202020204" pitchFamily="34" charset="0"/>
              </a:rPr>
              <a:t>Het negeren van deze problematiek leidt onvermijdelijk tot een veel grotere maatschappelijke kost eenmaal deze jongeren volwassen zijn (werkloosheid, ziekte, cr</a:t>
            </a:r>
            <a:r>
              <a:rPr lang="nl-NL" sz="1800" dirty="0">
                <a:latin typeface="Calibri" panose="020F0502020204030204" pitchFamily="34" charset="0"/>
                <a:ea typeface="Calibri" panose="020F0502020204030204" pitchFamily="34" charset="0"/>
                <a:cs typeface="Arial" panose="020B0604020202020204" pitchFamily="34" charset="0"/>
              </a:rPr>
              <a:t>iminaliteit, etc..)</a:t>
            </a:r>
            <a:endParaRPr lang="nl-NL"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5" name="Text Placeholder 4"/>
          <p:cNvSpPr>
            <a:spLocks noGrp="1"/>
          </p:cNvSpPr>
          <p:nvPr>
            <p:ph type="body" sz="quarter" idx="3"/>
          </p:nvPr>
        </p:nvSpPr>
        <p:spPr/>
        <p:txBody>
          <a:bodyPr/>
          <a:lstStyle/>
          <a:p>
            <a:r>
              <a:rPr lang="en-US" dirty="0" err="1"/>
              <a:t>Opzet</a:t>
            </a:r>
            <a:endParaRPr lang="en-US" dirty="0"/>
          </a:p>
        </p:txBody>
      </p:sp>
      <p:sp>
        <p:nvSpPr>
          <p:cNvPr id="6" name="Content Placeholder 5"/>
          <p:cNvSpPr>
            <a:spLocks noGrp="1"/>
          </p:cNvSpPr>
          <p:nvPr>
            <p:ph sz="quarter" idx="4"/>
          </p:nvPr>
        </p:nvSpPr>
        <p:spPr/>
        <p:txBody>
          <a:bodyPr>
            <a:normAutofit/>
          </a:bodyPr>
          <a:lstStyle/>
          <a:p>
            <a:r>
              <a:rPr lang="nl-NL" sz="1800" dirty="0">
                <a:effectLst/>
                <a:latin typeface="Calibri" panose="020F0502020204030204" pitchFamily="34" charset="0"/>
                <a:ea typeface="Calibri" panose="020F0502020204030204" pitchFamily="34" charset="0"/>
                <a:cs typeface="Arial" panose="020B0604020202020204" pitchFamily="34" charset="0"/>
              </a:rPr>
              <a:t>We willen de jongeren een tijdelijke plek bieden waarbij de natuur en biodiversiteit heel centraal staan en gekoppeld worden aan basiswaarden zoals respect, positieve energie, humor, discipline en vooral persoonlijk nadenkwerk over de eigen toekomst (Plan A?).</a:t>
            </a:r>
          </a:p>
          <a:p>
            <a:r>
              <a:rPr lang="nl-NL" sz="1800" dirty="0">
                <a:effectLst/>
                <a:latin typeface="Calibri" panose="020F0502020204030204" pitchFamily="34" charset="0"/>
                <a:ea typeface="Calibri" panose="020F0502020204030204" pitchFamily="34" charset="0"/>
                <a:cs typeface="Arial" panose="020B0604020202020204" pitchFamily="34" charset="0"/>
              </a:rPr>
              <a:t>Het werken in de natuur en de creatie van deelprojecten in die natuur zal steeds gebeuren met een ‘dubbele bodem’ (</a:t>
            </a:r>
            <a:r>
              <a:rPr lang="nl-NL" sz="1800" dirty="0" err="1">
                <a:effectLst/>
                <a:latin typeface="Calibri" panose="020F0502020204030204" pitchFamily="34" charset="0"/>
                <a:ea typeface="Calibri" panose="020F0502020204030204" pitchFamily="34" charset="0"/>
                <a:cs typeface="Arial" panose="020B0604020202020204" pitchFamily="34" charset="0"/>
              </a:rPr>
              <a:t>vb</a:t>
            </a:r>
            <a:r>
              <a:rPr lang="nl-NL" sz="1800" dirty="0">
                <a:effectLst/>
                <a:latin typeface="Calibri" panose="020F0502020204030204" pitchFamily="34" charset="0"/>
                <a:ea typeface="Calibri" panose="020F0502020204030204" pitchFamily="34" charset="0"/>
                <a:cs typeface="Arial" panose="020B0604020202020204" pitchFamily="34" charset="0"/>
              </a:rPr>
              <a:t> je eigen noorden en zuiden bepalen, belang van gezonde voeding, terugvinden van de seizoenen in jouw eigen leven, hoe omgaan met mislukkingen, </a:t>
            </a:r>
            <a:r>
              <a:rPr lang="nl-NL" sz="1800" dirty="0" err="1">
                <a:effectLst/>
                <a:latin typeface="Calibri" panose="020F0502020204030204" pitchFamily="34" charset="0"/>
                <a:ea typeface="Calibri" panose="020F0502020204030204" pitchFamily="34" charset="0"/>
                <a:cs typeface="Arial" panose="020B0604020202020204" pitchFamily="34" charset="0"/>
              </a:rPr>
              <a:t>etc</a:t>
            </a:r>
            <a:r>
              <a:rPr lang="nl-NL" sz="1800" dirty="0">
                <a:effectLst/>
                <a:latin typeface="Calibri" panose="020F0502020204030204" pitchFamily="34" charset="0"/>
                <a:ea typeface="Calibri" panose="020F0502020204030204" pitchFamily="34" charset="0"/>
                <a:cs typeface="Arial" panose="020B0604020202020204" pitchFamily="34" charset="0"/>
              </a:rPr>
              <a:t>…). </a:t>
            </a:r>
          </a:p>
          <a:p>
            <a:endParaRPr lang="en-US" dirty="0"/>
          </a:p>
        </p:txBody>
      </p:sp>
      <p:sp>
        <p:nvSpPr>
          <p:cNvPr id="7" name="Slide Number Placeholder 6"/>
          <p:cNvSpPr>
            <a:spLocks noGrp="1"/>
          </p:cNvSpPr>
          <p:nvPr>
            <p:ph type="sldNum" sz="quarter" idx="12"/>
          </p:nvPr>
        </p:nvSpPr>
        <p:spPr/>
        <p:txBody>
          <a:bodyPr/>
          <a:lstStyle/>
          <a:p>
            <a:fld id="{9CD8D479-8942-46E8-A226-A4E01F7A105C}" type="slidenum">
              <a:rPr lang="en-US" smtClean="0"/>
              <a:t>5</a:t>
            </a:fld>
            <a:endParaRPr lang="en-US" dirty="0"/>
          </a:p>
        </p:txBody>
      </p:sp>
      <p:sp>
        <p:nvSpPr>
          <p:cNvPr id="8" name="Date Placeholder 7"/>
          <p:cNvSpPr>
            <a:spLocks noGrp="1"/>
          </p:cNvSpPr>
          <p:nvPr>
            <p:ph type="dt" sz="half" idx="10"/>
          </p:nvPr>
        </p:nvSpPr>
        <p:spPr/>
        <p:txBody>
          <a:bodyPr/>
          <a:lstStyle/>
          <a:p>
            <a:endParaRPr lang="en-US" dirty="0"/>
          </a:p>
        </p:txBody>
      </p:sp>
      <p:sp>
        <p:nvSpPr>
          <p:cNvPr id="11" name="Rectangle 10">
            <a:extLst>
              <a:ext uri="{FF2B5EF4-FFF2-40B4-BE49-F238E27FC236}">
                <a16:creationId xmlns:a16="http://schemas.microsoft.com/office/drawing/2014/main" id="{E9F56DC5-3BBE-4283-9D06-F18AB72B1E90}"/>
              </a:ext>
            </a:extLst>
          </p:cNvPr>
          <p:cNvSpPr/>
          <p:nvPr/>
        </p:nvSpPr>
        <p:spPr>
          <a:xfrm>
            <a:off x="1244338" y="1966436"/>
            <a:ext cx="4927862" cy="4278982"/>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tangle 11">
            <a:extLst>
              <a:ext uri="{FF2B5EF4-FFF2-40B4-BE49-F238E27FC236}">
                <a16:creationId xmlns:a16="http://schemas.microsoft.com/office/drawing/2014/main" id="{0949BF81-478D-4D7F-813A-7C36F905AD5B}"/>
              </a:ext>
            </a:extLst>
          </p:cNvPr>
          <p:cNvSpPr/>
          <p:nvPr/>
        </p:nvSpPr>
        <p:spPr>
          <a:xfrm>
            <a:off x="6227779" y="1966436"/>
            <a:ext cx="4927862" cy="4278982"/>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788333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r"/>
            <a:r>
              <a:rPr lang="en-GB" sz="32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We need to stop just pulling people out of the river. We need to go upstream and find out why they are falling in. </a:t>
            </a:r>
            <a:r>
              <a:rPr lang="nl-NL" sz="3200" b="1" i="1"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Desmond</a:t>
            </a:r>
            <a:r>
              <a:rPr lang="nl-NL" sz="32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Tutu</a:t>
            </a:r>
            <a:endParaRPr lang="en-US" sz="3200" dirty="0"/>
          </a:p>
        </p:txBody>
      </p:sp>
    </p:spTree>
    <p:extLst>
      <p:ext uri="{BB962C8B-B14F-4D97-AF65-F5344CB8AC3E}">
        <p14:creationId xmlns:p14="http://schemas.microsoft.com/office/powerpoint/2010/main" val="3752628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Ecology 16x9">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ture ecology education photo presentation.potx" id="{C2041BFC-79DD-469A-9C9C-CE3A45FF64F3}" vid="{F6D325B2-35D9-40C5-B4CD-C0A8483D5659}"/>
    </a:ext>
  </a:extLst>
</a:theme>
</file>

<file path=ppt/theme/theme2.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Nature ecology education photo presentation</Template>
  <TotalTime>0</TotalTime>
  <Words>648</Words>
  <Application>Microsoft Office PowerPoint</Application>
  <PresentationFormat>Widescreen</PresentationFormat>
  <Paragraphs>32</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Corbel</vt:lpstr>
      <vt:lpstr>Ecology 16x9</vt:lpstr>
      <vt:lpstr>Plan - B</vt:lpstr>
      <vt:lpstr>Situering</vt:lpstr>
      <vt:lpstr>Concreet</vt:lpstr>
      <vt:lpstr>Praktisch - Vergoeding</vt:lpstr>
      <vt:lpstr>Missie en Visie</vt:lpstr>
      <vt:lpstr>We need to stop just pulling people out of the river. We need to go upstream and find out why they are falling in. Desmond Tutu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 B</dc:title>
  <dc:creator>Peter Demuynck | Montea</dc:creator>
  <cp:lastModifiedBy>Peter Demuynck | Montea</cp:lastModifiedBy>
  <cp:revision>1</cp:revision>
  <dcterms:created xsi:type="dcterms:W3CDTF">2022-01-12T15:48:11Z</dcterms:created>
  <dcterms:modified xsi:type="dcterms:W3CDTF">2022-01-12T16:14:11Z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