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sldIdLst>
    <p:sldId id="256" r:id="rId5"/>
    <p:sldId id="259" r:id="rId6"/>
    <p:sldId id="260" r:id="rId7"/>
    <p:sldId id="258" r:id="rId8"/>
    <p:sldId id="257" r:id="rId9"/>
    <p:sldId id="261" r:id="rId10"/>
    <p:sldId id="262" r:id="rId11"/>
    <p:sldId id="263" r:id="rId12"/>
    <p:sldId id="264" r:id="rId13"/>
    <p:sldId id="265" r:id="rId14"/>
    <p:sldId id="266" r:id="rId15"/>
    <p:sldId id="302" r:id="rId16"/>
    <p:sldId id="267" r:id="rId17"/>
    <p:sldId id="304" r:id="rId18"/>
    <p:sldId id="268" r:id="rId19"/>
    <p:sldId id="269" r:id="rId20"/>
    <p:sldId id="270" r:id="rId21"/>
    <p:sldId id="305" r:id="rId22"/>
    <p:sldId id="271" r:id="rId23"/>
    <p:sldId id="303" r:id="rId24"/>
    <p:sldId id="296" r:id="rId25"/>
    <p:sldId id="301" r:id="rId26"/>
    <p:sldId id="299" r:id="rId27"/>
    <p:sldId id="283" r:id="rId28"/>
    <p:sldId id="306" r:id="rId29"/>
    <p:sldId id="30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80F0C30-1687-473E-B3A5-F4A221ECB9A4}">
          <p14:sldIdLst>
            <p14:sldId id="256"/>
            <p14:sldId id="259"/>
            <p14:sldId id="260"/>
            <p14:sldId id="258"/>
            <p14:sldId id="257"/>
            <p14:sldId id="261"/>
            <p14:sldId id="262"/>
            <p14:sldId id="263"/>
            <p14:sldId id="264"/>
            <p14:sldId id="265"/>
            <p14:sldId id="266"/>
            <p14:sldId id="302"/>
            <p14:sldId id="267"/>
            <p14:sldId id="304"/>
            <p14:sldId id="268"/>
            <p14:sldId id="269"/>
            <p14:sldId id="270"/>
            <p14:sldId id="305"/>
            <p14:sldId id="271"/>
            <p14:sldId id="303"/>
            <p14:sldId id="296"/>
            <p14:sldId id="301"/>
            <p14:sldId id="299"/>
            <p14:sldId id="283"/>
            <p14:sldId id="306"/>
            <p14:sldId id="3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03273E-9EB1-4E00-BA71-A954EB19EFFB}" v="481" dt="2022-09-28T07:56:23.654"/>
    <p1510:client id="{4FF1B87B-8272-4415-94ED-07A1683BFD85}" v="161" dt="2023-01-03T10:17:52.585"/>
    <p1510:client id="{40056B53-AAA2-4712-88ED-52E5AFC295F0}" v="831" dt="2022-09-28T08:07:25.060"/>
    <p1510:client id="{6686EB66-7691-457D-97B2-C141989C8AA4}" v="12" dt="2022-09-14T12:31:41.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5C6B4A9-1611-4792-9094-5F34BCA07E0B}" type="datetimeFigureOut">
              <a:rPr lang="en-US" dirty="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2A54C80-263E-416B-A8E0-580EDEADCBDC}" type="datetimeFigureOut">
              <a:rPr lang="en-US" dirty="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42A54C80-263E-416B-A8E0-580EDEADCBDC}" type="datetimeFigureOut">
              <a:rPr lang="en-US" dirty="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dirty="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2/8/2023</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meldpuntsi.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68E09-2C82-42BB-B093-2A27BDB75D8B}"/>
              </a:ext>
            </a:extLst>
          </p:cNvPr>
          <p:cNvSpPr>
            <a:spLocks noGrp="1"/>
          </p:cNvSpPr>
          <p:nvPr>
            <p:ph type="ctrTitle"/>
          </p:nvPr>
        </p:nvSpPr>
        <p:spPr>
          <a:xfrm>
            <a:off x="1228888" y="3639240"/>
            <a:ext cx="8288032" cy="1096316"/>
          </a:xfrm>
        </p:spPr>
        <p:txBody>
          <a:bodyPr>
            <a:normAutofit/>
          </a:bodyPr>
          <a:lstStyle/>
          <a:p>
            <a:pPr algn="ctr"/>
            <a:r>
              <a:rPr lang="nl-BE" sz="4800">
                <a:latin typeface="Century Gothic" panose="020B0502020202020204" pitchFamily="34" charset="0"/>
              </a:rPr>
              <a:t>NAFT Vlaams-Brabant-Oost</a:t>
            </a:r>
          </a:p>
        </p:txBody>
      </p:sp>
      <p:sp>
        <p:nvSpPr>
          <p:cNvPr id="3" name="Ondertitel 2">
            <a:extLst>
              <a:ext uri="{FF2B5EF4-FFF2-40B4-BE49-F238E27FC236}">
                <a16:creationId xmlns:a16="http://schemas.microsoft.com/office/drawing/2014/main" id="{BF70C8DA-4595-4B38-A82E-20531630D6E2}"/>
              </a:ext>
            </a:extLst>
          </p:cNvPr>
          <p:cNvSpPr>
            <a:spLocks noGrp="1"/>
          </p:cNvSpPr>
          <p:nvPr>
            <p:ph type="subTitle" idx="1"/>
          </p:nvPr>
        </p:nvSpPr>
        <p:spPr>
          <a:xfrm>
            <a:off x="985969" y="4722542"/>
            <a:ext cx="8288032" cy="469122"/>
          </a:xfrm>
        </p:spPr>
        <p:txBody>
          <a:bodyPr>
            <a:normAutofit/>
          </a:bodyPr>
          <a:lstStyle/>
          <a:p>
            <a:pPr algn="ctr"/>
            <a:r>
              <a:rPr lang="nl-BE" sz="2400">
                <a:latin typeface="Century Gothic"/>
              </a:rPr>
              <a:t>Schooljaar 2022-2023</a:t>
            </a:r>
            <a:endParaRPr lang="nl-BE" sz="2400">
              <a:latin typeface="Century Gothic" panose="020B0502020202020204" pitchFamily="34" charset="0"/>
            </a:endParaRPr>
          </a:p>
        </p:txBody>
      </p:sp>
      <p:pic>
        <p:nvPicPr>
          <p:cNvPr id="1026" name="Picture 2" descr="NAFT Limburg | Naadloze flexibele traject">
            <a:extLst>
              <a:ext uri="{FF2B5EF4-FFF2-40B4-BE49-F238E27FC236}">
                <a16:creationId xmlns:a16="http://schemas.microsoft.com/office/drawing/2014/main" id="{9D030313-C4F6-4312-9901-68ED4A6764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2796" y="879499"/>
            <a:ext cx="4620217" cy="274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9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B1124-B718-431B-8585-C89E969C7988}"/>
              </a:ext>
            </a:extLst>
          </p:cNvPr>
          <p:cNvSpPr>
            <a:spLocks noGrp="1"/>
          </p:cNvSpPr>
          <p:nvPr>
            <p:ph type="title"/>
          </p:nvPr>
        </p:nvSpPr>
        <p:spPr/>
        <p:txBody>
          <a:bodyPr/>
          <a:lstStyle/>
          <a:p>
            <a:r>
              <a:rPr lang="nl-BE">
                <a:latin typeface="Century Gothic" panose="020B0502020202020204" pitchFamily="34" charset="0"/>
              </a:rPr>
              <a:t>Arktos – </a:t>
            </a:r>
            <a:r>
              <a:rPr lang="nl-BE" sz="2400" b="1">
                <a:latin typeface="Century Gothic" panose="020B0502020202020204" pitchFamily="34" charset="0"/>
              </a:rPr>
              <a:t>Schoolintern </a:t>
            </a:r>
            <a:r>
              <a:rPr lang="nl-BE" sz="2400">
                <a:latin typeface="Century Gothic" panose="020B0502020202020204" pitchFamily="34" charset="0"/>
              </a:rPr>
              <a:t>aanbod </a:t>
            </a:r>
            <a:r>
              <a:rPr lang="nl-BE" sz="2400" b="1">
                <a:latin typeface="Century Gothic" panose="020B0502020202020204" pitchFamily="34" charset="0"/>
              </a:rPr>
              <a:t>volwassenen</a:t>
            </a:r>
          </a:p>
        </p:txBody>
      </p:sp>
      <p:sp>
        <p:nvSpPr>
          <p:cNvPr id="3" name="Tijdelijke aanduiding voor inhoud 2">
            <a:extLst>
              <a:ext uri="{FF2B5EF4-FFF2-40B4-BE49-F238E27FC236}">
                <a16:creationId xmlns:a16="http://schemas.microsoft.com/office/drawing/2014/main" id="{ED59D7EB-4E69-4505-81A4-9B5579BEC3BE}"/>
              </a:ext>
            </a:extLst>
          </p:cNvPr>
          <p:cNvSpPr>
            <a:spLocks noGrp="1"/>
          </p:cNvSpPr>
          <p:nvPr>
            <p:ph idx="1"/>
          </p:nvPr>
        </p:nvSpPr>
        <p:spPr>
          <a:xfrm>
            <a:off x="677334" y="1468073"/>
            <a:ext cx="8596668" cy="4573289"/>
          </a:xfrm>
        </p:spPr>
        <p:txBody>
          <a:bodyPr/>
          <a:lstStyle/>
          <a:p>
            <a:pPr marL="0" indent="0">
              <a:buNone/>
            </a:pPr>
            <a:r>
              <a:rPr lang="nl-BE" u="sng">
                <a:latin typeface="Century Gothic" panose="020B0502020202020204" pitchFamily="34" charset="0"/>
              </a:rPr>
              <a:t>Leerkrachtenondersteuning</a:t>
            </a:r>
          </a:p>
          <a:p>
            <a:r>
              <a:rPr lang="nl-BE">
                <a:latin typeface="Century Gothic" panose="020B0502020202020204" pitchFamily="34" charset="0"/>
              </a:rPr>
              <a:t>Wat?</a:t>
            </a:r>
          </a:p>
          <a:p>
            <a:pPr lvl="1"/>
            <a:r>
              <a:rPr lang="nl-BE">
                <a:latin typeface="Century Gothic" panose="020B0502020202020204" pitchFamily="34" charset="0"/>
              </a:rPr>
              <a:t>binnen de schoolcontext</a:t>
            </a:r>
          </a:p>
          <a:p>
            <a:pPr lvl="1"/>
            <a:r>
              <a:rPr lang="nl-BE">
                <a:latin typeface="Century Gothic" panose="020B0502020202020204" pitchFamily="34" charset="0"/>
              </a:rPr>
              <a:t>traject op maat gestart worden</a:t>
            </a:r>
          </a:p>
          <a:p>
            <a:r>
              <a:rPr lang="nl-BE">
                <a:latin typeface="Century Gothic" panose="020B0502020202020204" pitchFamily="34" charset="0"/>
              </a:rPr>
              <a:t>Doel?</a:t>
            </a:r>
          </a:p>
          <a:p>
            <a:pPr lvl="1"/>
            <a:r>
              <a:rPr lang="nl-BE">
                <a:latin typeface="Century Gothic" panose="020B0502020202020204" pitchFamily="34" charset="0"/>
              </a:rPr>
              <a:t>versterken van de leerkracht </a:t>
            </a:r>
          </a:p>
          <a:p>
            <a:pPr lvl="1"/>
            <a:endParaRPr lang="nl-BE">
              <a:latin typeface="Century Gothic" panose="020B0502020202020204" pitchFamily="34" charset="0"/>
            </a:endParaRPr>
          </a:p>
          <a:p>
            <a:r>
              <a:rPr lang="nl-BE">
                <a:latin typeface="Century Gothic" panose="020B0502020202020204" pitchFamily="34" charset="0"/>
              </a:rPr>
              <a:t>Aandachtspunten</a:t>
            </a:r>
          </a:p>
          <a:p>
            <a:pPr lvl="1"/>
            <a:r>
              <a:rPr lang="nl-BE">
                <a:latin typeface="Century Gothic" panose="020B0502020202020204" pitchFamily="34" charset="0"/>
              </a:rPr>
              <a:t>enkel case-gebonden</a:t>
            </a:r>
          </a:p>
          <a:p>
            <a:pPr marL="0" indent="0">
              <a:buNone/>
            </a:pPr>
            <a:endParaRPr lang="nl-BE"/>
          </a:p>
        </p:txBody>
      </p:sp>
    </p:spTree>
    <p:extLst>
      <p:ext uri="{BB962C8B-B14F-4D97-AF65-F5344CB8AC3E}">
        <p14:creationId xmlns:p14="http://schemas.microsoft.com/office/powerpoint/2010/main" val="98112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80201-F0E1-41CB-8156-E6B62F12FD27}"/>
              </a:ext>
            </a:extLst>
          </p:cNvPr>
          <p:cNvSpPr>
            <a:spLocks noGrp="1"/>
          </p:cNvSpPr>
          <p:nvPr>
            <p:ph type="title"/>
          </p:nvPr>
        </p:nvSpPr>
        <p:spPr/>
        <p:txBody>
          <a:bodyPr/>
          <a:lstStyle/>
          <a:p>
            <a:r>
              <a:rPr lang="nl-BE">
                <a:latin typeface="Century Gothic" panose="020B0502020202020204" pitchFamily="34" charset="0"/>
              </a:rPr>
              <a:t>Arktos – </a:t>
            </a:r>
            <a:r>
              <a:rPr lang="nl-BE" sz="2400" b="1">
                <a:latin typeface="Century Gothic" panose="020B0502020202020204" pitchFamily="34" charset="0"/>
              </a:rPr>
              <a:t>Schoolextern </a:t>
            </a:r>
            <a:r>
              <a:rPr lang="nl-BE" sz="2400">
                <a:latin typeface="Century Gothic" panose="020B0502020202020204" pitchFamily="34" charset="0"/>
              </a:rPr>
              <a:t>aanbod</a:t>
            </a:r>
            <a:r>
              <a:rPr lang="nl-BE" sz="2400" b="1">
                <a:latin typeface="Century Gothic" panose="020B0502020202020204" pitchFamily="34" charset="0"/>
              </a:rPr>
              <a:t> </a:t>
            </a:r>
            <a:endParaRPr lang="nl-BE" b="1">
              <a:latin typeface="Century Gothic" panose="020B0502020202020204" pitchFamily="34" charset="0"/>
            </a:endParaRPr>
          </a:p>
        </p:txBody>
      </p:sp>
      <p:sp>
        <p:nvSpPr>
          <p:cNvPr id="3" name="Tijdelijke aanduiding voor inhoud 2">
            <a:extLst>
              <a:ext uri="{FF2B5EF4-FFF2-40B4-BE49-F238E27FC236}">
                <a16:creationId xmlns:a16="http://schemas.microsoft.com/office/drawing/2014/main" id="{DF21DEB6-74AC-4D0E-B6B7-F98F39DD50A6}"/>
              </a:ext>
            </a:extLst>
          </p:cNvPr>
          <p:cNvSpPr>
            <a:spLocks noGrp="1"/>
          </p:cNvSpPr>
          <p:nvPr>
            <p:ph idx="1"/>
          </p:nvPr>
        </p:nvSpPr>
        <p:spPr>
          <a:xfrm>
            <a:off x="677334" y="1493241"/>
            <a:ext cx="8596668" cy="4548122"/>
          </a:xfrm>
        </p:spPr>
        <p:txBody>
          <a:bodyPr>
            <a:normAutofit/>
          </a:bodyPr>
          <a:lstStyle/>
          <a:p>
            <a:pPr marL="0" indent="0">
              <a:buNone/>
            </a:pPr>
            <a:r>
              <a:rPr lang="nl-BE" u="sng">
                <a:latin typeface="Century Gothic" panose="020B0502020202020204" pitchFamily="34" charset="0"/>
              </a:rPr>
              <a:t>Aandacht in Actie</a:t>
            </a:r>
          </a:p>
          <a:p>
            <a:r>
              <a:rPr lang="nl-BE">
                <a:latin typeface="Century Gothic" panose="020B0502020202020204" pitchFamily="34" charset="0"/>
              </a:rPr>
              <a:t>Wat?</a:t>
            </a:r>
          </a:p>
          <a:p>
            <a:pPr lvl="1"/>
            <a:r>
              <a:rPr lang="nl-BE">
                <a:latin typeface="Century Gothic" panose="020B0502020202020204" pitchFamily="34" charset="0"/>
              </a:rPr>
              <a:t>weerbaarheidstraining</a:t>
            </a:r>
          </a:p>
          <a:p>
            <a:pPr lvl="2"/>
            <a:r>
              <a:rPr lang="nl-BE">
                <a:latin typeface="Century Gothic" panose="020B0502020202020204" pitchFamily="34" charset="0"/>
              </a:rPr>
              <a:t>leren opkomen voor zichzelf</a:t>
            </a:r>
          </a:p>
          <a:p>
            <a:pPr lvl="2"/>
            <a:r>
              <a:rPr lang="nl-BE">
                <a:latin typeface="Century Gothic" panose="020B0502020202020204" pitchFamily="34" charset="0"/>
              </a:rPr>
              <a:t>op positieve, weerbare manier</a:t>
            </a:r>
          </a:p>
          <a:p>
            <a:r>
              <a:rPr lang="nl-BE">
                <a:latin typeface="Century Gothic" panose="020B0502020202020204" pitchFamily="34" charset="0"/>
              </a:rPr>
              <a:t>Doel?</a:t>
            </a:r>
          </a:p>
          <a:p>
            <a:pPr lvl="1"/>
            <a:r>
              <a:rPr lang="nl-BE">
                <a:latin typeface="Century Gothic" panose="020B0502020202020204" pitchFamily="34" charset="0"/>
              </a:rPr>
              <a:t>zicht op eigen manier van reageren</a:t>
            </a:r>
          </a:p>
          <a:p>
            <a:pPr lvl="1"/>
            <a:r>
              <a:rPr lang="nl-BE">
                <a:latin typeface="Century Gothic" panose="020B0502020202020204" pitchFamily="34" charset="0"/>
              </a:rPr>
              <a:t>leren grenzen</a:t>
            </a:r>
          </a:p>
          <a:p>
            <a:pPr lvl="1"/>
            <a:r>
              <a:rPr lang="nl-BE">
                <a:latin typeface="Century Gothic" panose="020B0502020202020204" pitchFamily="34" charset="0"/>
              </a:rPr>
              <a:t>assertiever zijn</a:t>
            </a:r>
          </a:p>
          <a:p>
            <a:pPr lvl="1"/>
            <a:r>
              <a:rPr lang="nl-BE">
                <a:latin typeface="Century Gothic" panose="020B0502020202020204" pitchFamily="34" charset="0"/>
              </a:rPr>
              <a:t>versterken van zelfvertrouwen</a:t>
            </a:r>
          </a:p>
          <a:p>
            <a:pPr lvl="1"/>
            <a:r>
              <a:rPr lang="nl-BE">
                <a:latin typeface="Century Gothic" panose="020B0502020202020204" pitchFamily="34" charset="0"/>
              </a:rPr>
              <a:t>versterken van zelfbeheersing </a:t>
            </a:r>
          </a:p>
          <a:p>
            <a:pPr lvl="1"/>
            <a:r>
              <a:rPr lang="nl-BE">
                <a:latin typeface="Century Gothic" panose="020B0502020202020204" pitchFamily="34" charset="0"/>
              </a:rPr>
              <a:t>versterken van weerbaarheid</a:t>
            </a:r>
          </a:p>
          <a:p>
            <a:pPr marL="0" indent="0">
              <a:buNone/>
            </a:pPr>
            <a:endParaRPr lang="nl-BE"/>
          </a:p>
        </p:txBody>
      </p:sp>
      <p:pic>
        <p:nvPicPr>
          <p:cNvPr id="4" name="Picture 2" descr="Aandacht in Actie">
            <a:extLst>
              <a:ext uri="{FF2B5EF4-FFF2-40B4-BE49-F238E27FC236}">
                <a16:creationId xmlns:a16="http://schemas.microsoft.com/office/drawing/2014/main" id="{24DFA344-28C5-4D1F-89EA-12F34332D8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0129" y="1930400"/>
            <a:ext cx="3912963" cy="391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5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80201-F0E1-41CB-8156-E6B62F12FD27}"/>
              </a:ext>
            </a:extLst>
          </p:cNvPr>
          <p:cNvSpPr>
            <a:spLocks noGrp="1"/>
          </p:cNvSpPr>
          <p:nvPr>
            <p:ph type="title"/>
          </p:nvPr>
        </p:nvSpPr>
        <p:spPr/>
        <p:txBody>
          <a:bodyPr/>
          <a:lstStyle/>
          <a:p>
            <a:r>
              <a:rPr lang="nl-BE">
                <a:latin typeface="Century Gothic" panose="020B0502020202020204" pitchFamily="34" charset="0"/>
              </a:rPr>
              <a:t>Arktos – </a:t>
            </a:r>
            <a:r>
              <a:rPr lang="nl-BE" sz="2400" b="1">
                <a:latin typeface="Century Gothic" panose="020B0502020202020204" pitchFamily="34" charset="0"/>
              </a:rPr>
              <a:t>Schoolextern </a:t>
            </a:r>
            <a:r>
              <a:rPr lang="nl-BE" sz="2400">
                <a:latin typeface="Century Gothic" panose="020B0502020202020204" pitchFamily="34" charset="0"/>
              </a:rPr>
              <a:t>aanbod</a:t>
            </a:r>
            <a:r>
              <a:rPr lang="nl-BE" sz="2400" b="1">
                <a:latin typeface="Century Gothic" panose="020B0502020202020204" pitchFamily="34" charset="0"/>
              </a:rPr>
              <a:t> </a:t>
            </a:r>
            <a:endParaRPr lang="nl-BE" b="1">
              <a:latin typeface="Century Gothic" panose="020B0502020202020204" pitchFamily="34" charset="0"/>
            </a:endParaRPr>
          </a:p>
        </p:txBody>
      </p:sp>
      <p:sp>
        <p:nvSpPr>
          <p:cNvPr id="3" name="Tijdelijke aanduiding voor inhoud 2">
            <a:extLst>
              <a:ext uri="{FF2B5EF4-FFF2-40B4-BE49-F238E27FC236}">
                <a16:creationId xmlns:a16="http://schemas.microsoft.com/office/drawing/2014/main" id="{DF21DEB6-74AC-4D0E-B6B7-F98F39DD50A6}"/>
              </a:ext>
            </a:extLst>
          </p:cNvPr>
          <p:cNvSpPr>
            <a:spLocks noGrp="1"/>
          </p:cNvSpPr>
          <p:nvPr>
            <p:ph idx="1"/>
          </p:nvPr>
        </p:nvSpPr>
        <p:spPr>
          <a:xfrm>
            <a:off x="677334" y="1493241"/>
            <a:ext cx="8596668" cy="5217952"/>
          </a:xfrm>
        </p:spPr>
        <p:txBody>
          <a:bodyPr>
            <a:normAutofit fontScale="92500" lnSpcReduction="20000"/>
          </a:bodyPr>
          <a:lstStyle/>
          <a:p>
            <a:pPr marL="0" indent="0">
              <a:buNone/>
            </a:pPr>
            <a:r>
              <a:rPr lang="nl-BE" u="sng">
                <a:latin typeface="Century Gothic" panose="020B0502020202020204" pitchFamily="34" charset="0"/>
              </a:rPr>
              <a:t>Aandacht in Actie</a:t>
            </a:r>
          </a:p>
          <a:p>
            <a:r>
              <a:rPr lang="nl-BE">
                <a:latin typeface="Century Gothic" panose="020B0502020202020204" pitchFamily="34" charset="0"/>
              </a:rPr>
              <a:t>Data?</a:t>
            </a:r>
          </a:p>
          <a:p>
            <a:pPr lvl="1"/>
            <a:r>
              <a:rPr lang="nl-BE">
                <a:latin typeface="Century Gothic" panose="020B0502020202020204" pitchFamily="34" charset="0"/>
              </a:rPr>
              <a:t>Halle: </a:t>
            </a:r>
          </a:p>
          <a:p>
            <a:pPr lvl="2"/>
            <a:r>
              <a:rPr lang="nl-BE">
                <a:latin typeface="Century Gothic" panose="020B0502020202020204" pitchFamily="34" charset="0"/>
              </a:rPr>
              <a:t>17, 18 en 25 oktober 2022</a:t>
            </a:r>
          </a:p>
          <a:p>
            <a:pPr lvl="2"/>
            <a:r>
              <a:rPr lang="nl-BE">
                <a:latin typeface="Century Gothic" panose="020B0502020202020204" pitchFamily="34" charset="0"/>
              </a:rPr>
              <a:t>17, 18 en 23 november 2022</a:t>
            </a:r>
          </a:p>
          <a:p>
            <a:pPr lvl="2"/>
            <a:r>
              <a:rPr lang="nl-BE">
                <a:latin typeface="Century Gothic" panose="020B0502020202020204" pitchFamily="34" charset="0"/>
              </a:rPr>
              <a:t>4, 5 en 10 mei 2023</a:t>
            </a:r>
          </a:p>
          <a:p>
            <a:pPr lvl="1"/>
            <a:r>
              <a:rPr lang="nl-BE">
                <a:latin typeface="Century Gothic" panose="020B0502020202020204" pitchFamily="34" charset="0"/>
              </a:rPr>
              <a:t>Vilvoorde</a:t>
            </a:r>
          </a:p>
          <a:p>
            <a:pPr lvl="2"/>
            <a:r>
              <a:rPr lang="nl-BE">
                <a:latin typeface="Century Gothic" panose="020B0502020202020204" pitchFamily="34" charset="0"/>
              </a:rPr>
              <a:t>27, 28 april en 8 mei 2023</a:t>
            </a:r>
          </a:p>
          <a:p>
            <a:pPr lvl="1"/>
            <a:r>
              <a:rPr lang="nl-BE">
                <a:latin typeface="Century Gothic" panose="020B0502020202020204" pitchFamily="34" charset="0"/>
              </a:rPr>
              <a:t>Aarschot</a:t>
            </a:r>
          </a:p>
          <a:p>
            <a:pPr lvl="2"/>
            <a:r>
              <a:rPr lang="nl-BE">
                <a:latin typeface="Century Gothic" panose="020B0502020202020204" pitchFamily="34" charset="0"/>
              </a:rPr>
              <a:t>7, 8 en 23 november 2022</a:t>
            </a:r>
          </a:p>
          <a:p>
            <a:pPr lvl="1"/>
            <a:r>
              <a:rPr lang="nl-BE">
                <a:latin typeface="Century Gothic" panose="020B0502020202020204" pitchFamily="34" charset="0"/>
              </a:rPr>
              <a:t>Leuven</a:t>
            </a:r>
          </a:p>
          <a:p>
            <a:pPr lvl="2"/>
            <a:r>
              <a:rPr lang="nl-BE">
                <a:latin typeface="Century Gothic" panose="020B0502020202020204" pitchFamily="34" charset="0"/>
              </a:rPr>
              <a:t>24, 25 april en 11 mei 2023</a:t>
            </a:r>
          </a:p>
          <a:p>
            <a:pPr lvl="1"/>
            <a:r>
              <a:rPr lang="nl-BE">
                <a:latin typeface="Century Gothic" panose="020B0502020202020204" pitchFamily="34" charset="0"/>
              </a:rPr>
              <a:t>Tienen</a:t>
            </a:r>
          </a:p>
          <a:p>
            <a:pPr lvl="2"/>
            <a:r>
              <a:rPr lang="nl-BE">
                <a:latin typeface="Century Gothic" panose="020B0502020202020204" pitchFamily="34" charset="0"/>
              </a:rPr>
              <a:t>28, 29 en 30 september 2022</a:t>
            </a:r>
          </a:p>
          <a:p>
            <a:pPr lvl="2"/>
            <a:r>
              <a:rPr lang="nl-BE">
                <a:latin typeface="Century Gothic" panose="020B0502020202020204" pitchFamily="34" charset="0"/>
              </a:rPr>
              <a:t>15, 16 en 17 mei 2023</a:t>
            </a:r>
          </a:p>
          <a:p>
            <a:pPr lvl="1"/>
            <a:r>
              <a:rPr lang="nl-BE">
                <a:latin typeface="Century Gothic" panose="020B0502020202020204" pitchFamily="34" charset="0"/>
              </a:rPr>
              <a:t>Diest</a:t>
            </a:r>
          </a:p>
          <a:p>
            <a:pPr lvl="2"/>
            <a:r>
              <a:rPr lang="nl-BE">
                <a:latin typeface="Century Gothic" panose="020B0502020202020204" pitchFamily="34" charset="0"/>
              </a:rPr>
              <a:t>30,31 januari en 15 februari 2023</a:t>
            </a:r>
          </a:p>
          <a:p>
            <a:pPr lvl="1"/>
            <a:endParaRPr lang="nl-BE">
              <a:latin typeface="Century Gothic" panose="020B0502020202020204" pitchFamily="34" charset="0"/>
            </a:endParaRPr>
          </a:p>
          <a:p>
            <a:pPr lvl="2"/>
            <a:endParaRPr lang="nl-BE">
              <a:latin typeface="Century Gothic" panose="020B0502020202020204" pitchFamily="34" charset="0"/>
            </a:endParaRPr>
          </a:p>
          <a:p>
            <a:pPr lvl="1"/>
            <a:endParaRPr lang="nl-BE">
              <a:latin typeface="Century Gothic" panose="020B0502020202020204" pitchFamily="34" charset="0"/>
            </a:endParaRPr>
          </a:p>
          <a:p>
            <a:pPr marL="0" indent="0">
              <a:buNone/>
            </a:pPr>
            <a:endParaRPr lang="nl-BE"/>
          </a:p>
        </p:txBody>
      </p:sp>
      <p:pic>
        <p:nvPicPr>
          <p:cNvPr id="4" name="Picture 2" descr="Aandacht in Actie">
            <a:extLst>
              <a:ext uri="{FF2B5EF4-FFF2-40B4-BE49-F238E27FC236}">
                <a16:creationId xmlns:a16="http://schemas.microsoft.com/office/drawing/2014/main" id="{24DFA344-28C5-4D1F-89EA-12F34332D8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0129" y="1930400"/>
            <a:ext cx="3912963" cy="391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21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56E53-B558-4B66-AF5A-53F8B2A44B9F}"/>
              </a:ext>
            </a:extLst>
          </p:cNvPr>
          <p:cNvSpPr>
            <a:spLocks noGrp="1"/>
          </p:cNvSpPr>
          <p:nvPr>
            <p:ph type="title"/>
          </p:nvPr>
        </p:nvSpPr>
        <p:spPr>
          <a:xfrm>
            <a:off x="677334" y="609600"/>
            <a:ext cx="8596668" cy="774583"/>
          </a:xfrm>
        </p:spPr>
        <p:txBody>
          <a:bodyPr/>
          <a:lstStyle/>
          <a:p>
            <a:r>
              <a:rPr lang="nl-BE">
                <a:latin typeface="Century Gothic" panose="020B0502020202020204" pitchFamily="34" charset="0"/>
              </a:rPr>
              <a:t>Arktos – </a:t>
            </a:r>
            <a:r>
              <a:rPr lang="nl-BE" sz="2400" b="1">
                <a:latin typeface="Century Gothic" panose="020B0502020202020204" pitchFamily="34" charset="0"/>
              </a:rPr>
              <a:t>Schoolextern</a:t>
            </a:r>
            <a:r>
              <a:rPr lang="nl-BE" sz="2400">
                <a:latin typeface="Century Gothic" panose="020B0502020202020204" pitchFamily="34" charset="0"/>
              </a:rPr>
              <a:t> aanbod</a:t>
            </a:r>
          </a:p>
        </p:txBody>
      </p:sp>
      <p:sp>
        <p:nvSpPr>
          <p:cNvPr id="3" name="Tijdelijke aanduiding voor inhoud 2">
            <a:extLst>
              <a:ext uri="{FF2B5EF4-FFF2-40B4-BE49-F238E27FC236}">
                <a16:creationId xmlns:a16="http://schemas.microsoft.com/office/drawing/2014/main" id="{EB14D679-6644-422B-995A-89AE071A4061}"/>
              </a:ext>
            </a:extLst>
          </p:cNvPr>
          <p:cNvSpPr>
            <a:spLocks noGrp="1"/>
          </p:cNvSpPr>
          <p:nvPr>
            <p:ph idx="1"/>
          </p:nvPr>
        </p:nvSpPr>
        <p:spPr>
          <a:xfrm>
            <a:off x="677334" y="1442907"/>
            <a:ext cx="8596668" cy="4598456"/>
          </a:xfrm>
        </p:spPr>
        <p:txBody>
          <a:bodyPr>
            <a:normAutofit lnSpcReduction="10000"/>
          </a:bodyPr>
          <a:lstStyle/>
          <a:p>
            <a:pPr marL="0" indent="0">
              <a:buNone/>
            </a:pPr>
            <a:r>
              <a:rPr lang="nl-BE" u="sng">
                <a:latin typeface="Century Gothic" panose="020B0502020202020204" pitchFamily="34" charset="0"/>
              </a:rPr>
              <a:t>Bounce Young</a:t>
            </a:r>
          </a:p>
          <a:p>
            <a:r>
              <a:rPr lang="nl-BE">
                <a:latin typeface="Century Gothic" panose="020B0502020202020204" pitchFamily="34" charset="0"/>
              </a:rPr>
              <a:t>Wat?</a:t>
            </a:r>
          </a:p>
          <a:p>
            <a:pPr lvl="1"/>
            <a:r>
              <a:rPr lang="nl-BE">
                <a:latin typeface="Century Gothic" panose="020B0502020202020204" pitchFamily="34" charset="0"/>
              </a:rPr>
              <a:t>veerkrachttraining</a:t>
            </a:r>
          </a:p>
          <a:p>
            <a:pPr lvl="2"/>
            <a:r>
              <a:rPr lang="nl-BE">
                <a:latin typeface="Century Gothic" panose="020B0502020202020204" pitchFamily="34" charset="0"/>
              </a:rPr>
              <a:t>jongere veerkrachtig maken</a:t>
            </a:r>
          </a:p>
          <a:p>
            <a:r>
              <a:rPr lang="nl-BE">
                <a:latin typeface="Century Gothic" panose="020B0502020202020204" pitchFamily="34" charset="0"/>
              </a:rPr>
              <a:t>Doel?</a:t>
            </a:r>
          </a:p>
          <a:p>
            <a:pPr lvl="1"/>
            <a:r>
              <a:rPr lang="nl-BE">
                <a:latin typeface="Century Gothic" panose="020B0502020202020204" pitchFamily="34" charset="0"/>
              </a:rPr>
              <a:t>leren omgaan met stress en tegenslag </a:t>
            </a:r>
          </a:p>
          <a:p>
            <a:pPr lvl="1"/>
            <a:r>
              <a:rPr lang="nl-BE">
                <a:latin typeface="Century Gothic" panose="020B0502020202020204" pitchFamily="34" charset="0"/>
              </a:rPr>
              <a:t>vanuit eigen kracht terugveren bij uitdagende situaties</a:t>
            </a:r>
          </a:p>
          <a:p>
            <a:pPr lvl="1"/>
            <a:r>
              <a:rPr lang="nl-BE">
                <a:latin typeface="Century Gothic" panose="020B0502020202020204" pitchFamily="34" charset="0"/>
              </a:rPr>
              <a:t>thema’s</a:t>
            </a:r>
          </a:p>
          <a:p>
            <a:pPr lvl="2"/>
            <a:r>
              <a:rPr lang="nl-BE">
                <a:latin typeface="Century Gothic" panose="020B0502020202020204" pitchFamily="34" charset="0"/>
              </a:rPr>
              <a:t>weerbaarheid</a:t>
            </a:r>
          </a:p>
          <a:p>
            <a:pPr lvl="2"/>
            <a:r>
              <a:rPr lang="nl-BE">
                <a:latin typeface="Century Gothic" panose="020B0502020202020204" pitchFamily="34" charset="0"/>
              </a:rPr>
              <a:t>emoties</a:t>
            </a:r>
          </a:p>
          <a:p>
            <a:pPr lvl="2"/>
            <a:r>
              <a:rPr lang="nl-BE">
                <a:latin typeface="Century Gothic" panose="020B0502020202020204" pitchFamily="34" charset="0"/>
              </a:rPr>
              <a:t>talenten</a:t>
            </a:r>
          </a:p>
          <a:p>
            <a:pPr lvl="2"/>
            <a:r>
              <a:rPr lang="nl-BE">
                <a:latin typeface="Century Gothic" panose="020B0502020202020204" pitchFamily="34" charset="0"/>
              </a:rPr>
              <a:t>kritisch denken</a:t>
            </a:r>
          </a:p>
          <a:p>
            <a:pPr lvl="2"/>
            <a:r>
              <a:rPr lang="nl-BE">
                <a:latin typeface="Century Gothic" panose="020B0502020202020204" pitchFamily="34" charset="0"/>
              </a:rPr>
              <a:t>sociaal netwerk</a:t>
            </a:r>
          </a:p>
          <a:p>
            <a:endParaRPr lang="nl-BE"/>
          </a:p>
        </p:txBody>
      </p:sp>
      <p:pic>
        <p:nvPicPr>
          <p:cNvPr id="4" name="Shape 254" descr="image001">
            <a:extLst>
              <a:ext uri="{FF2B5EF4-FFF2-40B4-BE49-F238E27FC236}">
                <a16:creationId xmlns:a16="http://schemas.microsoft.com/office/drawing/2014/main" id="{3844A544-BE0F-4AF2-94D8-575AC01C0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293" y="3742135"/>
            <a:ext cx="3917373" cy="218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529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56E53-B558-4B66-AF5A-53F8B2A44B9F}"/>
              </a:ext>
            </a:extLst>
          </p:cNvPr>
          <p:cNvSpPr>
            <a:spLocks noGrp="1"/>
          </p:cNvSpPr>
          <p:nvPr>
            <p:ph type="title"/>
          </p:nvPr>
        </p:nvSpPr>
        <p:spPr>
          <a:xfrm>
            <a:off x="677334" y="609600"/>
            <a:ext cx="8596668" cy="774583"/>
          </a:xfrm>
        </p:spPr>
        <p:txBody>
          <a:bodyPr/>
          <a:lstStyle/>
          <a:p>
            <a:r>
              <a:rPr lang="nl-BE">
                <a:latin typeface="Century Gothic" panose="020B0502020202020204" pitchFamily="34" charset="0"/>
              </a:rPr>
              <a:t>Arktos – </a:t>
            </a:r>
            <a:r>
              <a:rPr lang="nl-BE" sz="2400" b="1">
                <a:latin typeface="Century Gothic" panose="020B0502020202020204" pitchFamily="34" charset="0"/>
              </a:rPr>
              <a:t>Schoolextern</a:t>
            </a:r>
            <a:r>
              <a:rPr lang="nl-BE" sz="2400">
                <a:latin typeface="Century Gothic" panose="020B0502020202020204" pitchFamily="34" charset="0"/>
              </a:rPr>
              <a:t> aanbod</a:t>
            </a:r>
          </a:p>
        </p:txBody>
      </p:sp>
      <p:sp>
        <p:nvSpPr>
          <p:cNvPr id="3" name="Tijdelijke aanduiding voor inhoud 2">
            <a:extLst>
              <a:ext uri="{FF2B5EF4-FFF2-40B4-BE49-F238E27FC236}">
                <a16:creationId xmlns:a16="http://schemas.microsoft.com/office/drawing/2014/main" id="{EB14D679-6644-422B-995A-89AE071A4061}"/>
              </a:ext>
            </a:extLst>
          </p:cNvPr>
          <p:cNvSpPr>
            <a:spLocks noGrp="1"/>
          </p:cNvSpPr>
          <p:nvPr>
            <p:ph idx="1"/>
          </p:nvPr>
        </p:nvSpPr>
        <p:spPr>
          <a:xfrm>
            <a:off x="677334" y="1442907"/>
            <a:ext cx="8596668" cy="4598456"/>
          </a:xfrm>
        </p:spPr>
        <p:txBody>
          <a:bodyPr>
            <a:normAutofit fontScale="92500" lnSpcReduction="10000"/>
          </a:bodyPr>
          <a:lstStyle/>
          <a:p>
            <a:pPr marL="0" indent="0">
              <a:buNone/>
            </a:pPr>
            <a:r>
              <a:rPr lang="nl-BE" u="sng">
                <a:latin typeface="Century Gothic" panose="020B0502020202020204" pitchFamily="34" charset="0"/>
              </a:rPr>
              <a:t>Bounce Young</a:t>
            </a:r>
          </a:p>
          <a:p>
            <a:r>
              <a:rPr lang="nl-BE">
                <a:latin typeface="Century Gothic" panose="020B0502020202020204" pitchFamily="34" charset="0"/>
              </a:rPr>
              <a:t>Data?</a:t>
            </a:r>
          </a:p>
          <a:p>
            <a:pPr lvl="1"/>
            <a:r>
              <a:rPr lang="nl-BE">
                <a:latin typeface="Century Gothic" panose="020B0502020202020204" pitchFamily="34" charset="0"/>
              </a:rPr>
              <a:t>Halle: </a:t>
            </a:r>
          </a:p>
          <a:p>
            <a:pPr lvl="2"/>
            <a:r>
              <a:rPr lang="nl-BE">
                <a:latin typeface="Century Gothic" panose="020B0502020202020204" pitchFamily="34" charset="0"/>
              </a:rPr>
              <a:t>9, 10 en 15 februari 2023</a:t>
            </a:r>
          </a:p>
          <a:p>
            <a:pPr lvl="1"/>
            <a:r>
              <a:rPr lang="nl-BE">
                <a:latin typeface="Century Gothic" panose="020B0502020202020204" pitchFamily="34" charset="0"/>
              </a:rPr>
              <a:t>Vilvoorde</a:t>
            </a:r>
          </a:p>
          <a:p>
            <a:pPr lvl="2"/>
            <a:r>
              <a:rPr lang="nl-BE">
                <a:latin typeface="Century Gothic" panose="020B0502020202020204" pitchFamily="34" charset="0"/>
              </a:rPr>
              <a:t>27, 28 oktober en 15 november 2022</a:t>
            </a:r>
          </a:p>
          <a:p>
            <a:pPr lvl="1"/>
            <a:r>
              <a:rPr lang="nl-BE">
                <a:latin typeface="Century Gothic" panose="020B0502020202020204" pitchFamily="34" charset="0"/>
              </a:rPr>
              <a:t>Aarschot</a:t>
            </a:r>
          </a:p>
          <a:p>
            <a:pPr lvl="2"/>
            <a:r>
              <a:rPr lang="nl-BE">
                <a:latin typeface="Century Gothic" panose="020B0502020202020204" pitchFamily="34" charset="0"/>
              </a:rPr>
              <a:t>27, 28 februari en 15 maart 2023</a:t>
            </a:r>
          </a:p>
          <a:p>
            <a:pPr lvl="1"/>
            <a:r>
              <a:rPr lang="nl-BE">
                <a:latin typeface="Century Gothic" panose="020B0502020202020204" pitchFamily="34" charset="0"/>
              </a:rPr>
              <a:t>Leuven</a:t>
            </a:r>
          </a:p>
          <a:p>
            <a:pPr lvl="2"/>
            <a:r>
              <a:rPr lang="nl-BE">
                <a:latin typeface="Century Gothic" panose="020B0502020202020204" pitchFamily="34" charset="0"/>
              </a:rPr>
              <a:t>10, 11 en 27 oktober 2022</a:t>
            </a:r>
          </a:p>
          <a:p>
            <a:pPr lvl="1"/>
            <a:r>
              <a:rPr lang="nl-BE">
                <a:latin typeface="Century Gothic" panose="020B0502020202020204" pitchFamily="34" charset="0"/>
              </a:rPr>
              <a:t>Tienen</a:t>
            </a:r>
          </a:p>
          <a:p>
            <a:pPr lvl="2"/>
            <a:r>
              <a:rPr lang="nl-BE">
                <a:latin typeface="Century Gothic" panose="020B0502020202020204" pitchFamily="34" charset="0"/>
              </a:rPr>
              <a:t>28, 29 en 30 november 2022</a:t>
            </a:r>
          </a:p>
          <a:p>
            <a:pPr lvl="1"/>
            <a:r>
              <a:rPr lang="nl-BE">
                <a:latin typeface="Century Gothic" panose="020B0502020202020204" pitchFamily="34" charset="0"/>
              </a:rPr>
              <a:t>Diest</a:t>
            </a:r>
          </a:p>
          <a:p>
            <a:pPr lvl="2"/>
            <a:r>
              <a:rPr lang="nl-BE">
                <a:latin typeface="Century Gothic" panose="020B0502020202020204" pitchFamily="34" charset="0"/>
              </a:rPr>
              <a:t>8, 9 en 24 mei 2023</a:t>
            </a:r>
          </a:p>
          <a:p>
            <a:endParaRPr lang="nl-BE">
              <a:latin typeface="Century Gothic" panose="020B0502020202020204" pitchFamily="34" charset="0"/>
            </a:endParaRPr>
          </a:p>
          <a:p>
            <a:endParaRPr lang="nl-BE"/>
          </a:p>
        </p:txBody>
      </p:sp>
      <p:pic>
        <p:nvPicPr>
          <p:cNvPr id="4" name="Shape 254" descr="image001">
            <a:extLst>
              <a:ext uri="{FF2B5EF4-FFF2-40B4-BE49-F238E27FC236}">
                <a16:creationId xmlns:a16="http://schemas.microsoft.com/office/drawing/2014/main" id="{3844A544-BE0F-4AF2-94D8-575AC01C0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293" y="3742135"/>
            <a:ext cx="3917373" cy="218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73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38B6071-22EF-21C9-21DF-857019D7C361}"/>
              </a:ext>
            </a:extLst>
          </p:cNvPr>
          <p:cNvPicPr>
            <a:picLocks noChangeAspect="1"/>
          </p:cNvPicPr>
          <p:nvPr/>
        </p:nvPicPr>
        <p:blipFill>
          <a:blip r:embed="rId2"/>
          <a:stretch>
            <a:fillRect/>
          </a:stretch>
        </p:blipFill>
        <p:spPr>
          <a:xfrm>
            <a:off x="6993428" y="2200945"/>
            <a:ext cx="3145536" cy="3145536"/>
          </a:xfrm>
          <a:prstGeom prst="rect">
            <a:avLst/>
          </a:prstGeom>
        </p:spPr>
      </p:pic>
      <p:sp>
        <p:nvSpPr>
          <p:cNvPr id="2" name="Titel 1">
            <a:extLst>
              <a:ext uri="{FF2B5EF4-FFF2-40B4-BE49-F238E27FC236}">
                <a16:creationId xmlns:a16="http://schemas.microsoft.com/office/drawing/2014/main" id="{473FAE0F-1F94-45D7-ABE7-E4FDBA3E520E}"/>
              </a:ext>
            </a:extLst>
          </p:cNvPr>
          <p:cNvSpPr>
            <a:spLocks noGrp="1"/>
          </p:cNvSpPr>
          <p:nvPr>
            <p:ph type="title"/>
          </p:nvPr>
        </p:nvSpPr>
        <p:spPr>
          <a:xfrm>
            <a:off x="677334" y="609600"/>
            <a:ext cx="8596668" cy="1320800"/>
          </a:xfrm>
        </p:spPr>
        <p:txBody>
          <a:bodyPr anchor="t">
            <a:normAutofit/>
          </a:bodyPr>
          <a:lstStyle/>
          <a:p>
            <a:r>
              <a:rPr lang="nl-BE">
                <a:latin typeface="Century Gothic" panose="020B0502020202020204" pitchFamily="34" charset="0"/>
              </a:rPr>
              <a:t>Arktos – </a:t>
            </a:r>
            <a:r>
              <a:rPr lang="nl-BE" b="1">
                <a:latin typeface="Century Gothic" panose="020B0502020202020204" pitchFamily="34" charset="0"/>
              </a:rPr>
              <a:t>Schoolextern</a:t>
            </a:r>
            <a:r>
              <a:rPr lang="nl-BE">
                <a:latin typeface="Century Gothic" panose="020B0502020202020204" pitchFamily="34" charset="0"/>
              </a:rPr>
              <a:t> aanbod</a:t>
            </a:r>
          </a:p>
        </p:txBody>
      </p:sp>
      <p:sp>
        <p:nvSpPr>
          <p:cNvPr id="3" name="Tijdelijke aanduiding voor inhoud 2">
            <a:extLst>
              <a:ext uri="{FF2B5EF4-FFF2-40B4-BE49-F238E27FC236}">
                <a16:creationId xmlns:a16="http://schemas.microsoft.com/office/drawing/2014/main" id="{A7E0EC4A-9318-4457-B636-15E74FF10005}"/>
              </a:ext>
            </a:extLst>
          </p:cNvPr>
          <p:cNvSpPr>
            <a:spLocks noGrp="1"/>
          </p:cNvSpPr>
          <p:nvPr>
            <p:ph idx="1"/>
          </p:nvPr>
        </p:nvSpPr>
        <p:spPr>
          <a:xfrm>
            <a:off x="677333" y="1444752"/>
            <a:ext cx="6100971" cy="4024870"/>
          </a:xfrm>
        </p:spPr>
        <p:txBody>
          <a:bodyPr>
            <a:normAutofit/>
          </a:bodyPr>
          <a:lstStyle/>
          <a:p>
            <a:pPr marL="0" indent="0">
              <a:lnSpc>
                <a:spcPct val="90000"/>
              </a:lnSpc>
              <a:buNone/>
            </a:pPr>
            <a:r>
              <a:rPr lang="nl-BE" u="sng">
                <a:latin typeface="Century Gothic" panose="020B0502020202020204" pitchFamily="34" charset="0"/>
              </a:rPr>
              <a:t>3. Hoger Wal</a:t>
            </a:r>
          </a:p>
          <a:p>
            <a:pPr>
              <a:lnSpc>
                <a:spcPct val="90000"/>
              </a:lnSpc>
            </a:pPr>
            <a:r>
              <a:rPr lang="nl-BE">
                <a:latin typeface="Century Gothic" panose="020B0502020202020204" pitchFamily="34" charset="0"/>
              </a:rPr>
              <a:t>Wat? </a:t>
            </a:r>
          </a:p>
          <a:p>
            <a:pPr lvl="1">
              <a:lnSpc>
                <a:spcPct val="90000"/>
              </a:lnSpc>
            </a:pPr>
            <a:r>
              <a:rPr lang="nl-BE">
                <a:latin typeface="Century Gothic" panose="020B0502020202020204" pitchFamily="34" charset="0"/>
              </a:rPr>
              <a:t>meerdaagse zeiltocht (12-18 jaar)</a:t>
            </a:r>
          </a:p>
          <a:p>
            <a:pPr>
              <a:lnSpc>
                <a:spcPct val="90000"/>
              </a:lnSpc>
            </a:pPr>
            <a:r>
              <a:rPr lang="nl-BE">
                <a:latin typeface="Century Gothic" panose="020B0502020202020204" pitchFamily="34" charset="0"/>
              </a:rPr>
              <a:t>Doel?</a:t>
            </a:r>
          </a:p>
          <a:p>
            <a:pPr lvl="1">
              <a:lnSpc>
                <a:spcPct val="90000"/>
              </a:lnSpc>
            </a:pPr>
            <a:r>
              <a:rPr lang="nl-BE">
                <a:latin typeface="Century Gothic" panose="020B0502020202020204" pitchFamily="34" charset="0"/>
              </a:rPr>
              <a:t>overwinnen van hindernissen </a:t>
            </a:r>
          </a:p>
          <a:p>
            <a:pPr lvl="1">
              <a:lnSpc>
                <a:spcPct val="90000"/>
              </a:lnSpc>
            </a:pPr>
            <a:r>
              <a:rPr lang="nl-BE">
                <a:latin typeface="Century Gothic" panose="020B0502020202020204" pitchFamily="34" charset="0"/>
              </a:rPr>
              <a:t>aanpakken van problemen </a:t>
            </a:r>
          </a:p>
          <a:p>
            <a:pPr lvl="1">
              <a:lnSpc>
                <a:spcPct val="90000"/>
              </a:lnSpc>
            </a:pPr>
            <a:r>
              <a:rPr lang="nl-BE">
                <a:latin typeface="Century Gothic" panose="020B0502020202020204" pitchFamily="34" charset="0"/>
              </a:rPr>
              <a:t>leren kennen talenten en valkuilen</a:t>
            </a:r>
          </a:p>
          <a:p>
            <a:pPr lvl="1">
              <a:lnSpc>
                <a:spcPct val="90000"/>
              </a:lnSpc>
            </a:pPr>
            <a:r>
              <a:rPr lang="nl-BE">
                <a:latin typeface="Century Gothic" panose="020B0502020202020204" pitchFamily="34" charset="0"/>
              </a:rPr>
              <a:t>verantwoord gebruik talenten en valkuilen in groep</a:t>
            </a:r>
          </a:p>
          <a:p>
            <a:pPr>
              <a:lnSpc>
                <a:spcPct val="90000"/>
              </a:lnSpc>
            </a:pPr>
            <a:r>
              <a:rPr lang="nl-BE">
                <a:latin typeface="Century Gothic" panose="020B0502020202020204" pitchFamily="34" charset="0"/>
              </a:rPr>
              <a:t>Data?</a:t>
            </a:r>
          </a:p>
          <a:p>
            <a:pPr lvl="1">
              <a:lnSpc>
                <a:spcPct val="90000"/>
              </a:lnSpc>
            </a:pPr>
            <a:r>
              <a:rPr lang="nl-BE">
                <a:latin typeface="Century Gothic" panose="020B0502020202020204" pitchFamily="34" charset="0"/>
              </a:rPr>
              <a:t>Nog vast te leggen</a:t>
            </a:r>
          </a:p>
          <a:p>
            <a:pPr marL="0" indent="0">
              <a:lnSpc>
                <a:spcPct val="90000"/>
              </a:lnSpc>
              <a:buNone/>
            </a:pPr>
            <a:endParaRPr lang="nl-BE" sz="1500">
              <a:latin typeface="Century Gothic" panose="020B0502020202020204" pitchFamily="34" charset="0"/>
            </a:endParaRPr>
          </a:p>
          <a:p>
            <a:pPr>
              <a:lnSpc>
                <a:spcPct val="90000"/>
              </a:lnSpc>
            </a:pPr>
            <a:endParaRPr lang="nl-BE" sz="1500"/>
          </a:p>
        </p:txBody>
      </p:sp>
      <p:sp>
        <p:nvSpPr>
          <p:cNvPr id="7" name="Tekstvak 6">
            <a:extLst>
              <a:ext uri="{FF2B5EF4-FFF2-40B4-BE49-F238E27FC236}">
                <a16:creationId xmlns:a16="http://schemas.microsoft.com/office/drawing/2014/main" id="{50D1F9BA-9AB8-CCA4-7874-ED95D2522241}"/>
              </a:ext>
            </a:extLst>
          </p:cNvPr>
          <p:cNvSpPr txBox="1"/>
          <p:nvPr/>
        </p:nvSpPr>
        <p:spPr>
          <a:xfrm>
            <a:off x="981511" y="5855516"/>
            <a:ext cx="8699384" cy="840230"/>
          </a:xfrm>
          <a:prstGeom prst="rect">
            <a:avLst/>
          </a:prstGeom>
          <a:noFill/>
        </p:spPr>
        <p:txBody>
          <a:bodyPr wrap="square" rtlCol="0">
            <a:spAutoFit/>
          </a:bodyPr>
          <a:lstStyle/>
          <a:p>
            <a:pPr marL="0" indent="0">
              <a:lnSpc>
                <a:spcPct val="90000"/>
              </a:lnSpc>
              <a:buNone/>
            </a:pPr>
            <a:r>
              <a:rPr lang="nl-BE" sz="1800" i="1">
                <a:latin typeface="Century Gothic" panose="020B0502020202020204" pitchFamily="34" charset="0"/>
              </a:rPr>
              <a:t>“Overgeleverd aan de machtige natuurelementen; </a:t>
            </a:r>
          </a:p>
          <a:p>
            <a:pPr marL="0" indent="0">
              <a:lnSpc>
                <a:spcPct val="90000"/>
              </a:lnSpc>
              <a:buNone/>
            </a:pPr>
            <a:r>
              <a:rPr lang="nl-BE" sz="1800" i="1">
                <a:latin typeface="Century Gothic" panose="020B0502020202020204" pitchFamily="34" charset="0"/>
              </a:rPr>
              <a:t>de wind, de zon, de zee, de golven; </a:t>
            </a:r>
          </a:p>
          <a:p>
            <a:pPr marL="0" indent="0">
              <a:lnSpc>
                <a:spcPct val="90000"/>
              </a:lnSpc>
              <a:buNone/>
            </a:pPr>
            <a:r>
              <a:rPr lang="nl-BE" sz="1800" i="1">
                <a:latin typeface="Century Gothic" panose="020B0502020202020204" pitchFamily="34" charset="0"/>
              </a:rPr>
              <a:t>een uitdaging, avontuur, weg van het alledaagse”</a:t>
            </a:r>
          </a:p>
        </p:txBody>
      </p:sp>
    </p:spTree>
    <p:extLst>
      <p:ext uri="{BB962C8B-B14F-4D97-AF65-F5344CB8AC3E}">
        <p14:creationId xmlns:p14="http://schemas.microsoft.com/office/powerpoint/2010/main" val="473692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0773A5-6810-464A-AA96-E9112E928F53}"/>
              </a:ext>
            </a:extLst>
          </p:cNvPr>
          <p:cNvSpPr>
            <a:spLocks noGrp="1"/>
          </p:cNvSpPr>
          <p:nvPr>
            <p:ph type="title"/>
          </p:nvPr>
        </p:nvSpPr>
        <p:spPr/>
        <p:txBody>
          <a:bodyPr/>
          <a:lstStyle/>
          <a:p>
            <a:r>
              <a:rPr lang="nl-BE">
                <a:latin typeface="Century Gothic" panose="020B0502020202020204" pitchFamily="34" charset="0"/>
              </a:rPr>
              <a:t>Arktos – </a:t>
            </a:r>
            <a:r>
              <a:rPr lang="nl-BE" sz="2400" b="1">
                <a:latin typeface="Century Gothic" panose="020B0502020202020204" pitchFamily="34" charset="0"/>
              </a:rPr>
              <a:t>Schoolextern</a:t>
            </a:r>
            <a:r>
              <a:rPr lang="nl-BE" sz="2400">
                <a:latin typeface="Century Gothic" panose="020B0502020202020204" pitchFamily="34" charset="0"/>
              </a:rPr>
              <a:t> aanbod</a:t>
            </a:r>
          </a:p>
        </p:txBody>
      </p:sp>
      <p:sp>
        <p:nvSpPr>
          <p:cNvPr id="3" name="Tijdelijke aanduiding voor inhoud 2">
            <a:extLst>
              <a:ext uri="{FF2B5EF4-FFF2-40B4-BE49-F238E27FC236}">
                <a16:creationId xmlns:a16="http://schemas.microsoft.com/office/drawing/2014/main" id="{B9FE0C22-009F-4905-8DD9-3C11ACEF65F6}"/>
              </a:ext>
            </a:extLst>
          </p:cNvPr>
          <p:cNvSpPr>
            <a:spLocks noGrp="1"/>
          </p:cNvSpPr>
          <p:nvPr>
            <p:ph idx="1"/>
          </p:nvPr>
        </p:nvSpPr>
        <p:spPr>
          <a:xfrm>
            <a:off x="677334" y="1342239"/>
            <a:ext cx="8596668" cy="4699123"/>
          </a:xfrm>
        </p:spPr>
        <p:txBody>
          <a:bodyPr>
            <a:normAutofit fontScale="85000" lnSpcReduction="20000"/>
          </a:bodyPr>
          <a:lstStyle/>
          <a:p>
            <a:pPr marL="0" indent="0">
              <a:buNone/>
            </a:pPr>
            <a:r>
              <a:rPr lang="nl-BE" u="sng">
                <a:latin typeface="Century Gothic" panose="020B0502020202020204" pitchFamily="34" charset="0"/>
              </a:rPr>
              <a:t>4. WOLF</a:t>
            </a:r>
          </a:p>
          <a:p>
            <a:r>
              <a:rPr lang="nl-BE">
                <a:latin typeface="Century Gothic" panose="020B0502020202020204" pitchFamily="34" charset="0"/>
              </a:rPr>
              <a:t>Wat?</a:t>
            </a:r>
          </a:p>
          <a:p>
            <a:pPr lvl="1"/>
            <a:r>
              <a:rPr lang="nl-BE">
                <a:latin typeface="Century Gothic" panose="020B0502020202020204" pitchFamily="34" charset="0"/>
              </a:rPr>
              <a:t>meerdaagse in de natuur (meisjes tussen 16 en 25 jaar)</a:t>
            </a:r>
          </a:p>
          <a:p>
            <a:r>
              <a:rPr lang="nl-BE">
                <a:latin typeface="Century Gothic" panose="020B0502020202020204" pitchFamily="34" charset="0"/>
              </a:rPr>
              <a:t>Doel?</a:t>
            </a:r>
          </a:p>
          <a:p>
            <a:pPr lvl="1"/>
            <a:r>
              <a:rPr lang="nl-BE">
                <a:latin typeface="Century Gothic" panose="020B0502020202020204" pitchFamily="34" charset="0"/>
              </a:rPr>
              <a:t>tot rust komen</a:t>
            </a:r>
          </a:p>
          <a:p>
            <a:pPr lvl="1"/>
            <a:r>
              <a:rPr lang="nl-BE">
                <a:latin typeface="Century Gothic" panose="020B0502020202020204" pitchFamily="34" charset="0"/>
              </a:rPr>
              <a:t>zoektocht naar zichzelf</a:t>
            </a:r>
          </a:p>
          <a:p>
            <a:pPr lvl="1"/>
            <a:r>
              <a:rPr lang="nl-BE">
                <a:latin typeface="Century Gothic" panose="020B0502020202020204" pitchFamily="34" charset="0"/>
              </a:rPr>
              <a:t>zoektocht naar hun plaats in maatschappij </a:t>
            </a:r>
          </a:p>
          <a:p>
            <a:pPr lvl="1"/>
            <a:r>
              <a:rPr lang="nl-BE">
                <a:latin typeface="Century Gothic" panose="020B0502020202020204" pitchFamily="34" charset="0"/>
              </a:rPr>
              <a:t>thema’s: </a:t>
            </a:r>
          </a:p>
          <a:p>
            <a:pPr lvl="2"/>
            <a:r>
              <a:rPr lang="nl-BE">
                <a:latin typeface="Century Gothic" panose="020B0502020202020204" pitchFamily="34" charset="0"/>
              </a:rPr>
              <a:t>zelfvertrouwen</a:t>
            </a:r>
          </a:p>
          <a:p>
            <a:pPr lvl="2"/>
            <a:r>
              <a:rPr lang="nl-BE">
                <a:latin typeface="Century Gothic" panose="020B0502020202020204" pitchFamily="34" charset="0"/>
              </a:rPr>
              <a:t>levensritme</a:t>
            </a:r>
          </a:p>
          <a:p>
            <a:pPr lvl="2"/>
            <a:r>
              <a:rPr lang="nl-BE">
                <a:latin typeface="Century Gothic" panose="020B0502020202020204" pitchFamily="34" charset="0"/>
              </a:rPr>
              <a:t>talenten en eigen krachten</a:t>
            </a:r>
          </a:p>
          <a:p>
            <a:pPr lvl="2"/>
            <a:endParaRPr lang="nl-BE">
              <a:latin typeface="Century Gothic" panose="020B0502020202020204" pitchFamily="34" charset="0"/>
            </a:endParaRPr>
          </a:p>
          <a:p>
            <a:r>
              <a:rPr lang="nl-BE">
                <a:latin typeface="Century Gothic" panose="020B0502020202020204" pitchFamily="34" charset="0"/>
              </a:rPr>
              <a:t>Data?</a:t>
            </a:r>
          </a:p>
          <a:p>
            <a:pPr lvl="1"/>
            <a:r>
              <a:rPr lang="nl-BE">
                <a:latin typeface="Century Gothic" panose="020B0502020202020204" pitchFamily="34" charset="0"/>
              </a:rPr>
              <a:t>Voorbereidend moment: 17 april 2023</a:t>
            </a:r>
          </a:p>
          <a:p>
            <a:pPr lvl="1"/>
            <a:r>
              <a:rPr lang="nl-BE">
                <a:latin typeface="Century Gothic" panose="020B0502020202020204" pitchFamily="34" charset="0"/>
              </a:rPr>
              <a:t>Meerdaagse: 25-26-27-28 april 2023</a:t>
            </a:r>
          </a:p>
          <a:p>
            <a:pPr lvl="1"/>
            <a:r>
              <a:rPr lang="nl-BE">
                <a:latin typeface="Century Gothic" panose="020B0502020202020204" pitchFamily="34" charset="0"/>
              </a:rPr>
              <a:t>Terugkommoment: 10 mei 2023</a:t>
            </a:r>
          </a:p>
          <a:p>
            <a:pPr marL="0" indent="0">
              <a:buNone/>
            </a:pPr>
            <a:endParaRPr lang="nl-BE"/>
          </a:p>
        </p:txBody>
      </p:sp>
      <p:graphicFrame>
        <p:nvGraphicFramePr>
          <p:cNvPr id="6" name="Object 5">
            <a:extLst>
              <a:ext uri="{FF2B5EF4-FFF2-40B4-BE49-F238E27FC236}">
                <a16:creationId xmlns:a16="http://schemas.microsoft.com/office/drawing/2014/main" id="{B9DB606E-9CBE-4972-8A62-772A66B8F4B1}"/>
              </a:ext>
            </a:extLst>
          </p:cNvPr>
          <p:cNvGraphicFramePr>
            <a:graphicFrameLocks noChangeAspect="1"/>
          </p:cNvGraphicFramePr>
          <p:nvPr>
            <p:extLst>
              <p:ext uri="{D42A27DB-BD31-4B8C-83A1-F6EECF244321}">
                <p14:modId xmlns:p14="http://schemas.microsoft.com/office/powerpoint/2010/main" val="3122328938"/>
              </p:ext>
            </p:extLst>
          </p:nvPr>
        </p:nvGraphicFramePr>
        <p:xfrm>
          <a:off x="8774436" y="1162050"/>
          <a:ext cx="3200400" cy="4533900"/>
        </p:xfrm>
        <a:graphic>
          <a:graphicData uri="http://schemas.openxmlformats.org/presentationml/2006/ole">
            <mc:AlternateContent xmlns:mc="http://schemas.openxmlformats.org/markup-compatibility/2006">
              <mc:Choice xmlns:v="urn:schemas-microsoft-com:vml" Requires="v">
                <p:oleObj spid="_x0000_s1029" name="Acrobat Document" r:id="rId3" imgW="3200400" imgH="4533492" progId="AcroExch.Document.DC">
                  <p:embed/>
                </p:oleObj>
              </mc:Choice>
              <mc:Fallback>
                <p:oleObj name="Acrobat Document" r:id="rId3" imgW="3200400" imgH="4533492" progId="AcroExch.Document.DC">
                  <p:embed/>
                  <p:pic>
                    <p:nvPicPr>
                      <p:cNvPr id="6" name="Object 5">
                        <a:extLst>
                          <a:ext uri="{FF2B5EF4-FFF2-40B4-BE49-F238E27FC236}">
                            <a16:creationId xmlns:a16="http://schemas.microsoft.com/office/drawing/2014/main" id="{B9DB606E-9CBE-4972-8A62-772A66B8F4B1}"/>
                          </a:ext>
                        </a:extLst>
                      </p:cNvPr>
                      <p:cNvPicPr/>
                      <p:nvPr/>
                    </p:nvPicPr>
                    <p:blipFill>
                      <a:blip r:embed="rId4"/>
                      <a:stretch>
                        <a:fillRect/>
                      </a:stretch>
                    </p:blipFill>
                    <p:spPr>
                      <a:xfrm>
                        <a:off x="8774436" y="1162050"/>
                        <a:ext cx="3200400" cy="4533900"/>
                      </a:xfrm>
                      <a:prstGeom prst="rect">
                        <a:avLst/>
                      </a:prstGeom>
                    </p:spPr>
                  </p:pic>
                </p:oleObj>
              </mc:Fallback>
            </mc:AlternateContent>
          </a:graphicData>
        </a:graphic>
      </p:graphicFrame>
    </p:spTree>
    <p:extLst>
      <p:ext uri="{BB962C8B-B14F-4D97-AF65-F5344CB8AC3E}">
        <p14:creationId xmlns:p14="http://schemas.microsoft.com/office/powerpoint/2010/main" val="260666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538EF-D12A-4166-87C1-EB3A299E702C}"/>
              </a:ext>
            </a:extLst>
          </p:cNvPr>
          <p:cNvSpPr>
            <a:spLocks noGrp="1"/>
          </p:cNvSpPr>
          <p:nvPr>
            <p:ph type="title"/>
          </p:nvPr>
        </p:nvSpPr>
        <p:spPr>
          <a:xfrm>
            <a:off x="677334" y="609600"/>
            <a:ext cx="8596668" cy="816528"/>
          </a:xfrm>
        </p:spPr>
        <p:txBody>
          <a:bodyPr/>
          <a:lstStyle/>
          <a:p>
            <a:r>
              <a:rPr lang="nl-BE">
                <a:latin typeface="Century Gothic" panose="020B0502020202020204" pitchFamily="34" charset="0"/>
              </a:rPr>
              <a:t>Arktos – </a:t>
            </a:r>
            <a:r>
              <a:rPr lang="nl-BE" sz="2400" b="1">
                <a:latin typeface="Century Gothic" panose="020B0502020202020204" pitchFamily="34" charset="0"/>
              </a:rPr>
              <a:t>Schoolextern</a:t>
            </a:r>
            <a:r>
              <a:rPr lang="nl-BE" sz="2400">
                <a:latin typeface="Century Gothic" panose="020B0502020202020204" pitchFamily="34" charset="0"/>
              </a:rPr>
              <a:t> aanbod</a:t>
            </a:r>
          </a:p>
        </p:txBody>
      </p:sp>
      <p:sp>
        <p:nvSpPr>
          <p:cNvPr id="3" name="Tijdelijke aanduiding voor inhoud 2">
            <a:extLst>
              <a:ext uri="{FF2B5EF4-FFF2-40B4-BE49-F238E27FC236}">
                <a16:creationId xmlns:a16="http://schemas.microsoft.com/office/drawing/2014/main" id="{C24A065F-26B3-4CD2-835E-29AE36601E63}"/>
              </a:ext>
            </a:extLst>
          </p:cNvPr>
          <p:cNvSpPr>
            <a:spLocks noGrp="1"/>
          </p:cNvSpPr>
          <p:nvPr>
            <p:ph idx="1"/>
          </p:nvPr>
        </p:nvSpPr>
        <p:spPr>
          <a:xfrm>
            <a:off x="677334" y="1300294"/>
            <a:ext cx="8596668" cy="5310231"/>
          </a:xfrm>
        </p:spPr>
        <p:txBody>
          <a:bodyPr>
            <a:normAutofit fontScale="92500" lnSpcReduction="10000"/>
          </a:bodyPr>
          <a:lstStyle/>
          <a:p>
            <a:pPr marL="0" indent="0">
              <a:buNone/>
            </a:pPr>
            <a:r>
              <a:rPr lang="nl-BE" u="sng" dirty="0">
                <a:latin typeface="Century Gothic" panose="020B0502020202020204" pitchFamily="34" charset="0"/>
              </a:rPr>
              <a:t>5. </a:t>
            </a:r>
            <a:r>
              <a:rPr lang="nl-BE" u="sng" dirty="0" err="1">
                <a:latin typeface="Century Gothic" panose="020B0502020202020204" pitchFamily="34" charset="0"/>
              </a:rPr>
              <a:t>What’s</a:t>
            </a:r>
            <a:r>
              <a:rPr lang="nl-BE" u="sng" dirty="0">
                <a:latin typeface="Century Gothic" panose="020B0502020202020204" pitchFamily="34" charset="0"/>
              </a:rPr>
              <a:t> Next</a:t>
            </a:r>
          </a:p>
          <a:p>
            <a:r>
              <a:rPr lang="nl-BE" dirty="0">
                <a:latin typeface="Century Gothic" panose="020B0502020202020204" pitchFamily="34" charset="0"/>
              </a:rPr>
              <a:t>Wat?</a:t>
            </a:r>
          </a:p>
          <a:p>
            <a:pPr lvl="1"/>
            <a:r>
              <a:rPr lang="nl-BE" dirty="0">
                <a:latin typeface="Century Gothic" panose="020B0502020202020204" pitchFamily="34" charset="0"/>
              </a:rPr>
              <a:t>samenwerking tussen </a:t>
            </a:r>
            <a:r>
              <a:rPr lang="nl-BE" dirty="0" err="1">
                <a:latin typeface="Century Gothic" panose="020B0502020202020204" pitchFamily="34" charset="0"/>
              </a:rPr>
              <a:t>Arktos</a:t>
            </a:r>
            <a:r>
              <a:rPr lang="nl-BE" dirty="0">
                <a:latin typeface="Century Gothic" panose="020B0502020202020204" pitchFamily="34" charset="0"/>
              </a:rPr>
              <a:t>, </a:t>
            </a:r>
            <a:r>
              <a:rPr lang="nl-BE" dirty="0" err="1">
                <a:latin typeface="Century Gothic" panose="020B0502020202020204" pitchFamily="34" charset="0"/>
              </a:rPr>
              <a:t>Profo</a:t>
            </a:r>
            <a:r>
              <a:rPr lang="nl-BE" dirty="0">
                <a:latin typeface="Century Gothic" panose="020B0502020202020204" pitchFamily="34" charset="0"/>
              </a:rPr>
              <a:t> en </a:t>
            </a:r>
            <a:r>
              <a:rPr lang="nl-BE" dirty="0" err="1">
                <a:latin typeface="Century Gothic" panose="020B0502020202020204" pitchFamily="34" charset="0"/>
              </a:rPr>
              <a:t>Koïnoor</a:t>
            </a:r>
            <a:r>
              <a:rPr lang="nl-BE" dirty="0">
                <a:latin typeface="Century Gothic" panose="020B0502020202020204" pitchFamily="34" charset="0"/>
              </a:rPr>
              <a:t>/Leerrecht</a:t>
            </a:r>
          </a:p>
          <a:p>
            <a:pPr lvl="1"/>
            <a:r>
              <a:rPr lang="nl-BE" dirty="0">
                <a:latin typeface="Century Gothic" panose="020B0502020202020204" pitchFamily="34" charset="0"/>
              </a:rPr>
              <a:t>vierdaagse schoolverlaterswerking voor leerlingen die 18 jaar worden/zijn </a:t>
            </a:r>
          </a:p>
          <a:p>
            <a:r>
              <a:rPr lang="nl-BE" dirty="0">
                <a:latin typeface="Century Gothic" panose="020B0502020202020204" pitchFamily="34" charset="0"/>
              </a:rPr>
              <a:t>Doel?</a:t>
            </a:r>
          </a:p>
          <a:p>
            <a:pPr lvl="1"/>
            <a:r>
              <a:rPr lang="nl-BE" dirty="0">
                <a:latin typeface="Century Gothic" panose="020B0502020202020204" pitchFamily="34" charset="0"/>
              </a:rPr>
              <a:t>Zicht krijgen op wat er volgt na 18 jaar</a:t>
            </a:r>
          </a:p>
          <a:p>
            <a:pPr lvl="1"/>
            <a:r>
              <a:rPr lang="nl-BE" dirty="0">
                <a:latin typeface="Century Gothic" panose="020B0502020202020204" pitchFamily="34" charset="0"/>
              </a:rPr>
              <a:t>Thema’s</a:t>
            </a:r>
          </a:p>
          <a:p>
            <a:pPr lvl="2"/>
            <a:r>
              <a:rPr lang="nl-BE" dirty="0">
                <a:latin typeface="Century Gothic" panose="020B0502020202020204" pitchFamily="34" charset="0"/>
              </a:rPr>
              <a:t>Werk</a:t>
            </a:r>
          </a:p>
          <a:p>
            <a:pPr lvl="2"/>
            <a:r>
              <a:rPr lang="nl-BE" dirty="0">
                <a:latin typeface="Century Gothic" panose="020B0502020202020204" pitchFamily="34" charset="0"/>
              </a:rPr>
              <a:t>Opleiding/verder schoollopen</a:t>
            </a:r>
          </a:p>
          <a:p>
            <a:pPr lvl="2"/>
            <a:r>
              <a:rPr lang="nl-BE" dirty="0">
                <a:latin typeface="Century Gothic" panose="020B0502020202020204" pitchFamily="34" charset="0"/>
              </a:rPr>
              <a:t>Hulpverlening</a:t>
            </a:r>
          </a:p>
          <a:p>
            <a:pPr lvl="1"/>
            <a:r>
              <a:rPr lang="nl-BE" dirty="0">
                <a:latin typeface="Century Gothic" panose="020B0502020202020204" pitchFamily="34" charset="0"/>
                <a:sym typeface="Wingdings" panose="05000000000000000000" pitchFamily="2" charset="2"/>
              </a:rPr>
              <a:t>Uitleg van externe partners over werking en ondersteuning$</a:t>
            </a:r>
          </a:p>
          <a:p>
            <a:pPr lvl="2"/>
            <a:r>
              <a:rPr lang="nl-BE" dirty="0">
                <a:latin typeface="Century Gothic" panose="020B0502020202020204" pitchFamily="34" charset="0"/>
                <a:sym typeface="Wingdings" panose="05000000000000000000" pitchFamily="2" charset="2"/>
              </a:rPr>
              <a:t>JAC</a:t>
            </a:r>
          </a:p>
          <a:p>
            <a:pPr lvl="2"/>
            <a:r>
              <a:rPr lang="nl-BE" dirty="0" err="1">
                <a:latin typeface="Century Gothic" panose="020B0502020202020204" pitchFamily="34" charset="0"/>
                <a:sym typeface="Wingdings" panose="05000000000000000000" pitchFamily="2" charset="2"/>
              </a:rPr>
              <a:t>Tejo</a:t>
            </a:r>
            <a:endParaRPr lang="nl-BE" dirty="0">
              <a:latin typeface="Century Gothic" panose="020B0502020202020204" pitchFamily="34" charset="0"/>
              <a:sym typeface="Wingdings" panose="05000000000000000000" pitchFamily="2" charset="2"/>
            </a:endParaRPr>
          </a:p>
          <a:p>
            <a:pPr lvl="2"/>
            <a:r>
              <a:rPr lang="nl-NL" dirty="0">
                <a:latin typeface="Century Gothic" panose="020B0502020202020204" pitchFamily="34" charset="0"/>
                <a:sym typeface="Wingdings" panose="05000000000000000000" pitchFamily="2" charset="2"/>
              </a:rPr>
              <a:t>T</a:t>
            </a:r>
            <a:r>
              <a:rPr lang="nl-BE" dirty="0">
                <a:latin typeface="Century Gothic" panose="020B0502020202020204" pitchFamily="34" charset="0"/>
                <a:sym typeface="Wingdings" panose="05000000000000000000" pitchFamily="2" charset="2"/>
              </a:rPr>
              <a:t>KO</a:t>
            </a:r>
          </a:p>
          <a:p>
            <a:pPr lvl="2"/>
            <a:r>
              <a:rPr lang="nl-BE" dirty="0">
                <a:latin typeface="Century Gothic" panose="020B0502020202020204" pitchFamily="34" charset="0"/>
                <a:sym typeface="Wingdings" panose="05000000000000000000" pitchFamily="2" charset="2"/>
              </a:rPr>
              <a:t>VDAB</a:t>
            </a:r>
          </a:p>
          <a:p>
            <a:pPr lvl="2"/>
            <a:r>
              <a:rPr lang="nl-BE" dirty="0">
                <a:latin typeface="Century Gothic" panose="020B0502020202020204" pitchFamily="34" charset="0"/>
                <a:sym typeface="Wingdings" panose="05000000000000000000" pitchFamily="2" charset="2"/>
              </a:rPr>
              <a:t>…</a:t>
            </a:r>
            <a:endParaRPr lang="nl-BE" dirty="0">
              <a:latin typeface="Century Gothic" panose="020B0502020202020204" pitchFamily="34" charset="0"/>
            </a:endParaRPr>
          </a:p>
          <a:p>
            <a:pPr marL="0" indent="0">
              <a:buNone/>
            </a:pPr>
            <a:endParaRPr lang="nl-BE" dirty="0"/>
          </a:p>
        </p:txBody>
      </p:sp>
      <p:graphicFrame>
        <p:nvGraphicFramePr>
          <p:cNvPr id="4" name="Object 3">
            <a:extLst>
              <a:ext uri="{FF2B5EF4-FFF2-40B4-BE49-F238E27FC236}">
                <a16:creationId xmlns:a16="http://schemas.microsoft.com/office/drawing/2014/main" id="{D6537016-A0C5-45A7-8D34-8D50181015E3}"/>
              </a:ext>
            </a:extLst>
          </p:cNvPr>
          <p:cNvGraphicFramePr>
            <a:graphicFrameLocks noChangeAspect="1"/>
          </p:cNvGraphicFramePr>
          <p:nvPr>
            <p:extLst>
              <p:ext uri="{D42A27DB-BD31-4B8C-83A1-F6EECF244321}">
                <p14:modId xmlns:p14="http://schemas.microsoft.com/office/powerpoint/2010/main" val="3934003922"/>
              </p:ext>
            </p:extLst>
          </p:nvPr>
        </p:nvGraphicFramePr>
        <p:xfrm>
          <a:off x="9975290" y="133164"/>
          <a:ext cx="2001396" cy="2831808"/>
        </p:xfrm>
        <a:graphic>
          <a:graphicData uri="http://schemas.openxmlformats.org/presentationml/2006/ole">
            <mc:AlternateContent xmlns:mc="http://schemas.openxmlformats.org/markup-compatibility/2006">
              <mc:Choice xmlns:v="urn:schemas-microsoft-com:vml" Requires="v">
                <p:oleObj spid="_x0000_s2053" name="Acrobat Document" r:id="rId3" imgW="4533723" imgH="6415694" progId="AcroExch.Document.DC">
                  <p:embed/>
                </p:oleObj>
              </mc:Choice>
              <mc:Fallback>
                <p:oleObj name="Acrobat Document" r:id="rId3" imgW="4533723" imgH="6415694" progId="AcroExch.Document.DC">
                  <p:embed/>
                  <p:pic>
                    <p:nvPicPr>
                      <p:cNvPr id="4" name="Object 3">
                        <a:extLst>
                          <a:ext uri="{FF2B5EF4-FFF2-40B4-BE49-F238E27FC236}">
                            <a16:creationId xmlns:a16="http://schemas.microsoft.com/office/drawing/2014/main" id="{D6537016-A0C5-45A7-8D34-8D50181015E3}"/>
                          </a:ext>
                        </a:extLst>
                      </p:cNvPr>
                      <p:cNvPicPr/>
                      <p:nvPr/>
                    </p:nvPicPr>
                    <p:blipFill>
                      <a:blip r:embed="rId4"/>
                      <a:stretch>
                        <a:fillRect/>
                      </a:stretch>
                    </p:blipFill>
                    <p:spPr>
                      <a:xfrm>
                        <a:off x="9975290" y="133164"/>
                        <a:ext cx="2001396" cy="2831808"/>
                      </a:xfrm>
                      <a:prstGeom prst="rect">
                        <a:avLst/>
                      </a:prstGeom>
                    </p:spPr>
                  </p:pic>
                </p:oleObj>
              </mc:Fallback>
            </mc:AlternateContent>
          </a:graphicData>
        </a:graphic>
      </p:graphicFrame>
    </p:spTree>
    <p:extLst>
      <p:ext uri="{BB962C8B-B14F-4D97-AF65-F5344CB8AC3E}">
        <p14:creationId xmlns:p14="http://schemas.microsoft.com/office/powerpoint/2010/main" val="635317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538EF-D12A-4166-87C1-EB3A299E702C}"/>
              </a:ext>
            </a:extLst>
          </p:cNvPr>
          <p:cNvSpPr>
            <a:spLocks noGrp="1"/>
          </p:cNvSpPr>
          <p:nvPr>
            <p:ph type="title"/>
          </p:nvPr>
        </p:nvSpPr>
        <p:spPr>
          <a:xfrm>
            <a:off x="677334" y="609600"/>
            <a:ext cx="8596668" cy="816528"/>
          </a:xfrm>
        </p:spPr>
        <p:txBody>
          <a:bodyPr/>
          <a:lstStyle/>
          <a:p>
            <a:r>
              <a:rPr lang="nl-BE">
                <a:latin typeface="Century Gothic" panose="020B0502020202020204" pitchFamily="34" charset="0"/>
              </a:rPr>
              <a:t>Arktos – </a:t>
            </a:r>
            <a:r>
              <a:rPr lang="nl-BE" sz="2400" b="1">
                <a:latin typeface="Century Gothic" panose="020B0502020202020204" pitchFamily="34" charset="0"/>
              </a:rPr>
              <a:t>Schoolextern</a:t>
            </a:r>
            <a:r>
              <a:rPr lang="nl-BE" sz="2400">
                <a:latin typeface="Century Gothic" panose="020B0502020202020204" pitchFamily="34" charset="0"/>
              </a:rPr>
              <a:t> aanbod</a:t>
            </a:r>
          </a:p>
        </p:txBody>
      </p:sp>
      <p:sp>
        <p:nvSpPr>
          <p:cNvPr id="3" name="Tijdelijke aanduiding voor inhoud 2">
            <a:extLst>
              <a:ext uri="{FF2B5EF4-FFF2-40B4-BE49-F238E27FC236}">
                <a16:creationId xmlns:a16="http://schemas.microsoft.com/office/drawing/2014/main" id="{C24A065F-26B3-4CD2-835E-29AE36601E63}"/>
              </a:ext>
            </a:extLst>
          </p:cNvPr>
          <p:cNvSpPr>
            <a:spLocks noGrp="1"/>
          </p:cNvSpPr>
          <p:nvPr>
            <p:ph idx="1"/>
          </p:nvPr>
        </p:nvSpPr>
        <p:spPr>
          <a:xfrm>
            <a:off x="677334" y="1300294"/>
            <a:ext cx="8596668" cy="5310231"/>
          </a:xfrm>
        </p:spPr>
        <p:txBody>
          <a:bodyPr>
            <a:normAutofit/>
          </a:bodyPr>
          <a:lstStyle/>
          <a:p>
            <a:pPr marL="0" indent="0">
              <a:buNone/>
            </a:pPr>
            <a:r>
              <a:rPr lang="nl-BE" u="sng" dirty="0">
                <a:latin typeface="Century Gothic" panose="020B0502020202020204" pitchFamily="34" charset="0"/>
              </a:rPr>
              <a:t>5. </a:t>
            </a:r>
            <a:r>
              <a:rPr lang="nl-BE" u="sng" dirty="0" err="1">
                <a:latin typeface="Century Gothic" panose="020B0502020202020204" pitchFamily="34" charset="0"/>
              </a:rPr>
              <a:t>What’s</a:t>
            </a:r>
            <a:r>
              <a:rPr lang="nl-BE" u="sng" dirty="0">
                <a:latin typeface="Century Gothic" panose="020B0502020202020204" pitchFamily="34" charset="0"/>
              </a:rPr>
              <a:t> Next</a:t>
            </a:r>
          </a:p>
          <a:p>
            <a:r>
              <a:rPr lang="nl-BE" dirty="0">
                <a:latin typeface="Century Gothic" panose="020B0502020202020204" pitchFamily="34" charset="0"/>
              </a:rPr>
              <a:t>Data?</a:t>
            </a:r>
          </a:p>
          <a:p>
            <a:pPr lvl="1"/>
            <a:r>
              <a:rPr lang="nl-BE" dirty="0">
                <a:latin typeface="Century Gothic" panose="020B0502020202020204" pitchFamily="34" charset="0"/>
              </a:rPr>
              <a:t>Leuven</a:t>
            </a:r>
          </a:p>
          <a:p>
            <a:pPr lvl="2"/>
            <a:r>
              <a:rPr lang="nl-BE" dirty="0">
                <a:latin typeface="Century Gothic" panose="020B0502020202020204" pitchFamily="34" charset="0"/>
              </a:rPr>
              <a:t>8, 9, 11en 12 mei 2023</a:t>
            </a:r>
          </a:p>
          <a:p>
            <a:pPr lvl="1"/>
            <a:r>
              <a:rPr lang="nl-BE" dirty="0">
                <a:latin typeface="Century Gothic" panose="020B0502020202020204" pitchFamily="34" charset="0"/>
              </a:rPr>
              <a:t>Aarschot</a:t>
            </a:r>
          </a:p>
          <a:p>
            <a:pPr lvl="2"/>
            <a:r>
              <a:rPr lang="nl-BE" dirty="0">
                <a:latin typeface="Century Gothic" panose="020B0502020202020204" pitchFamily="34" charset="0"/>
              </a:rPr>
              <a:t>22, 23 en 25 mei 2023</a:t>
            </a:r>
          </a:p>
          <a:p>
            <a:pPr marL="0" indent="0">
              <a:buNone/>
            </a:pPr>
            <a:endParaRPr lang="nl-BE" dirty="0"/>
          </a:p>
        </p:txBody>
      </p:sp>
      <p:graphicFrame>
        <p:nvGraphicFramePr>
          <p:cNvPr id="4" name="Object 3">
            <a:extLst>
              <a:ext uri="{FF2B5EF4-FFF2-40B4-BE49-F238E27FC236}">
                <a16:creationId xmlns:a16="http://schemas.microsoft.com/office/drawing/2014/main" id="{D6537016-A0C5-45A7-8D34-8D50181015E3}"/>
              </a:ext>
            </a:extLst>
          </p:cNvPr>
          <p:cNvGraphicFramePr>
            <a:graphicFrameLocks noChangeAspect="1"/>
          </p:cNvGraphicFramePr>
          <p:nvPr/>
        </p:nvGraphicFramePr>
        <p:xfrm>
          <a:off x="9975290" y="133164"/>
          <a:ext cx="2001396" cy="2831808"/>
        </p:xfrm>
        <a:graphic>
          <a:graphicData uri="http://schemas.openxmlformats.org/presentationml/2006/ole">
            <mc:AlternateContent xmlns:mc="http://schemas.openxmlformats.org/markup-compatibility/2006">
              <mc:Choice xmlns:v="urn:schemas-microsoft-com:vml" Requires="v">
                <p:oleObj spid="_x0000_s3077" name="Acrobat Document" r:id="rId3" imgW="4533723" imgH="6415694" progId="AcroExch.Document.DC">
                  <p:embed/>
                </p:oleObj>
              </mc:Choice>
              <mc:Fallback>
                <p:oleObj name="Acrobat Document" r:id="rId3" imgW="4533723" imgH="6415694" progId="AcroExch.Document.DC">
                  <p:embed/>
                  <p:pic>
                    <p:nvPicPr>
                      <p:cNvPr id="4" name="Object 3">
                        <a:extLst>
                          <a:ext uri="{FF2B5EF4-FFF2-40B4-BE49-F238E27FC236}">
                            <a16:creationId xmlns:a16="http://schemas.microsoft.com/office/drawing/2014/main" id="{D6537016-A0C5-45A7-8D34-8D50181015E3}"/>
                          </a:ext>
                        </a:extLst>
                      </p:cNvPr>
                      <p:cNvPicPr/>
                      <p:nvPr/>
                    </p:nvPicPr>
                    <p:blipFill>
                      <a:blip r:embed="rId4"/>
                      <a:stretch>
                        <a:fillRect/>
                      </a:stretch>
                    </p:blipFill>
                    <p:spPr>
                      <a:xfrm>
                        <a:off x="9975290" y="133164"/>
                        <a:ext cx="2001396" cy="2831808"/>
                      </a:xfrm>
                      <a:prstGeom prst="rect">
                        <a:avLst/>
                      </a:prstGeom>
                    </p:spPr>
                  </p:pic>
                </p:oleObj>
              </mc:Fallback>
            </mc:AlternateContent>
          </a:graphicData>
        </a:graphic>
      </p:graphicFrame>
    </p:spTree>
    <p:extLst>
      <p:ext uri="{BB962C8B-B14F-4D97-AF65-F5344CB8AC3E}">
        <p14:creationId xmlns:p14="http://schemas.microsoft.com/office/powerpoint/2010/main" val="284481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ECD4D-C820-4924-96ED-51C4EFD6F0F7}"/>
              </a:ext>
            </a:extLst>
          </p:cNvPr>
          <p:cNvSpPr>
            <a:spLocks noGrp="1"/>
          </p:cNvSpPr>
          <p:nvPr>
            <p:ph type="title"/>
          </p:nvPr>
        </p:nvSpPr>
        <p:spPr/>
        <p:txBody>
          <a:bodyPr/>
          <a:lstStyle/>
          <a:p>
            <a:r>
              <a:rPr lang="nl-BE">
                <a:latin typeface="Century Gothic" panose="020B0502020202020204" pitchFamily="34" charset="0"/>
              </a:rPr>
              <a:t>Arktos – </a:t>
            </a:r>
            <a:r>
              <a:rPr lang="nl-BE" sz="2400" b="1">
                <a:latin typeface="Century Gothic" panose="020B0502020202020204" pitchFamily="34" charset="0"/>
              </a:rPr>
              <a:t>Schoolextern</a:t>
            </a:r>
            <a:r>
              <a:rPr lang="nl-BE" sz="2400">
                <a:latin typeface="Century Gothic" panose="020B0502020202020204" pitchFamily="34" charset="0"/>
              </a:rPr>
              <a:t> aanbod</a:t>
            </a:r>
          </a:p>
        </p:txBody>
      </p:sp>
      <p:sp>
        <p:nvSpPr>
          <p:cNvPr id="3" name="Tijdelijke aanduiding voor inhoud 2">
            <a:extLst>
              <a:ext uri="{FF2B5EF4-FFF2-40B4-BE49-F238E27FC236}">
                <a16:creationId xmlns:a16="http://schemas.microsoft.com/office/drawing/2014/main" id="{9158A0E7-47BE-40AD-B824-0D5589709B66}"/>
              </a:ext>
            </a:extLst>
          </p:cNvPr>
          <p:cNvSpPr>
            <a:spLocks noGrp="1"/>
          </p:cNvSpPr>
          <p:nvPr>
            <p:ph idx="1"/>
          </p:nvPr>
        </p:nvSpPr>
        <p:spPr>
          <a:xfrm>
            <a:off x="677334" y="1451295"/>
            <a:ext cx="8596668" cy="4590067"/>
          </a:xfrm>
        </p:spPr>
        <p:txBody>
          <a:bodyPr>
            <a:normAutofit lnSpcReduction="10000"/>
          </a:bodyPr>
          <a:lstStyle/>
          <a:p>
            <a:pPr marL="0" indent="0">
              <a:buNone/>
            </a:pPr>
            <a:r>
              <a:rPr lang="nl-BE" u="sng">
                <a:latin typeface="Century Gothic" panose="020B0502020202020204" pitchFamily="34" charset="0"/>
              </a:rPr>
              <a:t>6. Rizsas</a:t>
            </a:r>
          </a:p>
          <a:p>
            <a:r>
              <a:rPr lang="nl-BE">
                <a:latin typeface="Century Gothic" panose="020B0502020202020204" pitchFamily="34" charset="0"/>
              </a:rPr>
              <a:t>Wat?</a:t>
            </a:r>
          </a:p>
          <a:p>
            <a:pPr lvl="1"/>
            <a:r>
              <a:rPr lang="nl-BE">
                <a:latin typeface="Century Gothic" panose="020B0502020202020204" pitchFamily="34" charset="0"/>
              </a:rPr>
              <a:t>Centrum Molenmoes, </a:t>
            </a:r>
            <a:r>
              <a:rPr lang="nl-BE" err="1">
                <a:latin typeface="Century Gothic" panose="020B0502020202020204" pitchFamily="34" charset="0"/>
              </a:rPr>
              <a:t>Wezemaal</a:t>
            </a:r>
            <a:endParaRPr lang="nl-BE">
              <a:latin typeface="Century Gothic" panose="020B0502020202020204" pitchFamily="34" charset="0"/>
            </a:endParaRPr>
          </a:p>
          <a:p>
            <a:pPr lvl="1"/>
            <a:r>
              <a:rPr lang="nl-BE">
                <a:latin typeface="Century Gothic" panose="020B0502020202020204" pitchFamily="34" charset="0"/>
              </a:rPr>
              <a:t>Jongeren (12-18 jaar) met schools perspectief</a:t>
            </a:r>
          </a:p>
          <a:p>
            <a:r>
              <a:rPr lang="nl-BE">
                <a:latin typeface="Century Gothic" panose="020B0502020202020204" pitchFamily="34" charset="0"/>
              </a:rPr>
              <a:t>Doel?</a:t>
            </a:r>
          </a:p>
          <a:p>
            <a:pPr lvl="1"/>
            <a:r>
              <a:rPr lang="nl-BE">
                <a:latin typeface="Century Gothic" panose="020B0502020202020204" pitchFamily="34" charset="0"/>
              </a:rPr>
              <a:t>Onvoorwaardelijke acceptatie van de jongere</a:t>
            </a:r>
          </a:p>
          <a:p>
            <a:pPr lvl="1"/>
            <a:r>
              <a:rPr lang="nl-BE">
                <a:latin typeface="Century Gothic" panose="020B0502020202020204" pitchFamily="34" charset="0"/>
              </a:rPr>
              <a:t>Zoektocht naar intrinsieke motivatie</a:t>
            </a:r>
          </a:p>
          <a:p>
            <a:pPr lvl="1"/>
            <a:r>
              <a:rPr lang="nl-BE">
                <a:latin typeface="Century Gothic" panose="020B0502020202020204" pitchFamily="34" charset="0"/>
              </a:rPr>
              <a:t>Mogelijkheid tot deelname aan verschillende ateliers</a:t>
            </a:r>
          </a:p>
          <a:p>
            <a:pPr lvl="2"/>
            <a:r>
              <a:rPr lang="nl-BE">
                <a:latin typeface="Century Gothic" panose="020B0502020202020204" pitchFamily="34" charset="0"/>
              </a:rPr>
              <a:t>Muziekatelier</a:t>
            </a:r>
          </a:p>
          <a:p>
            <a:pPr lvl="2"/>
            <a:r>
              <a:rPr lang="nl-BE">
                <a:latin typeface="Century Gothic" panose="020B0502020202020204" pitchFamily="34" charset="0"/>
              </a:rPr>
              <a:t>crea-atelier</a:t>
            </a:r>
          </a:p>
          <a:p>
            <a:pPr lvl="2"/>
            <a:r>
              <a:rPr lang="nl-BE">
                <a:latin typeface="Century Gothic" panose="020B0502020202020204" pitchFamily="34" charset="0"/>
              </a:rPr>
              <a:t>Hondenatelier</a:t>
            </a:r>
          </a:p>
          <a:p>
            <a:pPr lvl="2"/>
            <a:r>
              <a:rPr lang="nl-BE">
                <a:latin typeface="Century Gothic" panose="020B0502020202020204" pitchFamily="34" charset="0"/>
              </a:rPr>
              <a:t>Paardenatelier</a:t>
            </a:r>
          </a:p>
          <a:p>
            <a:pPr lvl="2"/>
            <a:r>
              <a:rPr lang="nl-BE">
                <a:latin typeface="Century Gothic" panose="020B0502020202020204" pitchFamily="34" charset="0"/>
              </a:rPr>
              <a:t>… </a:t>
            </a:r>
          </a:p>
          <a:p>
            <a:endParaRPr lang="nl-BE"/>
          </a:p>
        </p:txBody>
      </p:sp>
      <p:pic>
        <p:nvPicPr>
          <p:cNvPr id="4" name="Picture 2" descr="Geen fotobeschrijving beschikbaar.">
            <a:extLst>
              <a:ext uri="{FF2B5EF4-FFF2-40B4-BE49-F238E27FC236}">
                <a16:creationId xmlns:a16="http://schemas.microsoft.com/office/drawing/2014/main" id="{C5B12B3A-139C-4990-8743-48074D5DD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387" y="4394589"/>
            <a:ext cx="4150531" cy="233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96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73D3B-F687-44CC-A50D-E6E4284D7B69}"/>
              </a:ext>
            </a:extLst>
          </p:cNvPr>
          <p:cNvSpPr>
            <a:spLocks noGrp="1"/>
          </p:cNvSpPr>
          <p:nvPr>
            <p:ph type="title"/>
          </p:nvPr>
        </p:nvSpPr>
        <p:spPr/>
        <p:txBody>
          <a:bodyPr/>
          <a:lstStyle/>
          <a:p>
            <a:r>
              <a:rPr lang="nl-BE">
                <a:latin typeface="Century Gothic" panose="020B0502020202020204" pitchFamily="34" charset="0"/>
              </a:rPr>
              <a:t>NAFT? </a:t>
            </a:r>
            <a:r>
              <a:rPr lang="nl-BE" err="1">
                <a:latin typeface="Century Gothic" panose="020B0502020202020204" pitchFamily="34" charset="0"/>
              </a:rPr>
              <a:t>Watisda</a:t>
            </a:r>
            <a:r>
              <a:rPr lang="nl-BE">
                <a:latin typeface="Century Gothic" panose="020B0502020202020204" pitchFamily="34" charset="0"/>
              </a:rPr>
              <a:t>?</a:t>
            </a:r>
          </a:p>
        </p:txBody>
      </p:sp>
      <p:sp>
        <p:nvSpPr>
          <p:cNvPr id="3" name="Tijdelijke aanduiding voor inhoud 2">
            <a:extLst>
              <a:ext uri="{FF2B5EF4-FFF2-40B4-BE49-F238E27FC236}">
                <a16:creationId xmlns:a16="http://schemas.microsoft.com/office/drawing/2014/main" id="{82EED6E2-2BC8-471A-BBDA-5EA489B5C58C}"/>
              </a:ext>
            </a:extLst>
          </p:cNvPr>
          <p:cNvSpPr>
            <a:spLocks noGrp="1"/>
          </p:cNvSpPr>
          <p:nvPr>
            <p:ph idx="1"/>
          </p:nvPr>
        </p:nvSpPr>
        <p:spPr/>
        <p:txBody>
          <a:bodyPr/>
          <a:lstStyle/>
          <a:p>
            <a:r>
              <a:rPr lang="nl-BE" sz="2400" u="sng">
                <a:latin typeface="Century Gothic" panose="020B0502020202020204" pitchFamily="34" charset="0"/>
              </a:rPr>
              <a:t>Doel?</a:t>
            </a:r>
            <a:r>
              <a:rPr lang="nl-BE" sz="2400">
                <a:latin typeface="Century Gothic" panose="020B0502020202020204" pitchFamily="34" charset="0"/>
              </a:rPr>
              <a:t> schooluitval tegengaan en gekwalificeerde uitstroom van leerlingen vergroten</a:t>
            </a:r>
          </a:p>
          <a:p>
            <a:r>
              <a:rPr lang="nl-BE" sz="2400" u="sng">
                <a:latin typeface="Century Gothic" panose="020B0502020202020204" pitchFamily="34" charset="0"/>
              </a:rPr>
              <a:t>Hoe?</a:t>
            </a:r>
            <a:r>
              <a:rPr lang="nl-BE" sz="2400">
                <a:latin typeface="Century Gothic" panose="020B0502020202020204" pitchFamily="34" charset="0"/>
              </a:rPr>
              <a:t> Door het positief begeleiden van jongeren en het ondersteunen van het personeel in onderwijsinstellingen</a:t>
            </a:r>
          </a:p>
          <a:p>
            <a:r>
              <a:rPr lang="nl-BE" sz="2400" u="sng">
                <a:latin typeface="Century Gothic" panose="020B0502020202020204" pitchFamily="34" charset="0"/>
              </a:rPr>
              <a:t>Voor wie?</a:t>
            </a:r>
            <a:r>
              <a:rPr lang="nl-BE" sz="2400">
                <a:latin typeface="Century Gothic" panose="020B0502020202020204" pitchFamily="34" charset="0"/>
              </a:rPr>
              <a:t> Jongeren, klas(groepen) en onderwijspersoneel </a:t>
            </a:r>
          </a:p>
          <a:p>
            <a:endParaRPr lang="nl-BE"/>
          </a:p>
        </p:txBody>
      </p:sp>
    </p:spTree>
    <p:extLst>
      <p:ext uri="{BB962C8B-B14F-4D97-AF65-F5344CB8AC3E}">
        <p14:creationId xmlns:p14="http://schemas.microsoft.com/office/powerpoint/2010/main" val="242087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AE0F-1F94-45D7-ABE7-E4FDBA3E520E}"/>
              </a:ext>
            </a:extLst>
          </p:cNvPr>
          <p:cNvSpPr>
            <a:spLocks noGrp="1"/>
          </p:cNvSpPr>
          <p:nvPr>
            <p:ph type="title"/>
          </p:nvPr>
        </p:nvSpPr>
        <p:spPr>
          <a:xfrm>
            <a:off x="677334" y="609600"/>
            <a:ext cx="8596668" cy="1320800"/>
          </a:xfrm>
        </p:spPr>
        <p:txBody>
          <a:bodyPr anchor="t">
            <a:normAutofit/>
          </a:bodyPr>
          <a:lstStyle/>
          <a:p>
            <a:r>
              <a:rPr lang="nl-BE">
                <a:latin typeface="Century Gothic" panose="020B0502020202020204" pitchFamily="34" charset="0"/>
              </a:rPr>
              <a:t>Arktos – </a:t>
            </a:r>
            <a:r>
              <a:rPr lang="nl-BE" b="1">
                <a:latin typeface="Century Gothic" panose="020B0502020202020204" pitchFamily="34" charset="0"/>
              </a:rPr>
              <a:t>Schoolextern</a:t>
            </a:r>
            <a:r>
              <a:rPr lang="nl-BE">
                <a:latin typeface="Century Gothic" panose="020B0502020202020204" pitchFamily="34" charset="0"/>
              </a:rPr>
              <a:t> aanbod</a:t>
            </a:r>
          </a:p>
        </p:txBody>
      </p:sp>
      <p:sp>
        <p:nvSpPr>
          <p:cNvPr id="3" name="Tijdelijke aanduiding voor inhoud 2">
            <a:extLst>
              <a:ext uri="{FF2B5EF4-FFF2-40B4-BE49-F238E27FC236}">
                <a16:creationId xmlns:a16="http://schemas.microsoft.com/office/drawing/2014/main" id="{A7E0EC4A-9318-4457-B636-15E74FF10005}"/>
              </a:ext>
            </a:extLst>
          </p:cNvPr>
          <p:cNvSpPr>
            <a:spLocks noGrp="1"/>
          </p:cNvSpPr>
          <p:nvPr>
            <p:ph idx="1"/>
          </p:nvPr>
        </p:nvSpPr>
        <p:spPr>
          <a:xfrm>
            <a:off x="677333" y="1444751"/>
            <a:ext cx="7845882" cy="4947659"/>
          </a:xfrm>
        </p:spPr>
        <p:txBody>
          <a:bodyPr>
            <a:normAutofit/>
          </a:bodyPr>
          <a:lstStyle/>
          <a:p>
            <a:pPr marL="0" indent="0">
              <a:lnSpc>
                <a:spcPct val="90000"/>
              </a:lnSpc>
              <a:buNone/>
            </a:pPr>
            <a:r>
              <a:rPr lang="nl-BE" u="sng">
                <a:latin typeface="Century Gothic" panose="020B0502020202020204" pitchFamily="34" charset="0"/>
              </a:rPr>
              <a:t>7. Ontheemding in de Ardennen</a:t>
            </a:r>
          </a:p>
          <a:p>
            <a:pPr>
              <a:lnSpc>
                <a:spcPct val="90000"/>
              </a:lnSpc>
            </a:pPr>
            <a:r>
              <a:rPr lang="nl-BE">
                <a:latin typeface="Century Gothic" panose="020B0502020202020204" pitchFamily="34" charset="0"/>
              </a:rPr>
              <a:t>Wat? </a:t>
            </a:r>
          </a:p>
          <a:p>
            <a:pPr lvl="1">
              <a:lnSpc>
                <a:spcPct val="90000"/>
              </a:lnSpc>
            </a:pPr>
            <a:r>
              <a:rPr lang="nl-BE">
                <a:latin typeface="Century Gothic" panose="020B0502020202020204" pitchFamily="34" charset="0"/>
              </a:rPr>
              <a:t>meerdaagse ontheemding (12-18 jaar)</a:t>
            </a:r>
          </a:p>
          <a:p>
            <a:pPr lvl="1">
              <a:lnSpc>
                <a:spcPct val="90000"/>
              </a:lnSpc>
            </a:pPr>
            <a:r>
              <a:rPr lang="nl-BE">
                <a:latin typeface="Century Gothic" panose="020B0502020202020204" pitchFamily="34" charset="0"/>
              </a:rPr>
              <a:t>in de Ardennen</a:t>
            </a:r>
          </a:p>
          <a:p>
            <a:pPr marL="457200" lvl="1" indent="0">
              <a:lnSpc>
                <a:spcPct val="90000"/>
              </a:lnSpc>
              <a:buNone/>
            </a:pPr>
            <a:endParaRPr lang="nl-BE">
              <a:latin typeface="Century Gothic" panose="020B0502020202020204" pitchFamily="34" charset="0"/>
            </a:endParaRPr>
          </a:p>
          <a:p>
            <a:pPr>
              <a:lnSpc>
                <a:spcPct val="90000"/>
              </a:lnSpc>
            </a:pPr>
            <a:r>
              <a:rPr lang="nl-BE">
                <a:latin typeface="Century Gothic" panose="020B0502020202020204" pitchFamily="34" charset="0"/>
              </a:rPr>
              <a:t>Doel?</a:t>
            </a:r>
          </a:p>
          <a:p>
            <a:pPr lvl="1">
              <a:lnSpc>
                <a:spcPct val="90000"/>
              </a:lnSpc>
            </a:pPr>
            <a:r>
              <a:rPr lang="nl-BE">
                <a:latin typeface="Century Gothic" panose="020B0502020202020204" pitchFamily="34" charset="0"/>
              </a:rPr>
              <a:t>overwinnen van hindernissen </a:t>
            </a:r>
          </a:p>
          <a:p>
            <a:pPr lvl="1">
              <a:lnSpc>
                <a:spcPct val="90000"/>
              </a:lnSpc>
            </a:pPr>
            <a:r>
              <a:rPr lang="nl-BE">
                <a:latin typeface="Century Gothic" panose="020B0502020202020204" pitchFamily="34" charset="0"/>
              </a:rPr>
              <a:t>aanpakken van problemen </a:t>
            </a:r>
          </a:p>
          <a:p>
            <a:pPr lvl="1">
              <a:lnSpc>
                <a:spcPct val="90000"/>
              </a:lnSpc>
            </a:pPr>
            <a:r>
              <a:rPr lang="nl-BE">
                <a:latin typeface="Century Gothic" panose="020B0502020202020204" pitchFamily="34" charset="0"/>
              </a:rPr>
              <a:t>leren kennen talenten en valkuilen</a:t>
            </a:r>
          </a:p>
          <a:p>
            <a:pPr lvl="1">
              <a:lnSpc>
                <a:spcPct val="90000"/>
              </a:lnSpc>
            </a:pPr>
            <a:r>
              <a:rPr lang="nl-BE">
                <a:latin typeface="Century Gothic" panose="020B0502020202020204" pitchFamily="34" charset="0"/>
              </a:rPr>
              <a:t>verantwoord gebruik talenten en valkuilen in groep</a:t>
            </a:r>
          </a:p>
          <a:p>
            <a:pPr lvl="1">
              <a:lnSpc>
                <a:spcPct val="90000"/>
              </a:lnSpc>
            </a:pPr>
            <a:r>
              <a:rPr lang="nl-BE">
                <a:latin typeface="Century Gothic" panose="020B0502020202020204" pitchFamily="34" charset="0"/>
              </a:rPr>
              <a:t>werken aan weerbaarheid en veerkracht</a:t>
            </a:r>
          </a:p>
          <a:p>
            <a:pPr lvl="1">
              <a:lnSpc>
                <a:spcPct val="90000"/>
              </a:lnSpc>
            </a:pPr>
            <a:endParaRPr lang="nl-BE">
              <a:latin typeface="Century Gothic" panose="020B0502020202020204" pitchFamily="34" charset="0"/>
            </a:endParaRPr>
          </a:p>
          <a:p>
            <a:pPr>
              <a:lnSpc>
                <a:spcPct val="90000"/>
              </a:lnSpc>
            </a:pPr>
            <a:r>
              <a:rPr lang="nl-BE">
                <a:latin typeface="Century Gothic" panose="020B0502020202020204" pitchFamily="34" charset="0"/>
              </a:rPr>
              <a:t>Data?</a:t>
            </a:r>
          </a:p>
          <a:p>
            <a:pPr lvl="1">
              <a:lnSpc>
                <a:spcPct val="90000"/>
              </a:lnSpc>
            </a:pPr>
            <a:r>
              <a:rPr lang="nl-BE">
                <a:latin typeface="Century Gothic" panose="020B0502020202020204" pitchFamily="34" charset="0"/>
              </a:rPr>
              <a:t>13, 14 en 15 maart 2023</a:t>
            </a:r>
          </a:p>
          <a:p>
            <a:pPr marL="0" indent="0">
              <a:lnSpc>
                <a:spcPct val="90000"/>
              </a:lnSpc>
              <a:buNone/>
            </a:pPr>
            <a:endParaRPr lang="nl-BE" sz="1500">
              <a:latin typeface="Century Gothic" panose="020B0502020202020204" pitchFamily="34" charset="0"/>
            </a:endParaRPr>
          </a:p>
          <a:p>
            <a:pPr>
              <a:lnSpc>
                <a:spcPct val="90000"/>
              </a:lnSpc>
            </a:pPr>
            <a:endParaRPr lang="nl-BE" sz="1500"/>
          </a:p>
        </p:txBody>
      </p:sp>
    </p:spTree>
    <p:extLst>
      <p:ext uri="{BB962C8B-B14F-4D97-AF65-F5344CB8AC3E}">
        <p14:creationId xmlns:p14="http://schemas.microsoft.com/office/powerpoint/2010/main" val="558194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E5B8A-E202-47E6-80A0-6AAE539E252A}"/>
              </a:ext>
            </a:extLst>
          </p:cNvPr>
          <p:cNvSpPr>
            <a:spLocks noGrp="1"/>
          </p:cNvSpPr>
          <p:nvPr>
            <p:ph type="title"/>
          </p:nvPr>
        </p:nvSpPr>
        <p:spPr/>
        <p:txBody>
          <a:bodyPr/>
          <a:lstStyle/>
          <a:p>
            <a:r>
              <a:rPr lang="nl-BE" b="1" err="1">
                <a:latin typeface="Century Gothic" panose="020B0502020202020204" pitchFamily="34" charset="0"/>
              </a:rPr>
              <a:t>Koïnoor</a:t>
            </a:r>
            <a:br>
              <a:rPr lang="nl-BE">
                <a:latin typeface="Century Gothic" panose="020B0502020202020204" pitchFamily="34" charset="0"/>
              </a:rPr>
            </a:br>
            <a:r>
              <a:rPr lang="nl-BE" sz="2800">
                <a:latin typeface="Century Gothic" panose="020B0502020202020204" pitchFamily="34" charset="0"/>
              </a:rPr>
              <a:t>Van Time-out naar NAFT</a:t>
            </a:r>
          </a:p>
        </p:txBody>
      </p:sp>
      <p:sp>
        <p:nvSpPr>
          <p:cNvPr id="3" name="Tijdelijke aanduiding voor inhoud 2">
            <a:extLst>
              <a:ext uri="{FF2B5EF4-FFF2-40B4-BE49-F238E27FC236}">
                <a16:creationId xmlns:a16="http://schemas.microsoft.com/office/drawing/2014/main" id="{319F45F5-A371-41A8-8180-C5E72FC0A769}"/>
              </a:ext>
            </a:extLst>
          </p:cNvPr>
          <p:cNvSpPr>
            <a:spLocks noGrp="1"/>
          </p:cNvSpPr>
          <p:nvPr>
            <p:ph idx="1"/>
          </p:nvPr>
        </p:nvSpPr>
        <p:spPr/>
        <p:txBody>
          <a:bodyPr/>
          <a:lstStyle/>
          <a:p>
            <a:r>
              <a:rPr lang="nl-BE">
                <a:latin typeface="Century Gothic" panose="020B0502020202020204" pitchFamily="34" charset="0"/>
              </a:rPr>
              <a:t>Vroeger time-out: kort of lang</a:t>
            </a:r>
          </a:p>
          <a:p>
            <a:r>
              <a:rPr lang="nl-BE">
                <a:latin typeface="Century Gothic" panose="020B0502020202020204" pitchFamily="34" charset="0"/>
              </a:rPr>
              <a:t>Nu Naadloos flexibel traject</a:t>
            </a:r>
          </a:p>
          <a:p>
            <a:r>
              <a:rPr lang="nl-BE">
                <a:latin typeface="Century Gothic" panose="020B0502020202020204" pitchFamily="34" charset="0"/>
              </a:rPr>
              <a:t>Maatgericht</a:t>
            </a:r>
          </a:p>
          <a:p>
            <a:pPr marL="0" indent="0">
              <a:buNone/>
            </a:pPr>
            <a:endParaRPr lang="nl-BE"/>
          </a:p>
        </p:txBody>
      </p:sp>
      <p:pic>
        <p:nvPicPr>
          <p:cNvPr id="4" name="Picture 2" descr="NAFT Koinoor">
            <a:extLst>
              <a:ext uri="{FF2B5EF4-FFF2-40B4-BE49-F238E27FC236}">
                <a16:creationId xmlns:a16="http://schemas.microsoft.com/office/drawing/2014/main" id="{E0F5D885-A779-4D33-92D9-A45EABCAF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665" y="3773503"/>
            <a:ext cx="1866672" cy="204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051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1049D-5112-4028-9137-B9EF880DCD66}"/>
              </a:ext>
            </a:extLst>
          </p:cNvPr>
          <p:cNvSpPr>
            <a:spLocks noGrp="1"/>
          </p:cNvSpPr>
          <p:nvPr>
            <p:ph type="title"/>
          </p:nvPr>
        </p:nvSpPr>
        <p:spPr/>
        <p:txBody>
          <a:bodyPr/>
          <a:lstStyle/>
          <a:p>
            <a:r>
              <a:rPr lang="nl-NL">
                <a:latin typeface="Century Gothic" panose="020B0502020202020204" pitchFamily="34" charset="0"/>
              </a:rPr>
              <a:t>Aanbod</a:t>
            </a:r>
            <a:endParaRPr lang="nl-BE">
              <a:latin typeface="Century Gothic" panose="020B0502020202020204" pitchFamily="34" charset="0"/>
            </a:endParaRPr>
          </a:p>
        </p:txBody>
      </p:sp>
      <p:sp>
        <p:nvSpPr>
          <p:cNvPr id="3" name="Tijdelijke aanduiding voor inhoud 2">
            <a:extLst>
              <a:ext uri="{FF2B5EF4-FFF2-40B4-BE49-F238E27FC236}">
                <a16:creationId xmlns:a16="http://schemas.microsoft.com/office/drawing/2014/main" id="{CF2BA447-0C2A-4454-829E-FB8679FC0CC6}"/>
              </a:ext>
            </a:extLst>
          </p:cNvPr>
          <p:cNvSpPr>
            <a:spLocks noGrp="1"/>
          </p:cNvSpPr>
          <p:nvPr>
            <p:ph idx="1"/>
          </p:nvPr>
        </p:nvSpPr>
        <p:spPr>
          <a:xfrm>
            <a:off x="677334" y="1645685"/>
            <a:ext cx="8596668" cy="4373376"/>
          </a:xfrm>
        </p:spPr>
        <p:txBody>
          <a:bodyPr vert="horz" lIns="91440" tIns="45720" rIns="91440" bIns="45720" rtlCol="0" anchor="t">
            <a:normAutofit fontScale="92500" lnSpcReduction="20000"/>
          </a:bodyPr>
          <a:lstStyle/>
          <a:p>
            <a:pPr marL="0" indent="0">
              <a:buNone/>
            </a:pPr>
            <a:r>
              <a:rPr lang="nl-NL" u="sng">
                <a:latin typeface="Century Gothic" panose="020B0502020202020204" pitchFamily="34" charset="0"/>
              </a:rPr>
              <a:t>1. Groepsvorming</a:t>
            </a:r>
          </a:p>
          <a:p>
            <a:pPr marL="0" indent="0">
              <a:buNone/>
            </a:pPr>
            <a:r>
              <a:rPr lang="nl-NL">
                <a:latin typeface="Century Gothic" panose="020B0502020202020204" pitchFamily="34" charset="0"/>
              </a:rPr>
              <a:t>Op maandag, dinsdag, woensdag voormiddag, donderdag voormiddag en vrijdag in Leuven</a:t>
            </a:r>
          </a:p>
          <a:p>
            <a:pPr marL="0" indent="0">
              <a:buNone/>
            </a:pPr>
            <a:r>
              <a:rPr lang="nl-NL">
                <a:latin typeface="Century Gothic" panose="020B0502020202020204" pitchFamily="34" charset="0"/>
              </a:rPr>
              <a:t>A.d.h.v. verschillende ateliers: sport, koken, crea, </a:t>
            </a:r>
            <a:r>
              <a:rPr lang="nl-NL" err="1">
                <a:latin typeface="Century Gothic" panose="020B0502020202020204" pitchFamily="34" charset="0"/>
              </a:rPr>
              <a:t>Raddick</a:t>
            </a:r>
            <a:r>
              <a:rPr lang="nl-NL">
                <a:latin typeface="Century Gothic" panose="020B0502020202020204" pitchFamily="34" charset="0"/>
              </a:rPr>
              <a:t>, etc.</a:t>
            </a:r>
          </a:p>
          <a:p>
            <a:pPr marL="0" indent="0">
              <a:buNone/>
            </a:pPr>
            <a:r>
              <a:rPr lang="nl-NL">
                <a:latin typeface="Century Gothic"/>
              </a:rPr>
              <a:t>Elke jongere krijgt en coach: start met </a:t>
            </a:r>
            <a:r>
              <a:rPr lang="nl-NL" err="1">
                <a:latin typeface="Century Gothic"/>
              </a:rPr>
              <a:t>coachingsdag</a:t>
            </a:r>
            <a:r>
              <a:rPr lang="nl-NL">
                <a:latin typeface="Century Gothic"/>
              </a:rPr>
              <a:t> (in eerste week) en voorziet ook nazorg</a:t>
            </a:r>
          </a:p>
          <a:p>
            <a:pPr marL="0" indent="0">
              <a:buNone/>
            </a:pPr>
            <a:r>
              <a:rPr lang="nl-NL">
                <a:latin typeface="Century Gothic" panose="020B0502020202020204" pitchFamily="34" charset="0"/>
              </a:rPr>
              <a:t>Met aandacht voor studie</a:t>
            </a:r>
          </a:p>
          <a:p>
            <a:pPr marL="0" indent="0">
              <a:buNone/>
            </a:pPr>
            <a:r>
              <a:rPr lang="nl-NL">
                <a:latin typeface="Century Gothic"/>
              </a:rPr>
              <a:t>Instap liefst twee weken voltijds groepswerking</a:t>
            </a:r>
            <a:endParaRPr lang="nl-NL">
              <a:latin typeface="Century Gothic" panose="020B0502020202020204" pitchFamily="34" charset="0"/>
            </a:endParaRPr>
          </a:p>
          <a:p>
            <a:pPr marL="0" indent="0">
              <a:buNone/>
            </a:pPr>
            <a:r>
              <a:rPr lang="nl-NL">
                <a:latin typeface="Century Gothic"/>
              </a:rPr>
              <a:t>Maximum 8 weken</a:t>
            </a:r>
            <a:endParaRPr lang="nl-NL">
              <a:latin typeface="Century Gothic" panose="020B0502020202020204" pitchFamily="34" charset="0"/>
            </a:endParaRPr>
          </a:p>
          <a:p>
            <a:pPr marL="0" indent="0">
              <a:buNone/>
            </a:pPr>
            <a:r>
              <a:rPr lang="nl-NL" u="sng">
                <a:latin typeface="Century Gothic"/>
              </a:rPr>
              <a:t>2. Individuele begeleiding</a:t>
            </a:r>
          </a:p>
          <a:p>
            <a:pPr marL="0" indent="0">
              <a:buNone/>
            </a:pPr>
            <a:r>
              <a:rPr lang="nl-BE">
                <a:latin typeface="Century Gothic" panose="020B0502020202020204" pitchFamily="34" charset="0"/>
              </a:rPr>
              <a:t>Voor jongeren die extra ondersteuning nodig hebben en die willen werken aan specifieke doelstellingen </a:t>
            </a:r>
          </a:p>
          <a:p>
            <a:pPr>
              <a:buFont typeface="Wingdings" panose="05000000000000000000" pitchFamily="2" charset="2"/>
              <a:buChar char="à"/>
            </a:pPr>
            <a:r>
              <a:rPr lang="nl-BE">
                <a:latin typeface="Century Gothic" panose="020B0502020202020204" pitchFamily="34" charset="0"/>
              </a:rPr>
              <a:t>kan een opstap zijn naar een groepstraject</a:t>
            </a:r>
          </a:p>
          <a:p>
            <a:pPr>
              <a:buFont typeface="Wingdings" panose="05000000000000000000" pitchFamily="2" charset="2"/>
              <a:buChar char="à"/>
            </a:pPr>
            <a:r>
              <a:rPr lang="nl-BE">
                <a:latin typeface="Century Gothic" panose="020B0502020202020204" pitchFamily="34" charset="0"/>
              </a:rPr>
              <a:t>binnen of buiten de school/bij de jongere thuis</a:t>
            </a:r>
          </a:p>
          <a:p>
            <a:pPr marL="0" indent="0">
              <a:buNone/>
            </a:pPr>
            <a:endParaRPr lang="nl-BE"/>
          </a:p>
        </p:txBody>
      </p:sp>
    </p:spTree>
    <p:extLst>
      <p:ext uri="{BB962C8B-B14F-4D97-AF65-F5344CB8AC3E}">
        <p14:creationId xmlns:p14="http://schemas.microsoft.com/office/powerpoint/2010/main" val="427739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F9A74-BE16-468C-9B00-58D1A6A78065}"/>
              </a:ext>
            </a:extLst>
          </p:cNvPr>
          <p:cNvSpPr>
            <a:spLocks noGrp="1"/>
          </p:cNvSpPr>
          <p:nvPr>
            <p:ph type="title"/>
          </p:nvPr>
        </p:nvSpPr>
        <p:spPr/>
        <p:txBody>
          <a:bodyPr/>
          <a:lstStyle/>
          <a:p>
            <a:r>
              <a:rPr lang="nl-BE" b="1">
                <a:latin typeface="Century Gothic" panose="020B0502020202020204" pitchFamily="34" charset="0"/>
              </a:rPr>
              <a:t>Leerrecht</a:t>
            </a:r>
            <a:br>
              <a:rPr lang="nl-BE" b="1">
                <a:latin typeface="Century Gothic" panose="020B0502020202020204" pitchFamily="34" charset="0"/>
              </a:rPr>
            </a:br>
            <a:r>
              <a:rPr lang="nl-BE">
                <a:latin typeface="Century Gothic" panose="020B0502020202020204" pitchFamily="34" charset="0"/>
              </a:rPr>
              <a:t>Aanbod</a:t>
            </a:r>
          </a:p>
        </p:txBody>
      </p:sp>
      <p:sp>
        <p:nvSpPr>
          <p:cNvPr id="3" name="Tijdelijke aanduiding voor inhoud 2">
            <a:extLst>
              <a:ext uri="{FF2B5EF4-FFF2-40B4-BE49-F238E27FC236}">
                <a16:creationId xmlns:a16="http://schemas.microsoft.com/office/drawing/2014/main" id="{07F0CACF-C85E-4480-95DF-96198AAD0370}"/>
              </a:ext>
            </a:extLst>
          </p:cNvPr>
          <p:cNvSpPr>
            <a:spLocks noGrp="1"/>
          </p:cNvSpPr>
          <p:nvPr>
            <p:ph idx="1"/>
          </p:nvPr>
        </p:nvSpPr>
        <p:spPr>
          <a:xfrm>
            <a:off x="677334" y="2081965"/>
            <a:ext cx="8596668" cy="3880773"/>
          </a:xfrm>
        </p:spPr>
        <p:txBody>
          <a:bodyPr vert="horz" lIns="91440" tIns="45720" rIns="91440" bIns="45720" rtlCol="0" anchor="t">
            <a:normAutofit/>
          </a:bodyPr>
          <a:lstStyle/>
          <a:p>
            <a:r>
              <a:rPr lang="nl-NL" sz="1700">
                <a:latin typeface="Century Gothic" panose="020B0502020202020204" pitchFamily="34" charset="0"/>
              </a:rPr>
              <a:t>Voor elke leerling die de verbinding met de reguliere onderwijswereld niet langer kan maken (12-18 jaar)</a:t>
            </a:r>
          </a:p>
          <a:p>
            <a:r>
              <a:rPr lang="nl-NL" sz="1700">
                <a:latin typeface="Century Gothic" panose="020B0502020202020204" pitchFamily="34" charset="0"/>
              </a:rPr>
              <a:t>Op zoek gaan voor (en samen met) de jongere naar (bestaande) initiatieven (leerplekken) en plaatsen waar het ‘recht op leren’ kan ingevuld worden buiten het reguliere onderwijs (vanuit interesses en mogelijkheden van de jongere)</a:t>
            </a:r>
          </a:p>
          <a:p>
            <a:r>
              <a:rPr lang="nl-NL" sz="1700">
                <a:latin typeface="Century Gothic" panose="020B0502020202020204" pitchFamily="34" charset="0"/>
              </a:rPr>
              <a:t>Opvolging van de jongere waarborgen, ook als een traject moeilijk loopt (individuele coaching + telefonisch contact leerplek)</a:t>
            </a:r>
          </a:p>
          <a:p>
            <a:r>
              <a:rPr lang="nl-NL" sz="1700">
                <a:latin typeface="Century Gothic" panose="020B0502020202020204" pitchFamily="34" charset="0"/>
              </a:rPr>
              <a:t>Oplossing op korte termijn is niet haalbaar </a:t>
            </a:r>
          </a:p>
          <a:p>
            <a:r>
              <a:rPr lang="nl-NL" sz="1700">
                <a:latin typeface="Century Gothic"/>
              </a:rPr>
              <a:t>Toetst regelmatig een herintrede in het onderwijs of het arbeidscircuit af</a:t>
            </a:r>
          </a:p>
          <a:p>
            <a:r>
              <a:rPr lang="nl-NL">
                <a:latin typeface="Century Gothic" panose="020B0502020202020204" pitchFamily="34" charset="0"/>
              </a:rPr>
              <a:t>Bv. </a:t>
            </a:r>
            <a:r>
              <a:rPr lang="nl-NL" err="1">
                <a:latin typeface="Century Gothic" panose="020B0502020202020204" pitchFamily="34" charset="0"/>
              </a:rPr>
              <a:t>Rizsas</a:t>
            </a:r>
            <a:r>
              <a:rPr lang="nl-NL">
                <a:latin typeface="Century Gothic" panose="020B0502020202020204" pitchFamily="34" charset="0"/>
              </a:rPr>
              <a:t>, zorgboerderij, vrijwilligerswerk, etc. </a:t>
            </a:r>
          </a:p>
          <a:p>
            <a:endParaRPr lang="nl-NL">
              <a:latin typeface="Century Gothic" panose="020B0502020202020204" pitchFamily="34" charset="0"/>
            </a:endParaRPr>
          </a:p>
          <a:p>
            <a:pPr marL="0" indent="0">
              <a:buNone/>
            </a:pPr>
            <a:endParaRPr lang="nl-BE"/>
          </a:p>
        </p:txBody>
      </p:sp>
      <p:pic>
        <p:nvPicPr>
          <p:cNvPr id="4" name="Picture 4" descr="Dia 1">
            <a:extLst>
              <a:ext uri="{FF2B5EF4-FFF2-40B4-BE49-F238E27FC236}">
                <a16:creationId xmlns:a16="http://schemas.microsoft.com/office/drawing/2014/main" id="{5D438ABE-98BB-45A5-9851-C5D6033EA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4776035"/>
            <a:ext cx="2609975" cy="175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04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6846F4C-04F5-4F5F-8460-AC17239A382B}"/>
              </a:ext>
            </a:extLst>
          </p:cNvPr>
          <p:cNvSpPr>
            <a:spLocks noGrp="1"/>
          </p:cNvSpPr>
          <p:nvPr>
            <p:ph idx="1"/>
          </p:nvPr>
        </p:nvSpPr>
        <p:spPr/>
        <p:txBody>
          <a:bodyPr vert="horz" lIns="91440" tIns="45720" rIns="91440" bIns="45720" rtlCol="0" anchor="t">
            <a:normAutofit/>
          </a:bodyPr>
          <a:lstStyle/>
          <a:p>
            <a:pPr marL="0" indent="0">
              <a:buNone/>
            </a:pPr>
            <a:r>
              <a:rPr lang="nl-NL">
                <a:latin typeface="Century Gothic" panose="020B0502020202020204" pitchFamily="34" charset="0"/>
              </a:rPr>
              <a:t>1. </a:t>
            </a:r>
            <a:r>
              <a:rPr lang="nl-NL" u="sng">
                <a:latin typeface="Century Gothic" panose="020B0502020202020204" pitchFamily="34" charset="0"/>
              </a:rPr>
              <a:t>Individuele begeleiding</a:t>
            </a:r>
          </a:p>
          <a:p>
            <a:pPr marL="0" indent="0">
              <a:buNone/>
            </a:pPr>
            <a:r>
              <a:rPr lang="nl-BE">
                <a:latin typeface="Century Gothic" panose="020B0502020202020204" pitchFamily="34" charset="0"/>
              </a:rPr>
              <a:t>Voor jongeren die extra ondersteuning nodig hebben en die willen werken aan specifieke doelstellingen </a:t>
            </a:r>
          </a:p>
          <a:p>
            <a:pPr>
              <a:buFont typeface="Wingdings" panose="05000000000000000000" pitchFamily="2" charset="2"/>
              <a:buChar char="à"/>
            </a:pPr>
            <a:r>
              <a:rPr lang="nl-BE" sz="1700">
                <a:latin typeface="Century Gothic"/>
              </a:rPr>
              <a:t>Verbinding met school</a:t>
            </a:r>
            <a:endParaRPr lang="nl-BE" sz="1700">
              <a:latin typeface="Century Gothic" panose="020B0502020202020204" pitchFamily="34" charset="0"/>
            </a:endParaRPr>
          </a:p>
          <a:p>
            <a:pPr lvl="1">
              <a:buFont typeface="Wingdings" panose="05000000000000000000" pitchFamily="2" charset="2"/>
              <a:buChar char="à"/>
            </a:pPr>
            <a:r>
              <a:rPr lang="nl-BE" sz="1500">
                <a:latin typeface="Century Gothic"/>
                <a:ea typeface="+mn-lt"/>
                <a:cs typeface="+mn-lt"/>
              </a:rPr>
              <a:t>Re-integratie in de klas</a:t>
            </a:r>
            <a:endParaRPr lang="nl-BE" sz="1500">
              <a:latin typeface="Century Gothic"/>
            </a:endParaRPr>
          </a:p>
          <a:p>
            <a:pPr>
              <a:buFont typeface="Wingdings" panose="05000000000000000000" pitchFamily="2" charset="2"/>
              <a:buChar char="à"/>
            </a:pPr>
            <a:r>
              <a:rPr lang="nl-BE">
                <a:latin typeface="Century Gothic"/>
              </a:rPr>
              <a:t>Doelstelling op maat</a:t>
            </a:r>
          </a:p>
          <a:p>
            <a:pPr lvl="1">
              <a:buFont typeface="Wingdings" panose="05000000000000000000" pitchFamily="2" charset="2"/>
              <a:buChar char="à"/>
            </a:pPr>
            <a:r>
              <a:rPr lang="nl-BE" sz="1500">
                <a:latin typeface="Century Gothic"/>
              </a:rPr>
              <a:t>Op maat van jongere zijn draagkracht en problematiek</a:t>
            </a:r>
          </a:p>
          <a:p>
            <a:pPr>
              <a:buFont typeface="Wingdings" panose="05000000000000000000" pitchFamily="2" charset="2"/>
              <a:buChar char="à"/>
            </a:pPr>
            <a:r>
              <a:rPr lang="nl-BE">
                <a:latin typeface="Century Gothic"/>
              </a:rPr>
              <a:t>Aanklampend werken</a:t>
            </a:r>
          </a:p>
          <a:p>
            <a:pPr lvl="1">
              <a:buFont typeface="Wingdings" panose="05000000000000000000" pitchFamily="2" charset="2"/>
              <a:buChar char="à"/>
            </a:pPr>
            <a:r>
              <a:rPr lang="nl-BE" sz="1500">
                <a:latin typeface="Century Gothic"/>
              </a:rPr>
              <a:t>Afhankelijk van jongere zijn kunnen.</a:t>
            </a:r>
          </a:p>
          <a:p>
            <a:pPr>
              <a:buFont typeface="Wingdings" panose="05000000000000000000" pitchFamily="2" charset="2"/>
              <a:buChar char="à"/>
            </a:pPr>
            <a:r>
              <a:rPr lang="nl-BE">
                <a:latin typeface="Century Gothic"/>
              </a:rPr>
              <a:t>Kan als opstap dienen richting groepsvorming</a:t>
            </a:r>
          </a:p>
          <a:p>
            <a:pPr>
              <a:buFont typeface="Wingdings" panose="05000000000000000000" pitchFamily="2" charset="2"/>
              <a:buChar char="à"/>
            </a:pPr>
            <a:endParaRPr lang="nl-BE">
              <a:latin typeface="Century Gothic"/>
            </a:endParaRPr>
          </a:p>
          <a:p>
            <a:pPr>
              <a:buFont typeface="Wingdings" panose="05000000000000000000" pitchFamily="2" charset="2"/>
              <a:buChar char="à"/>
            </a:pPr>
            <a:endParaRPr lang="nl-BE">
              <a:latin typeface="Century Gothic"/>
            </a:endParaRPr>
          </a:p>
          <a:p>
            <a:pPr lvl="1">
              <a:buFont typeface="Wingdings" panose="05000000000000000000" pitchFamily="2" charset="2"/>
              <a:buChar char="à"/>
            </a:pPr>
            <a:endParaRPr lang="nl-BE">
              <a:latin typeface="Century Gothic" panose="020B0502020202020204" pitchFamily="34" charset="0"/>
            </a:endParaRPr>
          </a:p>
          <a:p>
            <a:pPr marL="457200" lvl="1" indent="0">
              <a:buNone/>
            </a:pPr>
            <a:endParaRPr lang="nl-BE">
              <a:latin typeface="Century Gothic" panose="020B0502020202020204" pitchFamily="34" charset="0"/>
            </a:endParaRPr>
          </a:p>
          <a:p>
            <a:pPr>
              <a:buFont typeface="Wingdings" panose="05000000000000000000" pitchFamily="2" charset="2"/>
              <a:buChar char="à"/>
            </a:pPr>
            <a:endParaRPr lang="nl-BE">
              <a:latin typeface="Century Gothic" panose="020B0502020202020204" pitchFamily="34" charset="0"/>
            </a:endParaRPr>
          </a:p>
          <a:p>
            <a:pPr marL="457200" lvl="1" indent="0">
              <a:buNone/>
            </a:pPr>
            <a:endParaRPr lang="nl-BE">
              <a:latin typeface="Century Gothic" panose="020B0502020202020204" pitchFamily="34" charset="0"/>
            </a:endParaRPr>
          </a:p>
          <a:p>
            <a:pPr marL="0" indent="0">
              <a:buNone/>
            </a:pPr>
            <a:endParaRPr lang="nl-BE">
              <a:latin typeface="Century Gothic" panose="020B0502020202020204" pitchFamily="34" charset="0"/>
            </a:endParaRPr>
          </a:p>
          <a:p>
            <a:pPr>
              <a:buFont typeface="Wingdings" panose="05000000000000000000" pitchFamily="2" charset="2"/>
              <a:buChar char="à"/>
            </a:pPr>
            <a:endParaRPr lang="nl-BE">
              <a:latin typeface="Century Gothic" panose="020B0502020202020204" pitchFamily="34" charset="0"/>
            </a:endParaRPr>
          </a:p>
          <a:p>
            <a:pPr marL="0" indent="0">
              <a:buNone/>
            </a:pPr>
            <a:endParaRPr lang="nl-BE">
              <a:latin typeface="Century Gothic" panose="020B0502020202020204" pitchFamily="34" charset="0"/>
            </a:endParaRPr>
          </a:p>
          <a:p>
            <a:pPr marL="0" indent="0">
              <a:buNone/>
            </a:pPr>
            <a:endParaRPr lang="nl-BE" b="1">
              <a:latin typeface="Trebuchet MS" panose="020B0603020202020204"/>
            </a:endParaRPr>
          </a:p>
        </p:txBody>
      </p:sp>
      <p:sp>
        <p:nvSpPr>
          <p:cNvPr id="5" name="Titel 4">
            <a:extLst>
              <a:ext uri="{FF2B5EF4-FFF2-40B4-BE49-F238E27FC236}">
                <a16:creationId xmlns:a16="http://schemas.microsoft.com/office/drawing/2014/main" id="{896DA201-D4FA-4DD4-8B9D-9FB9338D3A3F}"/>
              </a:ext>
            </a:extLst>
          </p:cNvPr>
          <p:cNvSpPr>
            <a:spLocks noGrp="1"/>
          </p:cNvSpPr>
          <p:nvPr>
            <p:ph type="title"/>
          </p:nvPr>
        </p:nvSpPr>
        <p:spPr/>
        <p:txBody>
          <a:bodyPr/>
          <a:lstStyle/>
          <a:p>
            <a:r>
              <a:rPr lang="nl-NL" b="1">
                <a:latin typeface="Century Gothic" panose="020B0502020202020204" pitchFamily="34" charset="0"/>
              </a:rPr>
              <a:t>PROFO VB-Oost</a:t>
            </a:r>
            <a:br>
              <a:rPr lang="nl-NL" b="1">
                <a:latin typeface="Century Gothic" panose="020B0502020202020204" pitchFamily="34" charset="0"/>
              </a:rPr>
            </a:br>
            <a:r>
              <a:rPr lang="nl-NL">
                <a:latin typeface="Century Gothic" panose="020B0502020202020204" pitchFamily="34" charset="0"/>
              </a:rPr>
              <a:t>Aanbod </a:t>
            </a:r>
            <a:endParaRPr lang="nl-BE">
              <a:latin typeface="Century Gothic" panose="020B0502020202020204" pitchFamily="34" charset="0"/>
            </a:endParaRPr>
          </a:p>
        </p:txBody>
      </p:sp>
      <p:pic>
        <p:nvPicPr>
          <p:cNvPr id="4" name="Afbeelding 3">
            <a:extLst>
              <a:ext uri="{FF2B5EF4-FFF2-40B4-BE49-F238E27FC236}">
                <a16:creationId xmlns:a16="http://schemas.microsoft.com/office/drawing/2014/main" id="{BDEC9CA0-F72E-47BE-801A-7F1598E0F876}"/>
              </a:ext>
            </a:extLst>
          </p:cNvPr>
          <p:cNvPicPr>
            <a:picLocks noChangeAspect="1"/>
          </p:cNvPicPr>
          <p:nvPr/>
        </p:nvPicPr>
        <p:blipFill>
          <a:blip r:embed="rId2"/>
          <a:stretch>
            <a:fillRect/>
          </a:stretch>
        </p:blipFill>
        <p:spPr>
          <a:xfrm>
            <a:off x="5602145" y="443706"/>
            <a:ext cx="2968283" cy="1652587"/>
          </a:xfrm>
          <a:prstGeom prst="rect">
            <a:avLst/>
          </a:prstGeom>
        </p:spPr>
      </p:pic>
    </p:spTree>
    <p:extLst>
      <p:ext uri="{BB962C8B-B14F-4D97-AF65-F5344CB8AC3E}">
        <p14:creationId xmlns:p14="http://schemas.microsoft.com/office/powerpoint/2010/main" val="3480302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7D202-AE1A-843E-B3BE-14CAAB36E6A2}"/>
              </a:ext>
            </a:extLst>
          </p:cNvPr>
          <p:cNvSpPr>
            <a:spLocks noGrp="1"/>
          </p:cNvSpPr>
          <p:nvPr>
            <p:ph type="title"/>
          </p:nvPr>
        </p:nvSpPr>
        <p:spPr/>
        <p:txBody>
          <a:bodyPr/>
          <a:lstStyle/>
          <a:p>
            <a:r>
              <a:rPr lang="nl-NL"/>
              <a:t>Aanbod </a:t>
            </a:r>
          </a:p>
        </p:txBody>
      </p:sp>
      <p:sp>
        <p:nvSpPr>
          <p:cNvPr id="3" name="Tijdelijke aanduiding voor inhoud 2">
            <a:extLst>
              <a:ext uri="{FF2B5EF4-FFF2-40B4-BE49-F238E27FC236}">
                <a16:creationId xmlns:a16="http://schemas.microsoft.com/office/drawing/2014/main" id="{79659A86-BD53-56F3-0329-6DCEED6C7B31}"/>
              </a:ext>
            </a:extLst>
          </p:cNvPr>
          <p:cNvSpPr>
            <a:spLocks noGrp="1"/>
          </p:cNvSpPr>
          <p:nvPr>
            <p:ph idx="1"/>
          </p:nvPr>
        </p:nvSpPr>
        <p:spPr>
          <a:xfrm>
            <a:off x="510320" y="1409028"/>
            <a:ext cx="8596668" cy="4935046"/>
          </a:xfrm>
        </p:spPr>
        <p:txBody>
          <a:bodyPr vert="horz" lIns="91440" tIns="45720" rIns="91440" bIns="45720" rtlCol="0" anchor="t">
            <a:normAutofit fontScale="77500" lnSpcReduction="20000"/>
          </a:bodyPr>
          <a:lstStyle/>
          <a:p>
            <a:r>
              <a:rPr lang="nl-NL" sz="1900" u="sng" dirty="0">
                <a:latin typeface="Century Gothic"/>
              </a:rPr>
              <a:t>2. Groepsvormingen</a:t>
            </a:r>
          </a:p>
          <a:p>
            <a:r>
              <a:rPr lang="nl-NL" sz="1700" dirty="0">
                <a:latin typeface="Century Gothic"/>
              </a:rPr>
              <a:t>Voor jongeren vanuit het secundaire onderwijs. (ASO, BSO en TSO) met een diagnose van ASS die  nood hebben aan extra ondersteuning. </a:t>
            </a:r>
            <a:endParaRPr lang="nl-NL" sz="1700" dirty="0">
              <a:latin typeface="Century Gothic" panose="020B0502020202020204" pitchFamily="34" charset="0"/>
            </a:endParaRPr>
          </a:p>
          <a:p>
            <a:endParaRPr lang="nl-NL" sz="1700" dirty="0">
              <a:latin typeface="Century Gothic"/>
            </a:endParaRPr>
          </a:p>
          <a:p>
            <a:r>
              <a:rPr lang="nl-NL" sz="1700" dirty="0">
                <a:latin typeface="Century Gothic"/>
              </a:rPr>
              <a:t>Start op 28 Februari 2023</a:t>
            </a:r>
          </a:p>
          <a:p>
            <a:pPr marL="0" indent="0">
              <a:buNone/>
            </a:pPr>
            <a:endParaRPr lang="nl-NL" sz="1700" dirty="0">
              <a:latin typeface="Century Gothic"/>
            </a:endParaRPr>
          </a:p>
          <a:p>
            <a:r>
              <a:rPr lang="nl-NL" sz="1700" dirty="0">
                <a:latin typeface="Century Gothic"/>
              </a:rPr>
              <a:t>Groep van maximaal 6 jongeren met oog voor individuele noden. Gedurende 8 weken, op dinsdag en donderdag namiddag. </a:t>
            </a:r>
          </a:p>
          <a:p>
            <a:endParaRPr lang="nl-NL" sz="1700" dirty="0">
              <a:latin typeface="Century Gothic"/>
            </a:endParaRPr>
          </a:p>
          <a:p>
            <a:r>
              <a:rPr lang="nl-NL" sz="1700" dirty="0">
                <a:latin typeface="Century Gothic"/>
              </a:rPr>
              <a:t>Jongeren kunnen in de groepsvorming stromen vanuit een individueel traject.</a:t>
            </a:r>
          </a:p>
          <a:p>
            <a:endParaRPr lang="nl-NL" sz="1700" dirty="0">
              <a:latin typeface="Century Gothic"/>
            </a:endParaRPr>
          </a:p>
          <a:p>
            <a:r>
              <a:rPr lang="nl-NL" sz="1700" dirty="0">
                <a:latin typeface="Century Gothic"/>
              </a:rPr>
              <a:t>Focus op: </a:t>
            </a:r>
          </a:p>
          <a:p>
            <a:pPr lvl="1"/>
            <a:r>
              <a:rPr lang="nl-NL" dirty="0">
                <a:latin typeface="Century Gothic"/>
              </a:rPr>
              <a:t>Emotieregulatie </a:t>
            </a:r>
          </a:p>
          <a:p>
            <a:pPr lvl="1"/>
            <a:r>
              <a:rPr lang="nl-NL" dirty="0">
                <a:latin typeface="Century Gothic"/>
              </a:rPr>
              <a:t>Sociale vaardigheden </a:t>
            </a:r>
          </a:p>
          <a:p>
            <a:pPr lvl="1"/>
            <a:r>
              <a:rPr lang="nl-NL" dirty="0">
                <a:latin typeface="Century Gothic"/>
              </a:rPr>
              <a:t>Structuur bieden in de chaotische wereld</a:t>
            </a:r>
          </a:p>
          <a:p>
            <a:pPr lvl="1"/>
            <a:endParaRPr lang="nl-NL" dirty="0">
              <a:latin typeface="Century Gothic"/>
            </a:endParaRPr>
          </a:p>
          <a:p>
            <a:r>
              <a:rPr lang="nl-NL" dirty="0">
                <a:latin typeface="Century Gothic"/>
              </a:rPr>
              <a:t>Hoe? </a:t>
            </a:r>
            <a:endParaRPr lang="nl-NL" dirty="0">
              <a:latin typeface="Century Gothic" panose="020B0502020202020204" pitchFamily="34" charset="0"/>
            </a:endParaRPr>
          </a:p>
          <a:p>
            <a:pPr lvl="1"/>
            <a:r>
              <a:rPr lang="nl-NL" dirty="0">
                <a:latin typeface="Century Gothic"/>
              </a:rPr>
              <a:t>Werken rond verschillende relevante thema's: weerbaarheid, identiteit, communicatie, zelfbeeld,...</a:t>
            </a:r>
            <a:endParaRPr lang="nl-NL" dirty="0">
              <a:latin typeface="Century Gothic" panose="020B0502020202020204" pitchFamily="34" charset="0"/>
            </a:endParaRPr>
          </a:p>
          <a:p>
            <a:endParaRPr lang="nl-NL" sz="1700">
              <a:latin typeface="Century Gothic" panose="020B0502020202020204" pitchFamily="34" charset="0"/>
            </a:endParaRPr>
          </a:p>
          <a:p>
            <a:endParaRPr lang="nl-NL" sz="1700">
              <a:latin typeface="Century Gothic" panose="020B0502020202020204" pitchFamily="34" charset="0"/>
            </a:endParaRPr>
          </a:p>
        </p:txBody>
      </p:sp>
    </p:spTree>
    <p:extLst>
      <p:ext uri="{BB962C8B-B14F-4D97-AF65-F5344CB8AC3E}">
        <p14:creationId xmlns:p14="http://schemas.microsoft.com/office/powerpoint/2010/main" val="2481289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914FF-B8F9-7A1E-C22C-27E94E8FC05E}"/>
              </a:ext>
            </a:extLst>
          </p:cNvPr>
          <p:cNvSpPr>
            <a:spLocks noGrp="1"/>
          </p:cNvSpPr>
          <p:nvPr>
            <p:ph type="title"/>
          </p:nvPr>
        </p:nvSpPr>
        <p:spPr/>
        <p:txBody>
          <a:bodyPr/>
          <a:lstStyle/>
          <a:p>
            <a:r>
              <a:rPr lang="nl-NL"/>
              <a:t>Aanbod</a:t>
            </a:r>
          </a:p>
        </p:txBody>
      </p:sp>
      <p:sp>
        <p:nvSpPr>
          <p:cNvPr id="3" name="Tijdelijke aanduiding voor inhoud 2">
            <a:extLst>
              <a:ext uri="{FF2B5EF4-FFF2-40B4-BE49-F238E27FC236}">
                <a16:creationId xmlns:a16="http://schemas.microsoft.com/office/drawing/2014/main" id="{D1BB3F52-186E-0C7E-27B5-00CBECA0138F}"/>
              </a:ext>
            </a:extLst>
          </p:cNvPr>
          <p:cNvSpPr>
            <a:spLocks noGrp="1"/>
          </p:cNvSpPr>
          <p:nvPr>
            <p:ph idx="1"/>
          </p:nvPr>
        </p:nvSpPr>
        <p:spPr/>
        <p:txBody>
          <a:bodyPr vert="horz" lIns="91440" tIns="45720" rIns="91440" bIns="45720" rtlCol="0" anchor="t">
            <a:normAutofit/>
          </a:bodyPr>
          <a:lstStyle/>
          <a:p>
            <a:r>
              <a:rPr lang="nl-NL"/>
              <a:t>Groepsvorming: Thema's</a:t>
            </a:r>
          </a:p>
          <a:p>
            <a:pPr lvl="1"/>
            <a:r>
              <a:rPr lang="nl-NL">
                <a:ea typeface="+mn-lt"/>
                <a:cs typeface="+mn-lt"/>
              </a:rPr>
              <a:t>Weerbaarheid</a:t>
            </a:r>
          </a:p>
          <a:p>
            <a:pPr lvl="1"/>
            <a:r>
              <a:rPr lang="nl-NL">
                <a:ea typeface="+mn-lt"/>
                <a:cs typeface="+mn-lt"/>
              </a:rPr>
              <a:t>Hoe kom ik tot rust</a:t>
            </a:r>
            <a:endParaRPr lang="en-US">
              <a:ea typeface="+mn-lt"/>
              <a:cs typeface="+mn-lt"/>
            </a:endParaRPr>
          </a:p>
          <a:p>
            <a:pPr lvl="1"/>
            <a:r>
              <a:rPr lang="nl-NL">
                <a:ea typeface="+mn-lt"/>
                <a:cs typeface="+mn-lt"/>
              </a:rPr>
              <a:t>Communicatie </a:t>
            </a:r>
            <a:endParaRPr lang="en-US">
              <a:ea typeface="+mn-lt"/>
              <a:cs typeface="+mn-lt"/>
            </a:endParaRPr>
          </a:p>
          <a:p>
            <a:pPr lvl="1"/>
            <a:r>
              <a:rPr lang="nl-NL">
                <a:ea typeface="+mn-lt"/>
                <a:cs typeface="+mn-lt"/>
              </a:rPr>
              <a:t>Zelfbeeld en zelfzorg</a:t>
            </a:r>
            <a:endParaRPr lang="en-US">
              <a:ea typeface="+mn-lt"/>
              <a:cs typeface="+mn-lt"/>
            </a:endParaRPr>
          </a:p>
          <a:p>
            <a:pPr lvl="1"/>
            <a:r>
              <a:rPr lang="nl-NL">
                <a:ea typeface="+mn-lt"/>
                <a:cs typeface="+mn-lt"/>
              </a:rPr>
              <a:t>Identiteit: wie ben ik?</a:t>
            </a:r>
            <a:endParaRPr lang="nl-NL"/>
          </a:p>
          <a:p>
            <a:endParaRPr lang="nl-NL"/>
          </a:p>
          <a:p>
            <a:r>
              <a:rPr lang="nl-NL"/>
              <a:t>De thema's stemmen we af op de groepsdynamiek en de individuele noden van de jongeren.</a:t>
            </a:r>
          </a:p>
          <a:p>
            <a:pPr lvl="1"/>
            <a:endParaRPr lang="nl-NL"/>
          </a:p>
          <a:p>
            <a:pPr marL="457200" lvl="1" indent="0">
              <a:buNone/>
            </a:pPr>
            <a:endParaRPr lang="nl-NL"/>
          </a:p>
        </p:txBody>
      </p:sp>
    </p:spTree>
    <p:extLst>
      <p:ext uri="{BB962C8B-B14F-4D97-AF65-F5344CB8AC3E}">
        <p14:creationId xmlns:p14="http://schemas.microsoft.com/office/powerpoint/2010/main" val="273488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64EC1-1C84-42D9-9FFB-87B62DE08182}"/>
              </a:ext>
            </a:extLst>
          </p:cNvPr>
          <p:cNvSpPr>
            <a:spLocks noGrp="1"/>
          </p:cNvSpPr>
          <p:nvPr>
            <p:ph type="title"/>
          </p:nvPr>
        </p:nvSpPr>
        <p:spPr/>
        <p:txBody>
          <a:bodyPr/>
          <a:lstStyle/>
          <a:p>
            <a:r>
              <a:rPr lang="nl-BE">
                <a:latin typeface="Century Gothic" panose="020B0502020202020204" pitchFamily="34" charset="0"/>
              </a:rPr>
              <a:t>Voorwaarden</a:t>
            </a:r>
          </a:p>
        </p:txBody>
      </p:sp>
      <p:sp>
        <p:nvSpPr>
          <p:cNvPr id="3" name="Tijdelijke aanduiding voor inhoud 2">
            <a:extLst>
              <a:ext uri="{FF2B5EF4-FFF2-40B4-BE49-F238E27FC236}">
                <a16:creationId xmlns:a16="http://schemas.microsoft.com/office/drawing/2014/main" id="{EAB65070-9DC0-4A7D-B95B-F69BB61B401A}"/>
              </a:ext>
            </a:extLst>
          </p:cNvPr>
          <p:cNvSpPr>
            <a:spLocks noGrp="1"/>
          </p:cNvSpPr>
          <p:nvPr>
            <p:ph idx="1"/>
          </p:nvPr>
        </p:nvSpPr>
        <p:spPr>
          <a:xfrm>
            <a:off x="677334" y="1672317"/>
            <a:ext cx="8596668" cy="4755116"/>
          </a:xfrm>
        </p:spPr>
        <p:txBody>
          <a:bodyPr>
            <a:normAutofit/>
          </a:bodyPr>
          <a:lstStyle/>
          <a:p>
            <a:r>
              <a:rPr lang="nl-BE" sz="2400" u="sng">
                <a:latin typeface="Century Gothic" panose="020B0502020202020204" pitchFamily="34" charset="0"/>
              </a:rPr>
              <a:t>Vrijwilligheid:</a:t>
            </a:r>
            <a:r>
              <a:rPr lang="nl-BE" sz="2400">
                <a:latin typeface="Century Gothic" panose="020B0502020202020204" pitchFamily="34" charset="0"/>
              </a:rPr>
              <a:t> niet als sanctie of als alternatief voor een sanctie</a:t>
            </a:r>
          </a:p>
          <a:p>
            <a:r>
              <a:rPr lang="nl-BE" sz="2400" u="sng">
                <a:latin typeface="Century Gothic" panose="020B0502020202020204" pitchFamily="34" charset="0"/>
              </a:rPr>
              <a:t>Schools perspectief:</a:t>
            </a:r>
            <a:r>
              <a:rPr lang="nl-BE" sz="2400">
                <a:latin typeface="Century Gothic" panose="020B0502020202020204" pitchFamily="34" charset="0"/>
              </a:rPr>
              <a:t> niet reeds in tuchtprocedure of definitief uitgesloten (jongere kan niet definitief uitgesloten worden tijdens NAFT-traject, indien schorsing tijdens NAFT-traject moet begeleider op de hoogte worden gebracht)</a:t>
            </a:r>
          </a:p>
          <a:p>
            <a:r>
              <a:rPr lang="nl-BE" sz="2400" u="sng">
                <a:latin typeface="Century Gothic" panose="020B0502020202020204" pitchFamily="34" charset="0"/>
              </a:rPr>
              <a:t>Bereidwilligheid van alle betrokkenen: </a:t>
            </a:r>
            <a:r>
              <a:rPr lang="nl-BE" sz="2400">
                <a:latin typeface="Century Gothic" panose="020B0502020202020204" pitchFamily="34" charset="0"/>
              </a:rPr>
              <a:t>zo veel mogelijk inspanningen van iedereen die betrokken is (gedeelde verantwoordelijkheid, bv. bij her-instap school)</a:t>
            </a:r>
          </a:p>
          <a:p>
            <a:endParaRPr lang="nl-BE"/>
          </a:p>
        </p:txBody>
      </p:sp>
    </p:spTree>
    <p:extLst>
      <p:ext uri="{BB962C8B-B14F-4D97-AF65-F5344CB8AC3E}">
        <p14:creationId xmlns:p14="http://schemas.microsoft.com/office/powerpoint/2010/main" val="330938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CEA6F-0FC2-4A00-8315-ECC247F22E8D}"/>
              </a:ext>
            </a:extLst>
          </p:cNvPr>
          <p:cNvSpPr>
            <a:spLocks noGrp="1"/>
          </p:cNvSpPr>
          <p:nvPr>
            <p:ph type="title"/>
          </p:nvPr>
        </p:nvSpPr>
        <p:spPr/>
        <p:txBody>
          <a:bodyPr/>
          <a:lstStyle/>
          <a:p>
            <a:r>
              <a:rPr lang="nl-BE">
                <a:latin typeface="Century Gothic" panose="020B0502020202020204" pitchFamily="34" charset="0"/>
              </a:rPr>
              <a:t>Aanmeldingsprocedure</a:t>
            </a:r>
          </a:p>
        </p:txBody>
      </p:sp>
      <p:sp>
        <p:nvSpPr>
          <p:cNvPr id="3" name="Tijdelijke aanduiding voor inhoud 2">
            <a:extLst>
              <a:ext uri="{FF2B5EF4-FFF2-40B4-BE49-F238E27FC236}">
                <a16:creationId xmlns:a16="http://schemas.microsoft.com/office/drawing/2014/main" id="{6C0B905D-E084-4FEB-ABE3-37EF12CFE51F}"/>
              </a:ext>
            </a:extLst>
          </p:cNvPr>
          <p:cNvSpPr>
            <a:spLocks noGrp="1"/>
          </p:cNvSpPr>
          <p:nvPr>
            <p:ph idx="1"/>
          </p:nvPr>
        </p:nvSpPr>
        <p:spPr>
          <a:xfrm>
            <a:off x="677334" y="1725584"/>
            <a:ext cx="8596668" cy="4755115"/>
          </a:xfrm>
        </p:spPr>
        <p:txBody>
          <a:bodyPr>
            <a:normAutofit fontScale="92500" lnSpcReduction="10000"/>
          </a:bodyPr>
          <a:lstStyle/>
          <a:p>
            <a:r>
              <a:rPr lang="nl-BE">
                <a:latin typeface="Century Gothic" panose="020B0502020202020204" pitchFamily="34" charset="0"/>
              </a:rPr>
              <a:t>CLB doet online aanmelding bij het Meldpunt schoolexterne interventies (MSI) </a:t>
            </a:r>
            <a:r>
              <a:rPr lang="nl-BE">
                <a:latin typeface="Century Gothic" panose="020B0502020202020204" pitchFamily="34" charset="0"/>
                <a:hlinkClick r:id="rId2"/>
              </a:rPr>
              <a:t>https://www.meldpuntsi.be/</a:t>
            </a:r>
            <a:endParaRPr lang="nl-BE">
              <a:latin typeface="Century Gothic" panose="020B0502020202020204" pitchFamily="34" charset="0"/>
            </a:endParaRPr>
          </a:p>
          <a:p>
            <a:r>
              <a:rPr lang="nl-BE">
                <a:latin typeface="Century Gothic" panose="020B0502020202020204" pitchFamily="34" charset="0"/>
              </a:rPr>
              <a:t>NAFT Vlaams-Brabant-Oost </a:t>
            </a:r>
          </a:p>
          <a:p>
            <a:r>
              <a:rPr lang="nl-BE">
                <a:latin typeface="Century Gothic" panose="020B0502020202020204" pitchFamily="34" charset="0"/>
              </a:rPr>
              <a:t>Grondige beschrijving van reden tot aanmelding</a:t>
            </a:r>
          </a:p>
          <a:p>
            <a:r>
              <a:rPr lang="nl-BE">
                <a:latin typeface="Century Gothic" panose="020B0502020202020204" pitchFamily="34" charset="0"/>
              </a:rPr>
              <a:t>Meldpunt bezorgt aanmeldingen aan NAFT-aanbieders</a:t>
            </a:r>
          </a:p>
          <a:p>
            <a:r>
              <a:rPr lang="nl-BE">
                <a:latin typeface="Century Gothic" panose="020B0502020202020204" pitchFamily="34" charset="0"/>
              </a:rPr>
              <a:t>Wekelijks aanmeldingenoverleg met NAFT-aanbieders: o.b.v. de aanmeldingsfiche, de locatie en de wachtlijst beslissen we welke aanbieder het traject zal opnemen</a:t>
            </a:r>
          </a:p>
          <a:p>
            <a:r>
              <a:rPr lang="nl-BE">
                <a:latin typeface="Century Gothic" panose="020B0502020202020204" pitchFamily="34" charset="0"/>
              </a:rPr>
              <a:t>Aanbieder neemt contact op met CLB (ook in geval van wachtlijst)</a:t>
            </a:r>
          </a:p>
          <a:p>
            <a:r>
              <a:rPr lang="nl-BE">
                <a:latin typeface="Century Gothic" panose="020B0502020202020204" pitchFamily="34" charset="0"/>
              </a:rPr>
              <a:t>CLB roept start ronde tafel samen</a:t>
            </a:r>
          </a:p>
          <a:p>
            <a:r>
              <a:rPr lang="nl-BE">
                <a:latin typeface="Century Gothic" panose="020B0502020202020204" pitchFamily="34" charset="0"/>
              </a:rPr>
              <a:t>Start traject</a:t>
            </a:r>
          </a:p>
          <a:p>
            <a:endParaRPr lang="nl-BE">
              <a:latin typeface="Century Gothic" panose="020B0502020202020204" pitchFamily="34" charset="0"/>
            </a:endParaRPr>
          </a:p>
          <a:p>
            <a:pPr marL="0" indent="0">
              <a:buNone/>
            </a:pPr>
            <a:r>
              <a:rPr lang="nl-BE">
                <a:latin typeface="Century Gothic" panose="020B0502020202020204" pitchFamily="34" charset="0"/>
                <a:sym typeface="Wingdings" panose="05000000000000000000" pitchFamily="2" charset="2"/>
              </a:rPr>
              <a:t> Nauwe samenwerking binnen de regio tussen </a:t>
            </a:r>
            <a:r>
              <a:rPr lang="nl-BE" err="1">
                <a:latin typeface="Century Gothic" panose="020B0502020202020204" pitchFamily="34" charset="0"/>
                <a:sym typeface="Wingdings" panose="05000000000000000000" pitchFamily="2" charset="2"/>
              </a:rPr>
              <a:t>Koïnoor</a:t>
            </a:r>
            <a:r>
              <a:rPr lang="nl-BE">
                <a:latin typeface="Century Gothic" panose="020B0502020202020204" pitchFamily="34" charset="0"/>
                <a:sym typeface="Wingdings" panose="05000000000000000000" pitchFamily="2" charset="2"/>
              </a:rPr>
              <a:t>, Profo en </a:t>
            </a:r>
            <a:r>
              <a:rPr lang="nl-BE" err="1">
                <a:latin typeface="Century Gothic" panose="020B0502020202020204" pitchFamily="34" charset="0"/>
                <a:sym typeface="Wingdings" panose="05000000000000000000" pitchFamily="2" charset="2"/>
              </a:rPr>
              <a:t>Arktos</a:t>
            </a:r>
            <a:r>
              <a:rPr lang="nl-BE">
                <a:latin typeface="Century Gothic" panose="020B0502020202020204" pitchFamily="34" charset="0"/>
                <a:sym typeface="Wingdings" panose="05000000000000000000" pitchFamily="2" charset="2"/>
              </a:rPr>
              <a:t>: gedeelde trajecten (op maat) zijn mogelijk! </a:t>
            </a:r>
            <a:endParaRPr lang="nl-BE">
              <a:latin typeface="Century Gothic" panose="020B0502020202020204" pitchFamily="34" charset="0"/>
            </a:endParaRPr>
          </a:p>
          <a:p>
            <a:pPr marL="0" indent="0">
              <a:buNone/>
            </a:pPr>
            <a:endParaRPr lang="nl-BE"/>
          </a:p>
          <a:p>
            <a:endParaRPr lang="nl-BE"/>
          </a:p>
          <a:p>
            <a:endParaRPr lang="nl-BE"/>
          </a:p>
        </p:txBody>
      </p:sp>
    </p:spTree>
    <p:extLst>
      <p:ext uri="{BB962C8B-B14F-4D97-AF65-F5344CB8AC3E}">
        <p14:creationId xmlns:p14="http://schemas.microsoft.com/office/powerpoint/2010/main" val="5396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1375E94-8391-1F41-B20F-CFF3610E8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399" y="1267607"/>
            <a:ext cx="3696687" cy="1656400"/>
          </a:xfrm>
          <a:prstGeom prst="rect">
            <a:avLst/>
          </a:prstGeom>
        </p:spPr>
      </p:pic>
      <p:pic>
        <p:nvPicPr>
          <p:cNvPr id="2050" name="Picture 2" descr="NAFT Koinoor">
            <a:extLst>
              <a:ext uri="{FF2B5EF4-FFF2-40B4-BE49-F238E27FC236}">
                <a16:creationId xmlns:a16="http://schemas.microsoft.com/office/drawing/2014/main" id="{EBCC5F6C-3241-48D1-AE4D-0671F6536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348" y="3329322"/>
            <a:ext cx="2709862" cy="29619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a 1">
            <a:extLst>
              <a:ext uri="{FF2B5EF4-FFF2-40B4-BE49-F238E27FC236}">
                <a16:creationId xmlns:a16="http://schemas.microsoft.com/office/drawing/2014/main" id="{4203CEDA-8B1B-4269-9D9D-0793DB630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3933993"/>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321BABC1-DBA1-4277-95BE-3988C3D1E304}"/>
              </a:ext>
            </a:extLst>
          </p:cNvPr>
          <p:cNvPicPr>
            <a:picLocks noChangeAspect="1"/>
          </p:cNvPicPr>
          <p:nvPr/>
        </p:nvPicPr>
        <p:blipFill>
          <a:blip r:embed="rId5"/>
          <a:stretch>
            <a:fillRect/>
          </a:stretch>
        </p:blipFill>
        <p:spPr>
          <a:xfrm>
            <a:off x="0" y="548022"/>
            <a:ext cx="4767943" cy="2781300"/>
          </a:xfrm>
          <a:prstGeom prst="rect">
            <a:avLst/>
          </a:prstGeom>
        </p:spPr>
      </p:pic>
    </p:spTree>
    <p:extLst>
      <p:ext uri="{BB962C8B-B14F-4D97-AF65-F5344CB8AC3E}">
        <p14:creationId xmlns:p14="http://schemas.microsoft.com/office/powerpoint/2010/main" val="174230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95E17A5-2A91-4FAE-B9E6-6B43D245DFDD}"/>
              </a:ext>
            </a:extLst>
          </p:cNvPr>
          <p:cNvPicPr>
            <a:picLocks noChangeAspect="1"/>
          </p:cNvPicPr>
          <p:nvPr/>
        </p:nvPicPr>
        <p:blipFill>
          <a:blip r:embed="rId2"/>
          <a:stretch>
            <a:fillRect/>
          </a:stretch>
        </p:blipFill>
        <p:spPr>
          <a:xfrm>
            <a:off x="5986240" y="2558875"/>
            <a:ext cx="3738785" cy="2180161"/>
          </a:xfrm>
          <a:prstGeom prst="rect">
            <a:avLst/>
          </a:prstGeom>
        </p:spPr>
      </p:pic>
      <p:sp>
        <p:nvSpPr>
          <p:cNvPr id="2" name="Titel 1">
            <a:extLst>
              <a:ext uri="{FF2B5EF4-FFF2-40B4-BE49-F238E27FC236}">
                <a16:creationId xmlns:a16="http://schemas.microsoft.com/office/drawing/2014/main" id="{15EC0464-90B6-4678-97C1-58396862EB77}"/>
              </a:ext>
            </a:extLst>
          </p:cNvPr>
          <p:cNvSpPr>
            <a:spLocks noGrp="1"/>
          </p:cNvSpPr>
          <p:nvPr>
            <p:ph type="title"/>
          </p:nvPr>
        </p:nvSpPr>
        <p:spPr>
          <a:xfrm>
            <a:off x="677334" y="609600"/>
            <a:ext cx="8596668" cy="1320800"/>
          </a:xfrm>
        </p:spPr>
        <p:txBody>
          <a:bodyPr anchor="t">
            <a:normAutofit/>
          </a:bodyPr>
          <a:lstStyle/>
          <a:p>
            <a:r>
              <a:rPr lang="nl-BE" b="1">
                <a:latin typeface="Century Gothic" panose="020B0502020202020204" pitchFamily="34" charset="0"/>
              </a:rPr>
              <a:t>Arktos Vlaams-Brabant &amp; Brussel</a:t>
            </a:r>
            <a:br>
              <a:rPr lang="nl-BE">
                <a:latin typeface="Century Gothic" panose="020B0502020202020204" pitchFamily="34" charset="0"/>
              </a:rPr>
            </a:br>
            <a:r>
              <a:rPr lang="nl-BE">
                <a:latin typeface="Century Gothic" panose="020B0502020202020204" pitchFamily="34" charset="0"/>
              </a:rPr>
              <a:t>Aanbod</a:t>
            </a:r>
          </a:p>
        </p:txBody>
      </p:sp>
      <p:sp>
        <p:nvSpPr>
          <p:cNvPr id="3" name="Tijdelijke aanduiding voor inhoud 2">
            <a:extLst>
              <a:ext uri="{FF2B5EF4-FFF2-40B4-BE49-F238E27FC236}">
                <a16:creationId xmlns:a16="http://schemas.microsoft.com/office/drawing/2014/main" id="{9753DFE2-CC73-4DF8-A3B9-AB2F77BDF601}"/>
              </a:ext>
            </a:extLst>
          </p:cNvPr>
          <p:cNvSpPr>
            <a:spLocks noGrp="1"/>
          </p:cNvSpPr>
          <p:nvPr>
            <p:ph idx="1"/>
          </p:nvPr>
        </p:nvSpPr>
        <p:spPr>
          <a:xfrm>
            <a:off x="677333" y="2160589"/>
            <a:ext cx="7618941" cy="3749323"/>
          </a:xfrm>
        </p:spPr>
        <p:txBody>
          <a:bodyPr>
            <a:normAutofit/>
          </a:bodyPr>
          <a:lstStyle/>
          <a:p>
            <a:pPr marL="0" indent="0">
              <a:buNone/>
            </a:pPr>
            <a:r>
              <a:rPr lang="nl-BE" sz="2400" b="1">
                <a:latin typeface="Century Gothic" panose="020B0502020202020204" pitchFamily="34" charset="0"/>
              </a:rPr>
              <a:t>Mogelijke invullingen van NAFT trajecten:</a:t>
            </a:r>
          </a:p>
          <a:p>
            <a:r>
              <a:rPr lang="nl-BE" sz="2400">
                <a:latin typeface="Century Gothic" panose="020B0502020202020204" pitchFamily="34" charset="0"/>
              </a:rPr>
              <a:t>Schoolinterne initiatieven</a:t>
            </a:r>
          </a:p>
          <a:p>
            <a:pPr lvl="1"/>
            <a:r>
              <a:rPr lang="nl-BE" sz="2400">
                <a:latin typeface="Century Gothic" panose="020B0502020202020204" pitchFamily="34" charset="0"/>
              </a:rPr>
              <a:t>Voor jongeren</a:t>
            </a:r>
          </a:p>
          <a:p>
            <a:pPr lvl="1"/>
            <a:r>
              <a:rPr lang="nl-BE" sz="2400">
                <a:latin typeface="Century Gothic" panose="020B0502020202020204" pitchFamily="34" charset="0"/>
              </a:rPr>
              <a:t>Voor volwassenen</a:t>
            </a:r>
          </a:p>
          <a:p>
            <a:r>
              <a:rPr lang="nl-BE" sz="2400">
                <a:latin typeface="Century Gothic" panose="020B0502020202020204" pitchFamily="34" charset="0"/>
              </a:rPr>
              <a:t>Schoolexterne initiatieven</a:t>
            </a:r>
          </a:p>
          <a:p>
            <a:pPr lvl="1"/>
            <a:r>
              <a:rPr lang="nl-BE" sz="2400">
                <a:latin typeface="Century Gothic" panose="020B0502020202020204" pitchFamily="34" charset="0"/>
              </a:rPr>
              <a:t>Voor jongeren</a:t>
            </a:r>
          </a:p>
          <a:p>
            <a:pPr lvl="1"/>
            <a:endParaRPr lang="nl-BE">
              <a:latin typeface="Century Gothic" panose="020B0502020202020204" pitchFamily="34" charset="0"/>
            </a:endParaRPr>
          </a:p>
          <a:p>
            <a:endParaRPr lang="nl-BE"/>
          </a:p>
        </p:txBody>
      </p:sp>
    </p:spTree>
    <p:extLst>
      <p:ext uri="{BB962C8B-B14F-4D97-AF65-F5344CB8AC3E}">
        <p14:creationId xmlns:p14="http://schemas.microsoft.com/office/powerpoint/2010/main" val="18926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35805-9248-4BF3-B522-CCA826507282}"/>
              </a:ext>
            </a:extLst>
          </p:cNvPr>
          <p:cNvSpPr>
            <a:spLocks noGrp="1"/>
          </p:cNvSpPr>
          <p:nvPr>
            <p:ph type="title"/>
          </p:nvPr>
        </p:nvSpPr>
        <p:spPr>
          <a:xfrm>
            <a:off x="677334" y="609600"/>
            <a:ext cx="8596668" cy="799750"/>
          </a:xfrm>
        </p:spPr>
        <p:txBody>
          <a:bodyPr/>
          <a:lstStyle/>
          <a:p>
            <a:r>
              <a:rPr lang="nl-BE">
                <a:latin typeface="Century Gothic" panose="020B0502020202020204" pitchFamily="34" charset="0"/>
              </a:rPr>
              <a:t>Arktos – </a:t>
            </a:r>
            <a:r>
              <a:rPr lang="nl-BE" sz="2400" b="1">
                <a:latin typeface="Century Gothic" panose="020B0502020202020204" pitchFamily="34" charset="0"/>
              </a:rPr>
              <a:t>Schoolintern </a:t>
            </a:r>
            <a:r>
              <a:rPr lang="nl-BE" sz="2400">
                <a:latin typeface="Century Gothic" panose="020B0502020202020204" pitchFamily="34" charset="0"/>
              </a:rPr>
              <a:t>aanbod </a:t>
            </a:r>
            <a:r>
              <a:rPr lang="nl-BE" sz="2400" b="1">
                <a:latin typeface="Century Gothic" panose="020B0502020202020204" pitchFamily="34" charset="0"/>
              </a:rPr>
              <a:t>jongeren</a:t>
            </a:r>
          </a:p>
        </p:txBody>
      </p:sp>
      <p:sp>
        <p:nvSpPr>
          <p:cNvPr id="3" name="Tijdelijke aanduiding voor inhoud 2">
            <a:extLst>
              <a:ext uri="{FF2B5EF4-FFF2-40B4-BE49-F238E27FC236}">
                <a16:creationId xmlns:a16="http://schemas.microsoft.com/office/drawing/2014/main" id="{0BD0E43C-7D9A-4773-BE89-0C730EEC9D19}"/>
              </a:ext>
            </a:extLst>
          </p:cNvPr>
          <p:cNvSpPr>
            <a:spLocks noGrp="1"/>
          </p:cNvSpPr>
          <p:nvPr>
            <p:ph idx="1"/>
          </p:nvPr>
        </p:nvSpPr>
        <p:spPr>
          <a:xfrm>
            <a:off x="677333" y="1493241"/>
            <a:ext cx="8759629" cy="4548122"/>
          </a:xfrm>
        </p:spPr>
        <p:txBody>
          <a:bodyPr>
            <a:normAutofit fontScale="92500" lnSpcReduction="10000"/>
          </a:bodyPr>
          <a:lstStyle/>
          <a:p>
            <a:pPr marL="0" indent="0">
              <a:buNone/>
            </a:pPr>
            <a:r>
              <a:rPr lang="nl-BE" u="sng">
                <a:latin typeface="Century Gothic" panose="020B0502020202020204" pitchFamily="34" charset="0"/>
              </a:rPr>
              <a:t>Klasbegeleiding</a:t>
            </a:r>
          </a:p>
          <a:p>
            <a:r>
              <a:rPr lang="nl-BE">
                <a:latin typeface="Century Gothic" panose="020B0502020202020204" pitchFamily="34" charset="0"/>
              </a:rPr>
              <a:t>Wat?</a:t>
            </a:r>
          </a:p>
          <a:p>
            <a:pPr lvl="1"/>
            <a:r>
              <a:rPr lang="nl-BE">
                <a:latin typeface="Century Gothic" panose="020B0502020202020204" pitchFamily="34" charset="0"/>
              </a:rPr>
              <a:t>opstarten, onderhouden, herstellen , relaties </a:t>
            </a:r>
          </a:p>
          <a:p>
            <a:r>
              <a:rPr lang="nl-BE">
                <a:latin typeface="Century Gothic" panose="020B0502020202020204" pitchFamily="34" charset="0"/>
              </a:rPr>
              <a:t>Doel?</a:t>
            </a:r>
          </a:p>
          <a:p>
            <a:pPr lvl="1"/>
            <a:r>
              <a:rPr lang="nl-BE">
                <a:latin typeface="Century Gothic" panose="020B0502020202020204" pitchFamily="34" charset="0"/>
              </a:rPr>
              <a:t>faciliteren optimale leer-, leef- en werkomgeving</a:t>
            </a:r>
          </a:p>
          <a:p>
            <a:pPr marL="0" indent="0">
              <a:buNone/>
            </a:pPr>
            <a:endParaRPr lang="nl-BE">
              <a:latin typeface="Century Gothic" panose="020B0502020202020204" pitchFamily="34" charset="0"/>
            </a:endParaRPr>
          </a:p>
          <a:p>
            <a:r>
              <a:rPr lang="nl-BE">
                <a:latin typeface="Century Gothic" panose="020B0502020202020204" pitchFamily="34" charset="0"/>
              </a:rPr>
              <a:t>Aandachtspunten</a:t>
            </a:r>
          </a:p>
          <a:p>
            <a:pPr lvl="1"/>
            <a:r>
              <a:rPr lang="nl-BE">
                <a:latin typeface="Century Gothic" panose="020B0502020202020204" pitchFamily="34" charset="0"/>
              </a:rPr>
              <a:t>effectiever als tijdig aangemeld</a:t>
            </a:r>
          </a:p>
          <a:p>
            <a:pPr lvl="1"/>
            <a:r>
              <a:rPr lang="nl-BE">
                <a:latin typeface="Century Gothic" panose="020B0502020202020204" pitchFamily="34" charset="0"/>
              </a:rPr>
              <a:t>nood aan betrokkenheid en medewerking actoren binnen school</a:t>
            </a:r>
          </a:p>
          <a:p>
            <a:pPr lvl="2"/>
            <a:r>
              <a:rPr lang="nl-BE">
                <a:latin typeface="Century Gothic" panose="020B0502020202020204" pitchFamily="34" charset="0"/>
              </a:rPr>
              <a:t>leerkrachten</a:t>
            </a:r>
          </a:p>
          <a:p>
            <a:pPr lvl="2"/>
            <a:r>
              <a:rPr lang="nl-BE">
                <a:latin typeface="Century Gothic" panose="020B0502020202020204" pitchFamily="34" charset="0"/>
              </a:rPr>
              <a:t>leerlingbegeleiding</a:t>
            </a:r>
          </a:p>
          <a:p>
            <a:pPr lvl="2"/>
            <a:r>
              <a:rPr lang="nl-BE">
                <a:latin typeface="Century Gothic" panose="020B0502020202020204" pitchFamily="34" charset="0"/>
              </a:rPr>
              <a:t>directie</a:t>
            </a:r>
          </a:p>
          <a:p>
            <a:pPr lvl="2"/>
            <a:r>
              <a:rPr lang="nl-BE">
                <a:latin typeface="Century Gothic" panose="020B0502020202020204" pitchFamily="34" charset="0"/>
              </a:rPr>
              <a:t>…</a:t>
            </a:r>
          </a:p>
          <a:p>
            <a:endParaRPr lang="nl-BE"/>
          </a:p>
        </p:txBody>
      </p:sp>
    </p:spTree>
    <p:extLst>
      <p:ext uri="{BB962C8B-B14F-4D97-AF65-F5344CB8AC3E}">
        <p14:creationId xmlns:p14="http://schemas.microsoft.com/office/powerpoint/2010/main" val="102394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F04F4-AE91-468A-8DDE-30B44EE743BB}"/>
              </a:ext>
            </a:extLst>
          </p:cNvPr>
          <p:cNvSpPr>
            <a:spLocks noGrp="1"/>
          </p:cNvSpPr>
          <p:nvPr>
            <p:ph type="title"/>
          </p:nvPr>
        </p:nvSpPr>
        <p:spPr>
          <a:xfrm>
            <a:off x="677334" y="609600"/>
            <a:ext cx="8596668" cy="799750"/>
          </a:xfrm>
        </p:spPr>
        <p:txBody>
          <a:bodyPr/>
          <a:lstStyle/>
          <a:p>
            <a:r>
              <a:rPr lang="nl-BE">
                <a:latin typeface="Century Gothic" panose="020B0502020202020204" pitchFamily="34" charset="0"/>
              </a:rPr>
              <a:t>Arktos – </a:t>
            </a:r>
            <a:r>
              <a:rPr lang="nl-BE" sz="2400" b="1">
                <a:latin typeface="Century Gothic" panose="020B0502020202020204" pitchFamily="34" charset="0"/>
              </a:rPr>
              <a:t>Schoolintern </a:t>
            </a:r>
            <a:r>
              <a:rPr lang="nl-BE" sz="2400">
                <a:latin typeface="Century Gothic" panose="020B0502020202020204" pitchFamily="34" charset="0"/>
              </a:rPr>
              <a:t>aanbod </a:t>
            </a:r>
            <a:r>
              <a:rPr lang="nl-BE" sz="2400" b="1">
                <a:latin typeface="Century Gothic" panose="020B0502020202020204" pitchFamily="34" charset="0"/>
              </a:rPr>
              <a:t>jongeren</a:t>
            </a:r>
          </a:p>
        </p:txBody>
      </p:sp>
      <p:sp>
        <p:nvSpPr>
          <p:cNvPr id="3" name="Tijdelijke aanduiding voor inhoud 2">
            <a:extLst>
              <a:ext uri="{FF2B5EF4-FFF2-40B4-BE49-F238E27FC236}">
                <a16:creationId xmlns:a16="http://schemas.microsoft.com/office/drawing/2014/main" id="{2D2B06E8-14BA-4659-A1B4-A98685E16544}"/>
              </a:ext>
            </a:extLst>
          </p:cNvPr>
          <p:cNvSpPr>
            <a:spLocks noGrp="1"/>
          </p:cNvSpPr>
          <p:nvPr>
            <p:ph idx="1"/>
          </p:nvPr>
        </p:nvSpPr>
        <p:spPr>
          <a:xfrm>
            <a:off x="677333" y="1409351"/>
            <a:ext cx="8972693" cy="4632012"/>
          </a:xfrm>
        </p:spPr>
        <p:txBody>
          <a:bodyPr>
            <a:normAutofit fontScale="92500" lnSpcReduction="20000"/>
          </a:bodyPr>
          <a:lstStyle/>
          <a:p>
            <a:pPr marL="0" indent="0">
              <a:buNone/>
            </a:pPr>
            <a:r>
              <a:rPr lang="nl-BE" u="sng">
                <a:latin typeface="Century Gothic" panose="020B0502020202020204" pitchFamily="34" charset="0"/>
              </a:rPr>
              <a:t>Herstelgesprekken</a:t>
            </a:r>
          </a:p>
          <a:p>
            <a:r>
              <a:rPr lang="nl-BE">
                <a:latin typeface="Century Gothic" panose="020B0502020202020204" pitchFamily="34" charset="0"/>
              </a:rPr>
              <a:t>Wat?</a:t>
            </a:r>
          </a:p>
          <a:p>
            <a:pPr lvl="1"/>
            <a:r>
              <a:rPr lang="nl-BE">
                <a:latin typeface="Century Gothic" panose="020B0502020202020204" pitchFamily="34" charset="0"/>
              </a:rPr>
              <a:t>gesprek tussen twee of meerdere partijen</a:t>
            </a:r>
          </a:p>
          <a:p>
            <a:pPr lvl="1"/>
            <a:r>
              <a:rPr lang="nl-BE">
                <a:latin typeface="Century Gothic" panose="020B0502020202020204" pitchFamily="34" charset="0"/>
              </a:rPr>
              <a:t>n.a.v. incident met schade </a:t>
            </a:r>
          </a:p>
          <a:p>
            <a:pPr lvl="2"/>
            <a:r>
              <a:rPr lang="nl-BE">
                <a:latin typeface="Century Gothic" panose="020B0502020202020204" pitchFamily="34" charset="0"/>
              </a:rPr>
              <a:t>emotioneel of materiaal</a:t>
            </a:r>
          </a:p>
          <a:p>
            <a:pPr lvl="2"/>
            <a:r>
              <a:rPr lang="nl-BE">
                <a:latin typeface="Century Gothic" panose="020B0502020202020204" pitchFamily="34" charset="0"/>
              </a:rPr>
              <a:t>bij 1 of meerdere partijen</a:t>
            </a:r>
          </a:p>
          <a:p>
            <a:r>
              <a:rPr lang="nl-BE">
                <a:latin typeface="Century Gothic" panose="020B0502020202020204" pitchFamily="34" charset="0"/>
              </a:rPr>
              <a:t>Doel?</a:t>
            </a:r>
          </a:p>
          <a:p>
            <a:pPr lvl="1"/>
            <a:r>
              <a:rPr lang="nl-BE">
                <a:latin typeface="Century Gothic" panose="020B0502020202020204" pitchFamily="34" charset="0"/>
              </a:rPr>
              <a:t>opnemen van verantwoordelijkheid </a:t>
            </a:r>
          </a:p>
          <a:p>
            <a:pPr lvl="1"/>
            <a:r>
              <a:rPr lang="nl-BE">
                <a:latin typeface="Century Gothic" panose="020B0502020202020204" pitchFamily="34" charset="0"/>
              </a:rPr>
              <a:t>zoeken naar oplossingen</a:t>
            </a:r>
          </a:p>
          <a:p>
            <a:pPr lvl="1"/>
            <a:r>
              <a:rPr lang="nl-BE">
                <a:latin typeface="Century Gothic" panose="020B0502020202020204" pitchFamily="34" charset="0"/>
              </a:rPr>
              <a:t>schade/relatie (zo veel mogelijk) herstellen</a:t>
            </a:r>
          </a:p>
          <a:p>
            <a:pPr lvl="1"/>
            <a:endParaRPr lang="nl-BE">
              <a:latin typeface="Century Gothic" panose="020B0502020202020204" pitchFamily="34" charset="0"/>
            </a:endParaRPr>
          </a:p>
          <a:p>
            <a:r>
              <a:rPr lang="nl-BE">
                <a:latin typeface="Century Gothic" panose="020B0502020202020204" pitchFamily="34" charset="0"/>
              </a:rPr>
              <a:t>Aandachtspunten</a:t>
            </a:r>
          </a:p>
          <a:p>
            <a:pPr lvl="1"/>
            <a:r>
              <a:rPr lang="nl-BE">
                <a:latin typeface="Century Gothic" panose="020B0502020202020204" pitchFamily="34" charset="0"/>
              </a:rPr>
              <a:t>alle partijen staan open voor herstel</a:t>
            </a:r>
          </a:p>
          <a:p>
            <a:pPr lvl="1"/>
            <a:r>
              <a:rPr lang="nl-BE">
                <a:latin typeface="Century Gothic" panose="020B0502020202020204" pitchFamily="34" charset="0"/>
              </a:rPr>
              <a:t>bij klacht bij de politie: overleg met Alba vzw</a:t>
            </a:r>
          </a:p>
          <a:p>
            <a:pPr marL="0" indent="0">
              <a:buNone/>
            </a:pPr>
            <a:endParaRPr lang="nl-BE"/>
          </a:p>
        </p:txBody>
      </p:sp>
    </p:spTree>
    <p:extLst>
      <p:ext uri="{BB962C8B-B14F-4D97-AF65-F5344CB8AC3E}">
        <p14:creationId xmlns:p14="http://schemas.microsoft.com/office/powerpoint/2010/main" val="396928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B5201-01FC-42ED-8711-96780D155739}"/>
              </a:ext>
            </a:extLst>
          </p:cNvPr>
          <p:cNvSpPr>
            <a:spLocks noGrp="1"/>
          </p:cNvSpPr>
          <p:nvPr>
            <p:ph type="title"/>
          </p:nvPr>
        </p:nvSpPr>
        <p:spPr>
          <a:xfrm>
            <a:off x="677334" y="609600"/>
            <a:ext cx="8596668" cy="749417"/>
          </a:xfrm>
        </p:spPr>
        <p:txBody>
          <a:bodyPr/>
          <a:lstStyle/>
          <a:p>
            <a:r>
              <a:rPr lang="nl-BE">
                <a:latin typeface="Century Gothic" panose="020B0502020202020204" pitchFamily="34" charset="0"/>
              </a:rPr>
              <a:t>Arktos – </a:t>
            </a:r>
            <a:r>
              <a:rPr lang="nl-BE" sz="2400" b="1">
                <a:latin typeface="Century Gothic" panose="020B0502020202020204" pitchFamily="34" charset="0"/>
              </a:rPr>
              <a:t>Schoolintern </a:t>
            </a:r>
            <a:r>
              <a:rPr lang="nl-BE" sz="2400">
                <a:latin typeface="Century Gothic" panose="020B0502020202020204" pitchFamily="34" charset="0"/>
              </a:rPr>
              <a:t>aanbod </a:t>
            </a:r>
            <a:r>
              <a:rPr lang="nl-BE" sz="2400" b="1">
                <a:latin typeface="Century Gothic" panose="020B0502020202020204" pitchFamily="34" charset="0"/>
              </a:rPr>
              <a:t>jongeren</a:t>
            </a:r>
          </a:p>
        </p:txBody>
      </p:sp>
      <p:sp>
        <p:nvSpPr>
          <p:cNvPr id="3" name="Tijdelijke aanduiding voor inhoud 2">
            <a:extLst>
              <a:ext uri="{FF2B5EF4-FFF2-40B4-BE49-F238E27FC236}">
                <a16:creationId xmlns:a16="http://schemas.microsoft.com/office/drawing/2014/main" id="{09F83968-909A-460E-9878-B0785991EAC8}"/>
              </a:ext>
            </a:extLst>
          </p:cNvPr>
          <p:cNvSpPr>
            <a:spLocks noGrp="1"/>
          </p:cNvSpPr>
          <p:nvPr>
            <p:ph idx="1"/>
          </p:nvPr>
        </p:nvSpPr>
        <p:spPr>
          <a:xfrm>
            <a:off x="677334" y="1468073"/>
            <a:ext cx="8596668" cy="4573289"/>
          </a:xfrm>
        </p:spPr>
        <p:txBody>
          <a:bodyPr/>
          <a:lstStyle/>
          <a:p>
            <a:pPr marL="0" indent="0">
              <a:buNone/>
            </a:pPr>
            <a:r>
              <a:rPr lang="nl-BE" u="sng">
                <a:latin typeface="Century Gothic" panose="020B0502020202020204" pitchFamily="34" charset="0"/>
              </a:rPr>
              <a:t>Individuele begeleiding</a:t>
            </a:r>
          </a:p>
          <a:p>
            <a:r>
              <a:rPr lang="nl-BE">
                <a:latin typeface="Century Gothic" panose="020B0502020202020204" pitchFamily="34" charset="0"/>
              </a:rPr>
              <a:t>Wat?</a:t>
            </a:r>
          </a:p>
          <a:p>
            <a:pPr lvl="1"/>
            <a:r>
              <a:rPr lang="nl-BE">
                <a:latin typeface="Century Gothic" panose="020B0502020202020204" pitchFamily="34" charset="0"/>
              </a:rPr>
              <a:t>nood aan extra ondersteuning </a:t>
            </a:r>
          </a:p>
          <a:p>
            <a:r>
              <a:rPr lang="nl-BE">
                <a:latin typeface="Century Gothic" panose="020B0502020202020204" pitchFamily="34" charset="0"/>
              </a:rPr>
              <a:t>Doel?</a:t>
            </a:r>
          </a:p>
          <a:p>
            <a:pPr lvl="1"/>
            <a:r>
              <a:rPr lang="nl-BE">
                <a:latin typeface="Century Gothic" panose="020B0502020202020204" pitchFamily="34" charset="0"/>
              </a:rPr>
              <a:t>werken aan specifieke doelstellingen </a:t>
            </a:r>
          </a:p>
          <a:p>
            <a:pPr lvl="1"/>
            <a:endParaRPr lang="nl-BE">
              <a:latin typeface="Century Gothic" panose="020B0502020202020204" pitchFamily="34" charset="0"/>
            </a:endParaRPr>
          </a:p>
          <a:p>
            <a:r>
              <a:rPr lang="nl-BE">
                <a:latin typeface="Century Gothic" panose="020B0502020202020204" pitchFamily="34" charset="0"/>
              </a:rPr>
              <a:t>Aandachtspunten</a:t>
            </a:r>
          </a:p>
          <a:p>
            <a:pPr lvl="1"/>
            <a:r>
              <a:rPr lang="nl-BE">
                <a:latin typeface="Century Gothic" panose="020B0502020202020204" pitchFamily="34" charset="0"/>
              </a:rPr>
              <a:t>kan opstap zijn naar groepstraject</a:t>
            </a:r>
          </a:p>
          <a:p>
            <a:pPr lvl="1"/>
            <a:r>
              <a:rPr lang="nl-BE">
                <a:latin typeface="Century Gothic" panose="020B0502020202020204" pitchFamily="34" charset="0"/>
              </a:rPr>
              <a:t>kan aansluitend op klasbegeleiding, herstelgesprek of groepstraject</a:t>
            </a:r>
          </a:p>
          <a:p>
            <a:pPr lvl="1"/>
            <a:r>
              <a:rPr lang="nl-BE">
                <a:latin typeface="Century Gothic" panose="020B0502020202020204" pitchFamily="34" charset="0"/>
              </a:rPr>
              <a:t>kan binnen of buiten de school plaatsvinden</a:t>
            </a:r>
          </a:p>
          <a:p>
            <a:pPr marL="0" indent="0">
              <a:buNone/>
            </a:pPr>
            <a:endParaRPr lang="nl-BE"/>
          </a:p>
        </p:txBody>
      </p:sp>
    </p:spTree>
    <p:extLst>
      <p:ext uri="{BB962C8B-B14F-4D97-AF65-F5344CB8AC3E}">
        <p14:creationId xmlns:p14="http://schemas.microsoft.com/office/powerpoint/2010/main" val="8095393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709f35-0dc9-4d8d-89e0-6b52067b013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900C3B4749A14ABDD4C1A599E33B28" ma:contentTypeVersion="14" ma:contentTypeDescription="Een nieuw document maken." ma:contentTypeScope="" ma:versionID="03c99294655b7f7d3bc7bf725b13b65b">
  <xsd:schema xmlns:xsd="http://www.w3.org/2001/XMLSchema" xmlns:xs="http://www.w3.org/2001/XMLSchema" xmlns:p="http://schemas.microsoft.com/office/2006/metadata/properties" xmlns:ns2="46709f35-0dc9-4d8d-89e0-6b52067b0137" xmlns:ns3="584aff46-e143-4873-a1b4-16d4f119aa11" targetNamespace="http://schemas.microsoft.com/office/2006/metadata/properties" ma:root="true" ma:fieldsID="27f4e6c144f6f46cb35cbe85fa8da836" ns2:_="" ns3:_="">
    <xsd:import namespace="46709f35-0dc9-4d8d-89e0-6b52067b0137"/>
    <xsd:import namespace="584aff46-e143-4873-a1b4-16d4f119aa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709f35-0dc9-4d8d-89e0-6b52067b0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2419e730-9046-47f3-98c5-6f533903eb1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4aff46-e143-4873-a1b4-16d4f119aa11"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963775-3790-4E4A-9E2D-72DFDB4F125F}">
  <ds:schemaRefs>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584aff46-e143-4873-a1b4-16d4f119aa11"/>
    <ds:schemaRef ds:uri="46709f35-0dc9-4d8d-89e0-6b52067b0137"/>
    <ds:schemaRef ds:uri="http://purl.org/dc/terms/"/>
    <ds:schemaRef ds:uri="http://purl.org/dc/elements/1.1/"/>
  </ds:schemaRefs>
</ds:datastoreItem>
</file>

<file path=customXml/itemProps2.xml><?xml version="1.0" encoding="utf-8"?>
<ds:datastoreItem xmlns:ds="http://schemas.openxmlformats.org/officeDocument/2006/customXml" ds:itemID="{35C183DD-DDCB-4FEB-8184-A8486B613F77}">
  <ds:schemaRefs>
    <ds:schemaRef ds:uri="http://schemas.microsoft.com/sharepoint/v3/contenttype/forms"/>
  </ds:schemaRefs>
</ds:datastoreItem>
</file>

<file path=customXml/itemProps3.xml><?xml version="1.0" encoding="utf-8"?>
<ds:datastoreItem xmlns:ds="http://schemas.openxmlformats.org/officeDocument/2006/customXml" ds:itemID="{5346691E-AC0F-4810-B10C-4836B609D4BE}">
  <ds:schemaRefs>
    <ds:schemaRef ds:uri="46709f35-0dc9-4d8d-89e0-6b52067b0137"/>
    <ds:schemaRef ds:uri="584aff46-e143-4873-a1b4-16d4f119aa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1375</Words>
  <Application>Microsoft Office PowerPoint</Application>
  <PresentationFormat>Breedbeeld</PresentationFormat>
  <Paragraphs>292</Paragraphs>
  <Slides>26</Slides>
  <Notes>0</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26</vt:i4>
      </vt:variant>
    </vt:vector>
  </HeadingPairs>
  <TitlesOfParts>
    <vt:vector size="33" baseType="lpstr">
      <vt:lpstr>Arial</vt:lpstr>
      <vt:lpstr>Century Gothic</vt:lpstr>
      <vt:lpstr>Trebuchet MS</vt:lpstr>
      <vt:lpstr>Wingdings</vt:lpstr>
      <vt:lpstr>Wingdings 3</vt:lpstr>
      <vt:lpstr>Facet</vt:lpstr>
      <vt:lpstr>Acrobat Document</vt:lpstr>
      <vt:lpstr>NAFT Vlaams-Brabant-Oost</vt:lpstr>
      <vt:lpstr>NAFT? Watisda?</vt:lpstr>
      <vt:lpstr>Voorwaarden</vt:lpstr>
      <vt:lpstr>Aanmeldingsprocedure</vt:lpstr>
      <vt:lpstr>PowerPoint-presentatie</vt:lpstr>
      <vt:lpstr>Arktos Vlaams-Brabant &amp; Brussel Aanbod</vt:lpstr>
      <vt:lpstr>Arktos – Schoolintern aanbod jongeren</vt:lpstr>
      <vt:lpstr>Arktos – Schoolintern aanbod jongeren</vt:lpstr>
      <vt:lpstr>Arktos – Schoolintern aanbod jongeren</vt:lpstr>
      <vt:lpstr>Arktos – Schoolintern aanbod volwassenen</vt:lpstr>
      <vt:lpstr>Arktos – Schoolextern aanbod </vt:lpstr>
      <vt:lpstr>Arktos – Schoolextern aanbod </vt:lpstr>
      <vt:lpstr>Arktos – Schoolextern aanbod</vt:lpstr>
      <vt:lpstr>Arktos – Schoolextern aanbod</vt:lpstr>
      <vt:lpstr>Arktos – Schoolextern aanbod</vt:lpstr>
      <vt:lpstr>Arktos – Schoolextern aanbod</vt:lpstr>
      <vt:lpstr>Arktos – Schoolextern aanbod</vt:lpstr>
      <vt:lpstr>Arktos – Schoolextern aanbod</vt:lpstr>
      <vt:lpstr>Arktos – Schoolextern aanbod</vt:lpstr>
      <vt:lpstr>Arktos – Schoolextern aanbod</vt:lpstr>
      <vt:lpstr>Koïnoor Van Time-out naar NAFT</vt:lpstr>
      <vt:lpstr>Aanbod</vt:lpstr>
      <vt:lpstr>Leerrecht Aanbod</vt:lpstr>
      <vt:lpstr>PROFO VB-Oost Aanbod </vt:lpstr>
      <vt:lpstr>Aanbod </vt:lpstr>
      <vt:lpstr>Aanbod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NAFT Vlaams-Brabant-Oost</dc:title>
  <dc:creator>Bette Willems</dc:creator>
  <cp:lastModifiedBy>An-Katrin Perdieus</cp:lastModifiedBy>
  <cp:revision>46</cp:revision>
  <dcterms:created xsi:type="dcterms:W3CDTF">2020-08-10T08:49:51Z</dcterms:created>
  <dcterms:modified xsi:type="dcterms:W3CDTF">2023-02-08T12:32:14Z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0x0101008B900C3B4749A14ABDD4C1A599E33B28</vt:lpwstr>
  </property>
  <property fmtid="{D5CDD505-2E9C-101B-9397-08002B2CF9AE}" pid="3" name="MediaServiceImageTags">
    <vt:lpwstr/>
  </property>
</Properties>
</file>